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9EA6-9732-46D4-A46A-5B07ECE9C7E5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F24CC-DF8C-4043-BD2F-E619FC39DA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9EA6-9732-46D4-A46A-5B07ECE9C7E5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F24CC-DF8C-4043-BD2F-E619FC39DA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9EA6-9732-46D4-A46A-5B07ECE9C7E5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F24CC-DF8C-4043-BD2F-E619FC39DA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9EA6-9732-46D4-A46A-5B07ECE9C7E5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F24CC-DF8C-4043-BD2F-E619FC39DA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9EA6-9732-46D4-A46A-5B07ECE9C7E5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F24CC-DF8C-4043-BD2F-E619FC39DA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9EA6-9732-46D4-A46A-5B07ECE9C7E5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F24CC-DF8C-4043-BD2F-E619FC39DA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9EA6-9732-46D4-A46A-5B07ECE9C7E5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F24CC-DF8C-4043-BD2F-E619FC39DA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9EA6-9732-46D4-A46A-5B07ECE9C7E5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F24CC-DF8C-4043-BD2F-E619FC39DA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9EA6-9732-46D4-A46A-5B07ECE9C7E5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F24CC-DF8C-4043-BD2F-E619FC39DA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9EA6-9732-46D4-A46A-5B07ECE9C7E5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F24CC-DF8C-4043-BD2F-E619FC39DA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9EA6-9732-46D4-A46A-5B07ECE9C7E5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F24CC-DF8C-4043-BD2F-E619FC39DA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F9EA6-9732-46D4-A46A-5B07ECE9C7E5}" type="datetimeFigureOut">
              <a:rPr lang="ru-RU" smtClean="0"/>
              <a:pPr/>
              <a:t>28.01.2010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F24CC-DF8C-4043-BD2F-E619FC39DA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042" y="785794"/>
            <a:ext cx="48577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6400800" algn="l"/>
              </a:tabLst>
            </a:pPr>
            <a:r>
              <a:rPr lang="ru-RU" sz="3200" b="1" dirty="0" smtClean="0">
                <a:solidFill>
                  <a:srgbClr val="0000FF"/>
                </a:solidFill>
                <a:latin typeface="Constantia" pitchFamily="18" charset="0"/>
                <a:ea typeface="Times New Roman" pitchFamily="18" charset="0"/>
              </a:rPr>
              <a:t>Рабочий материал</a:t>
            </a:r>
            <a:endParaRPr lang="ru-RU" sz="3200" b="1" dirty="0" smtClean="0">
              <a:solidFill>
                <a:srgbClr val="0070C0"/>
              </a:solidFill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1714488"/>
            <a:ext cx="828680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0000FF"/>
                </a:solidFill>
                <a:latin typeface="Constantia" pitchFamily="18" charset="0"/>
                <a:ea typeface="Times New Roman" pitchFamily="18" charset="0"/>
              </a:rPr>
              <a:t>Русалка:</a:t>
            </a:r>
            <a:r>
              <a:rPr lang="ru-RU" i="1" dirty="0" smtClean="0">
                <a:latin typeface="Constantia" pitchFamily="18" charset="0"/>
                <a:ea typeface="Times New Roman" pitchFamily="18" charset="0"/>
              </a:rPr>
              <a:t>    хранительница озер; темно-синие глаза; зелено-белые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latin typeface="Constantia" pitchFamily="18" charset="0"/>
                <a:ea typeface="Times New Roman" pitchFamily="18" charset="0"/>
              </a:rPr>
              <a:t>                      волосы; бледная, как полотно; голова чуть наклонена…</a:t>
            </a:r>
            <a:endParaRPr lang="ru-RU" dirty="0" smtClean="0">
              <a:latin typeface="Constantia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i="1" dirty="0" smtClean="0">
                <a:solidFill>
                  <a:srgbClr val="0070C0"/>
                </a:solidFill>
                <a:latin typeface="Constantia" pitchFamily="18" charset="0"/>
                <a:ea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0000FF"/>
                </a:solidFill>
                <a:latin typeface="Constantia" pitchFamily="18" charset="0"/>
                <a:ea typeface="Times New Roman" pitchFamily="18" charset="0"/>
              </a:rPr>
              <a:t>Лес:</a:t>
            </a:r>
            <a:r>
              <a:rPr lang="ru-RU" i="1" dirty="0" smtClean="0">
                <a:latin typeface="Constantia" pitchFamily="18" charset="0"/>
                <a:ea typeface="Times New Roman" pitchFamily="18" charset="0"/>
              </a:rPr>
              <a:t>            таинственный лес; белоствольные березы, мшистые осины;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latin typeface="Constantia" pitchFamily="18" charset="0"/>
                <a:ea typeface="Times New Roman" pitchFamily="18" charset="0"/>
              </a:rPr>
              <a:t>                     мрачные деревья похожи на лесных колдунов, грозных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latin typeface="Constantia" pitchFamily="18" charset="0"/>
                <a:ea typeface="Times New Roman" pitchFamily="18" charset="0"/>
              </a:rPr>
              <a:t>                     стражников….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i="1" dirty="0" smtClean="0">
                <a:latin typeface="Constantia" pitchFamily="18" charset="0"/>
                <a:ea typeface="Times New Roman" pitchFamily="18" charset="0"/>
              </a:rPr>
              <a:t>          </a:t>
            </a:r>
            <a:endParaRPr lang="ru-RU" sz="1600" dirty="0" smtClean="0">
              <a:latin typeface="Constantia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0000FF"/>
                </a:solidFill>
                <a:latin typeface="Constantia" pitchFamily="18" charset="0"/>
                <a:ea typeface="Times New Roman" pitchFamily="18" charset="0"/>
              </a:rPr>
              <a:t>Озеро:</a:t>
            </a:r>
            <a:r>
              <a:rPr lang="ru-RU" b="1" i="1" dirty="0" smtClean="0">
                <a:latin typeface="Constantia" pitchFamily="18" charset="0"/>
                <a:ea typeface="Times New Roman" pitchFamily="18" charset="0"/>
              </a:rPr>
              <a:t>       </a:t>
            </a:r>
            <a:r>
              <a:rPr lang="ru-RU" i="1" dirty="0" smtClean="0">
                <a:latin typeface="Constantia" pitchFamily="18" charset="0"/>
                <a:ea typeface="Times New Roman" pitchFamily="18" charset="0"/>
              </a:rPr>
              <a:t>луна озаряет мертвенно-холодную воду; кувшинки на воде;             </a:t>
            </a:r>
            <a:endParaRPr lang="ru-RU" dirty="0" smtClean="0">
              <a:latin typeface="Constantia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latin typeface="Constantia" pitchFamily="18" charset="0"/>
                <a:ea typeface="Times New Roman" pitchFamily="18" charset="0"/>
              </a:rPr>
              <a:t>                     отражается сияние луны; неподвижное, спокойное озеро…</a:t>
            </a:r>
            <a:endParaRPr lang="ru-RU" dirty="0" smtClean="0">
              <a:latin typeface="Constantia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i="1" dirty="0" smtClean="0">
              <a:solidFill>
                <a:srgbClr val="0000FF"/>
              </a:solidFill>
              <a:latin typeface="Constantia" pitchFamily="18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0000FF"/>
                </a:solidFill>
                <a:latin typeface="Constantia" pitchFamily="18" charset="0"/>
                <a:ea typeface="Times New Roman" pitchFamily="18" charset="0"/>
              </a:rPr>
              <a:t>Краски (оттенки)</a:t>
            </a:r>
            <a:r>
              <a:rPr lang="ru-RU" i="1" dirty="0" smtClean="0">
                <a:solidFill>
                  <a:srgbClr val="0000FF"/>
                </a:solidFill>
                <a:latin typeface="Constantia" pitchFamily="18" charset="0"/>
                <a:ea typeface="Times New Roman" pitchFamily="18" charset="0"/>
              </a:rPr>
              <a:t>: </a:t>
            </a:r>
            <a:r>
              <a:rPr lang="ru-RU" i="1" dirty="0" smtClean="0">
                <a:latin typeface="Constantia" pitchFamily="18" charset="0"/>
                <a:ea typeface="Times New Roman" pitchFamily="18" charset="0"/>
              </a:rPr>
              <a:t>темно-зеленый, коричневый, бледно-голубой…</a:t>
            </a:r>
            <a:endParaRPr lang="ru-RU" dirty="0" smtClean="0">
              <a:latin typeface="Constantia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i="1" dirty="0" smtClean="0">
              <a:solidFill>
                <a:srgbClr val="0000FF"/>
              </a:solidFill>
              <a:latin typeface="Constantia" pitchFamily="18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0000FF"/>
                </a:solidFill>
                <a:latin typeface="Constantia" pitchFamily="18" charset="0"/>
                <a:ea typeface="Times New Roman" pitchFamily="18" charset="0"/>
              </a:rPr>
              <a:t>Чувства:</a:t>
            </a:r>
            <a:r>
              <a:rPr lang="ru-RU" i="1" dirty="0" smtClean="0">
                <a:solidFill>
                  <a:srgbClr val="0000FF"/>
                </a:solidFill>
                <a:latin typeface="Constantia" pitchFamily="18" charset="0"/>
                <a:ea typeface="Times New Roman" pitchFamily="18" charset="0"/>
              </a:rPr>
              <a:t>   </a:t>
            </a:r>
            <a:r>
              <a:rPr lang="ru-RU" i="1" dirty="0" smtClean="0">
                <a:latin typeface="Constantia" pitchFamily="18" charset="0"/>
                <a:ea typeface="Times New Roman" pitchFamily="18" charset="0"/>
              </a:rPr>
              <a:t>умиротворение, тоска, радость, восторг…</a:t>
            </a:r>
            <a:endParaRPr lang="ru-RU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4"/>
            <a:ext cx="842968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Constantia" pitchFamily="18" charset="0"/>
                <a:ea typeface="Times New Roman" pitchFamily="18" charset="0"/>
                <a:cs typeface="Arial" pitchFamily="34" charset="0"/>
              </a:rPr>
              <a:t>Произведите пунктуационный и орфографический анализ предложений</a:t>
            </a:r>
            <a:endParaRPr lang="ru-RU" b="1" dirty="0" smtClean="0">
              <a:solidFill>
                <a:srgbClr val="FF0000"/>
              </a:solidFill>
              <a:latin typeface="Constantia" pitchFamily="18" charset="0"/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Constantia" pitchFamily="18" charset="0"/>
                <a:ea typeface="Times New Roman" pitchFamily="18" charset="0"/>
                <a:cs typeface="Arial" pitchFamily="34" charset="0"/>
              </a:rPr>
              <a:t>(знаки препинания не проставлены)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Constantia" pitchFamily="18" charset="0"/>
                <a:ea typeface="Times New Roman" pitchFamily="18" charset="0"/>
              </a:rPr>
              <a:t>1.  Русалочка  оперлась о борт к…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рабля</a:t>
            </a:r>
            <a:r>
              <a:rPr lang="ru-RU" dirty="0" smtClean="0">
                <a:latin typeface="Constantia" pitchFamily="18" charset="0"/>
                <a:ea typeface="Times New Roman" pitchFamily="18" charset="0"/>
              </a:rPr>
              <a:t> и поверну…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шись</a:t>
            </a:r>
            <a:r>
              <a:rPr lang="ru-RU" dirty="0" smtClean="0">
                <a:latin typeface="Constantia" pitchFamily="18" charset="0"/>
                <a:ea typeface="Times New Roman" pitchFamily="18" charset="0"/>
              </a:rPr>
              <a:t>  лицом к востоку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Constantia" pitchFamily="18" charset="0"/>
                <a:ea typeface="Times New Roman" pitchFamily="18" charset="0"/>
              </a:rPr>
              <a:t>    стала ждать со…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нце</a:t>
            </a:r>
            <a:r>
              <a:rPr lang="ru-RU" dirty="0" smtClean="0">
                <a:latin typeface="Constantia" pitchFamily="18" charset="0"/>
                <a:ea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Constantia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Constantia" pitchFamily="18" charset="0"/>
                <a:ea typeface="Times New Roman" pitchFamily="18" charset="0"/>
              </a:rPr>
              <a:t>2.  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Русалоч</a:t>
            </a:r>
            <a:r>
              <a:rPr lang="ru-RU" dirty="0" err="1" smtClean="0">
                <a:solidFill>
                  <a:srgbClr val="FF0000"/>
                </a:solidFill>
                <a:latin typeface="Constantia" pitchFamily="18" charset="0"/>
                <a:ea typeface="Times New Roman" pitchFamily="18" charset="0"/>
              </a:rPr>
              <a:t>?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ка</a:t>
            </a:r>
            <a:r>
              <a:rPr lang="ru-RU" dirty="0" smtClean="0">
                <a:latin typeface="Constantia" pitchFamily="18" charset="0"/>
                <a:ea typeface="Times New Roman" pitchFamily="18" charset="0"/>
              </a:rPr>
              <a:t> протянула св…и пр…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зрач?ные</a:t>
            </a:r>
            <a:r>
              <a:rPr lang="ru-RU" dirty="0" smtClean="0">
                <a:latin typeface="Constantia" pitchFamily="18" charset="0"/>
                <a:ea typeface="Times New Roman" pitchFamily="18" charset="0"/>
              </a:rPr>
              <a:t> руки и 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оторва</a:t>
            </a:r>
            <a:r>
              <a:rPr lang="ru-RU" dirty="0" smtClean="0">
                <a:latin typeface="Constantia" pitchFamily="18" charset="0"/>
                <a:ea typeface="Times New Roman" pitchFamily="18" charset="0"/>
              </a:rPr>
              <a:t>…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шись</a:t>
            </a:r>
            <a:r>
              <a:rPr lang="ru-RU" dirty="0" smtClean="0">
                <a:latin typeface="Constantia" pitchFamily="18" charset="0"/>
                <a:ea typeface="Times New Roman" pitchFamily="18" charset="0"/>
              </a:rPr>
              <a:t> от морской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Constantia" pitchFamily="18" charset="0"/>
                <a:ea typeface="Times New Roman" pitchFamily="18" charset="0"/>
              </a:rPr>
              <a:t>     пены  ул…тела в небо.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Constantia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Constantia" pitchFamily="18" charset="0"/>
                <a:ea typeface="Times New Roman" pitchFamily="18" charset="0"/>
              </a:rPr>
              <a:t>3.  Со…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нце</a:t>
            </a:r>
            <a:r>
              <a:rPr lang="ru-RU" dirty="0" smtClean="0">
                <a:latin typeface="Constantia" pitchFamily="18" charset="0"/>
                <a:ea typeface="Times New Roman" pitchFamily="18" charset="0"/>
              </a:rPr>
              <a:t> ещё  (не) вставало   когда она  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увид</a:t>
            </a:r>
            <a:r>
              <a:rPr lang="ru-RU" dirty="0" smtClean="0">
                <a:latin typeface="Constantia" pitchFamily="18" charset="0"/>
                <a:ea typeface="Times New Roman" pitchFamily="18" charset="0"/>
              </a:rPr>
              <a:t>…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ла</a:t>
            </a:r>
            <a:r>
              <a:rPr lang="ru-RU" dirty="0" smtClean="0">
                <a:latin typeface="Constantia" pitchFamily="18" charset="0"/>
                <a:ea typeface="Times New Roman" pitchFamily="18" charset="0"/>
              </a:rPr>
              <a:t> перед собой 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дв</a:t>
            </a:r>
            <a:r>
              <a:rPr lang="ru-RU" dirty="0" smtClean="0">
                <a:latin typeface="Constantia" pitchFamily="18" charset="0"/>
                <a:ea typeface="Times New Roman" pitchFamily="18" charset="0"/>
              </a:rPr>
              <a:t>…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рец</a:t>
            </a:r>
            <a:r>
              <a:rPr lang="ru-RU" dirty="0" smtClean="0">
                <a:latin typeface="Constantia" pitchFamily="18" charset="0"/>
                <a:ea typeface="Times New Roman" pitchFamily="18" charset="0"/>
              </a:rPr>
              <a:t> принца.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Constantia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Constantia" pitchFamily="18" charset="0"/>
                <a:ea typeface="Times New Roman" pitchFamily="18" charset="0"/>
              </a:rPr>
              <a:t>4.  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Русалоч</a:t>
            </a:r>
            <a:r>
              <a:rPr lang="ru-RU" dirty="0" err="1" smtClean="0">
                <a:solidFill>
                  <a:srgbClr val="FF0000"/>
                </a:solidFill>
                <a:latin typeface="Constantia" pitchFamily="18" charset="0"/>
                <a:ea typeface="Times New Roman" pitchFamily="18" charset="0"/>
              </a:rPr>
              <a:t>?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ка</a:t>
            </a:r>
            <a:r>
              <a:rPr lang="ru-RU" dirty="0" smtClean="0">
                <a:latin typeface="Constantia" pitchFamily="18" charset="0"/>
                <a:ea typeface="Times New Roman" pitchFamily="18" charset="0"/>
              </a:rPr>
              <a:t> любила слушать 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рас,ссказы</a:t>
            </a:r>
            <a:r>
              <a:rPr lang="ru-RU" dirty="0" smtClean="0">
                <a:latin typeface="Constantia" pitchFamily="18" charset="0"/>
                <a:ea typeface="Times New Roman" pitchFamily="18" charset="0"/>
              </a:rPr>
              <a:t> о людях  живущих (на)верху.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Constantia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Constantia" pitchFamily="18" charset="0"/>
                <a:ea typeface="Times New Roman" pitchFamily="18" charset="0"/>
              </a:rPr>
              <a:t>5.  Она пела 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луч</a:t>
            </a:r>
            <a:r>
              <a:rPr lang="ru-RU" dirty="0" err="1" smtClean="0">
                <a:solidFill>
                  <a:srgbClr val="FF0000"/>
                </a:solidFill>
                <a:latin typeface="Constantia" pitchFamily="18" charset="0"/>
                <a:ea typeface="Times New Roman" pitchFamily="18" charset="0"/>
              </a:rPr>
              <a:t>?</a:t>
            </a:r>
            <a:r>
              <a:rPr lang="ru-RU" dirty="0" err="1" smtClean="0">
                <a:latin typeface="Constantia" pitchFamily="18" charset="0"/>
                <a:ea typeface="Times New Roman" pitchFamily="18" charset="0"/>
              </a:rPr>
              <a:t>ше</a:t>
            </a:r>
            <a:r>
              <a:rPr lang="ru-RU" dirty="0" smtClean="0">
                <a:latin typeface="Constantia" pitchFamily="18" charset="0"/>
                <a:ea typeface="Times New Roman" pitchFamily="18" charset="0"/>
              </a:rPr>
              <a:t> всех  и все хлопали ей.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Constantia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Constantia" pitchFamily="18" charset="0"/>
                <a:ea typeface="Times New Roman" pitchFamily="18" charset="0"/>
              </a:rPr>
              <a:t>6.  Они ездили по благ…ухающим цветами лесам.</a:t>
            </a:r>
            <a:endParaRPr lang="ru-RU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071546"/>
            <a:ext cx="814393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00FF"/>
                </a:solidFill>
                <a:latin typeface="Constantia" pitchFamily="18" charset="0"/>
                <a:ea typeface="Cambria Math" pitchFamily="18" charset="0"/>
                <a:cs typeface="Arial" pitchFamily="34" charset="0"/>
              </a:rPr>
              <a:t>Свое сочинение вы можете начать   фразами</a:t>
            </a:r>
            <a:r>
              <a:rPr lang="ru-RU" sz="2400" b="1" dirty="0" smtClean="0">
                <a:solidFill>
                  <a:srgbClr val="0000FF"/>
                </a:solidFill>
                <a:latin typeface="Constantia" pitchFamily="18" charset="0"/>
                <a:ea typeface="Cambria Math" pitchFamily="18" charset="0"/>
                <a:cs typeface="Arial" pitchFamily="34" charset="0"/>
              </a:rPr>
              <a:t>: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Constantia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dirty="0" smtClean="0">
                <a:latin typeface="Constantia" pitchFamily="18" charset="0"/>
                <a:ea typeface="Times New Roman" pitchFamily="18" charset="0"/>
              </a:rPr>
              <a:t>   </a:t>
            </a:r>
            <a:r>
              <a:rPr lang="ru-RU" sz="2800" b="1" dirty="0" smtClean="0">
                <a:latin typeface="Constantia" pitchFamily="18" charset="0"/>
                <a:ea typeface="Times New Roman" pitchFamily="18" charset="0"/>
              </a:rPr>
              <a:t>Когда я смотрю на картину Константина 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Constantia" pitchFamily="18" charset="0"/>
                <a:ea typeface="Times New Roman" pitchFamily="18" charset="0"/>
              </a:rPr>
              <a:t>    Васильева  «Русалка»,  словно попадаю…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latin typeface="Constantia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800" b="1" dirty="0" smtClean="0">
                <a:latin typeface="Constantia" pitchFamily="18" charset="0"/>
                <a:ea typeface="Times New Roman" pitchFamily="18" charset="0"/>
              </a:rPr>
              <a:t>   Вчера я увидел(а) картину…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endParaRPr lang="ru-RU" sz="2800" b="1" dirty="0" smtClean="0">
              <a:latin typeface="Constantia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800" b="1" dirty="0" smtClean="0">
                <a:latin typeface="Constantia" pitchFamily="18" charset="0"/>
                <a:ea typeface="Times New Roman" pitchFamily="18" charset="0"/>
              </a:rPr>
              <a:t>   По воле случая  я  попал(а) на выставку …</a:t>
            </a:r>
            <a:endParaRPr lang="ru-RU" sz="2800" b="1" dirty="0" smtClean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222</Words>
  <Application>Microsoft Office PowerPoint</Application>
  <PresentationFormat>Экран (4:3)</PresentationFormat>
  <Paragraphs>38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оооо</dc:title>
  <dc:creator>AS</dc:creator>
  <cp:lastModifiedBy>AS</cp:lastModifiedBy>
  <cp:revision>23</cp:revision>
  <dcterms:created xsi:type="dcterms:W3CDTF">2010-01-09T07:53:11Z</dcterms:created>
  <dcterms:modified xsi:type="dcterms:W3CDTF">2010-01-28T09:39:17Z</dcterms:modified>
</cp:coreProperties>
</file>