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34B32F-45A4-4476-9320-8CFA3CA0B0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A70E54-6023-4337-9515-FDC16A4E4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3C476-AF22-4DE8-AA33-D7E2531F7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CEDB7-252E-4832-8325-FECEBCA83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5FD95BB-DDCE-492B-8930-5426D3252C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096A13D-B2EB-49FF-9108-013F68B1B0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561F20D-C927-4A67-B4FC-39E68CB43B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0B5E5-92A1-4749-A3B1-D3987B0441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C5676E-3748-45FB-A6D8-46B25FD799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F6956D6-9BCA-454F-809C-F1D37DA9F29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BFCAA9B-3AA4-4BFB-BCEC-53DD223CF9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42B1F5A-9ADD-432A-9422-AEC73D9DAA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800"/>
              <a:t>Обособленные определения:</a:t>
            </a:r>
          </a:p>
          <a:p>
            <a:pPr algn="ctr">
              <a:buFontTx/>
              <a:buNone/>
            </a:pPr>
            <a:r>
              <a:rPr lang="ru-RU" sz="4800"/>
              <a:t>проверь свои знания  </a:t>
            </a:r>
          </a:p>
          <a:p>
            <a:pPr algn="ctr">
              <a:buFontTx/>
              <a:buNone/>
            </a:pPr>
            <a:endParaRPr lang="ru-RU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Неверный ответ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Обратись к правилу!</a:t>
            </a:r>
          </a:p>
          <a:p>
            <a:pPr algn="ctr">
              <a:buFontTx/>
              <a:buNone/>
            </a:pPr>
            <a:endParaRPr lang="ru-RU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300663"/>
            <a:ext cx="3810000" cy="7953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Экспресс-тест 4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/>
              <a:t>Объясни причины обособления в предложении: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i="1">
                <a:solidFill>
                  <a:schemeClr val="tx2"/>
                </a:solidFill>
              </a:rPr>
              <a:t>Чуткие и осторожные, тигры редко обнаруживают себя.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400">
                <a:hlinkClick r:id="rId2" action="ppaction://hlinksldjump"/>
              </a:rPr>
              <a:t>Относится к личному местоимению</a:t>
            </a:r>
            <a:r>
              <a:rPr lang="ru-RU" sz="2400"/>
              <a:t>;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400">
                <a:hlinkClick r:id="rId3" action="ppaction://hlinksldjump"/>
              </a:rPr>
              <a:t>Имеет добавочное обстоятельственное значение;</a:t>
            </a:r>
            <a:endParaRPr lang="ru-RU" sz="2400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400">
                <a:hlinkClick r:id="rId2" action="ppaction://hlinksldjump"/>
              </a:rPr>
              <a:t>Отделено от определяемого существительного другими членами предложения</a:t>
            </a:r>
            <a:endParaRPr lang="ru-RU" sz="240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343775" y="5516563"/>
            <a:ext cx="1800225" cy="5794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4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Верный ответ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  Определение </a:t>
            </a:r>
            <a:r>
              <a:rPr lang="ru-RU" i="1">
                <a:solidFill>
                  <a:schemeClr val="tx2"/>
                </a:solidFill>
              </a:rPr>
              <a:t>чуткие и осторожные </a:t>
            </a:r>
            <a:r>
              <a:rPr lang="ru-RU"/>
              <a:t>имеет добавочное обстоятельственное значение причины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157788"/>
            <a:ext cx="3810000" cy="93821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Неверный ответ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476375" y="1981200"/>
            <a:ext cx="6981825" cy="41148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Повтори случаи обособления определений !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084763"/>
            <a:ext cx="3810000" cy="10112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Экспресс-тест 5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800"/>
              <a:t>Объясни причины обособления в предложении: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800" i="1">
                <a:solidFill>
                  <a:schemeClr val="tx2"/>
                </a:solidFill>
              </a:rPr>
              <a:t>Вскоре, исключенный из университета, уехал неудачливый студент на родину.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>
                <a:hlinkClick r:id="rId2" action="ppaction://hlinksldjump"/>
              </a:rPr>
              <a:t>Это случай обособления несогласованного определения;</a:t>
            </a:r>
            <a:endParaRPr lang="ru-RU" sz="2800"/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>
                <a:hlinkClick r:id="rId2" action="ppaction://hlinksldjump"/>
              </a:rPr>
              <a:t>Относится к личному местоимению;</a:t>
            </a:r>
            <a:endParaRPr lang="ru-RU" sz="2800"/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>
                <a:hlinkClick r:id="rId3" action="ppaction://hlinksldjump"/>
              </a:rPr>
              <a:t>Определение отделено от определяемого существительного другими членами предложения.</a:t>
            </a:r>
            <a:endParaRPr lang="ru-RU" sz="280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948488" y="5805488"/>
            <a:ext cx="2195512" cy="7191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4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Верный ответ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Совершенно верно!</a:t>
            </a:r>
          </a:p>
          <a:p>
            <a:pPr>
              <a:buFontTx/>
              <a:buNone/>
            </a:pPr>
            <a:r>
              <a:rPr lang="ru-RU"/>
              <a:t>    Определение </a:t>
            </a:r>
            <a:r>
              <a:rPr lang="ru-RU" i="1">
                <a:solidFill>
                  <a:schemeClr val="tx2"/>
                </a:solidFill>
              </a:rPr>
              <a:t>исключенный из</a:t>
            </a:r>
            <a:r>
              <a:rPr lang="ru-RU"/>
              <a:t> </a:t>
            </a:r>
            <a:r>
              <a:rPr lang="ru-RU" i="1">
                <a:solidFill>
                  <a:schemeClr val="tx2"/>
                </a:solidFill>
              </a:rPr>
              <a:t>университета</a:t>
            </a:r>
            <a:r>
              <a:rPr lang="ru-RU"/>
              <a:t> отделено от определяемого слова другими членами предложения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300663"/>
            <a:ext cx="3810000" cy="7953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Неверный ответ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981200"/>
            <a:ext cx="6910387" cy="41148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Стоит ещё раз перечитать параграф!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229225"/>
            <a:ext cx="3810000" cy="8667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Экспресс-тест 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    Обособленными называются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hlinkClick r:id="" action="ppaction://hlinkshowjump?jump=nextslide"/>
              </a:rPr>
              <a:t>1.Второстепенные члены предложения, выделенные  по смыслу и интонационно;</a:t>
            </a: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hlinkClick r:id="rId2" action="ppaction://hlinksldjump"/>
              </a:rPr>
              <a:t>2.Второстепенные члены предложения, выделяемые по смыслу;</a:t>
            </a: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hlinkClick r:id="rId2" action="ppaction://hlinksldjump"/>
              </a:rPr>
              <a:t>3.Главные и второстепенные члены предложения, выделяемые по смыслу и интонационно;</a:t>
            </a: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hlinkClick r:id="rId2" action="ppaction://hlinksldjump"/>
              </a:rPr>
              <a:t>4.Второстепенные члены предложения, выделяемые интонационно                                          </a:t>
            </a:r>
            <a:endParaRPr lang="ru-RU" sz="280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Верный ответ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800"/>
              <a:t>   Действительно,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   второстепенные члены предложения, выделенные по смыслу и  интонационно, называются обособленными!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026275" y="5013325"/>
            <a:ext cx="2117725" cy="72072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Неверный ответ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Обратись к учебнику!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383463" y="5373688"/>
            <a:ext cx="1760537" cy="72231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Экспресс-тест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На письме обособленные члены предложения выделяются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hlinkClick r:id="rId2" action="ppaction://hlinksldjump"/>
              </a:rPr>
              <a:t>1.запятыми;</a:t>
            </a: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hlinkClick r:id="rId2" action="ppaction://hlinksldjump"/>
              </a:rPr>
              <a:t>2.тире;</a:t>
            </a: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hlinkClick r:id="rId3" action="ppaction://hlinksldjump"/>
              </a:rPr>
              <a:t>3.запятыми, реже - тире</a:t>
            </a: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589588"/>
            <a:ext cx="3810000" cy="5064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>
                <a:hlinkClick r:id="rId4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Верный ответ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 Молодец!</a:t>
            </a:r>
          </a:p>
          <a:p>
            <a:pPr>
              <a:buFontTx/>
              <a:buNone/>
            </a:pPr>
            <a:r>
              <a:rPr lang="ru-RU"/>
              <a:t>    На письме обособленные члены выделяются запятыми, реже – тире.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49963" y="5373688"/>
            <a:ext cx="3094037" cy="72231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Неверный ответ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/>
              <a:t>Подумай!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697663" y="5373688"/>
            <a:ext cx="2446337" cy="72231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Экспресс-тест 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39578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i="1">
                <a:solidFill>
                  <a:schemeClr val="tx2"/>
                </a:solidFill>
              </a:rPr>
              <a:t>Она, задумчивая и печальная, тихо сидела у окна.</a:t>
            </a:r>
          </a:p>
          <a:p>
            <a:pPr>
              <a:buFontTx/>
              <a:buNone/>
            </a:pPr>
            <a:r>
              <a:rPr lang="ru-RU" sz="2800"/>
              <a:t>В этом предложении определение обособляется, так как</a:t>
            </a:r>
          </a:p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1) это случай несогласованного определения;</a:t>
            </a:r>
            <a:endParaRPr lang="ru-RU" sz="2800"/>
          </a:p>
          <a:p>
            <a:pPr>
              <a:buFontTx/>
              <a:buNone/>
            </a:pPr>
            <a:r>
              <a:rPr lang="ru-RU" sz="2800">
                <a:hlinkClick r:id="rId3" action="ppaction://hlinksldjump"/>
              </a:rPr>
              <a:t>2) относится к личному местоимению</a:t>
            </a:r>
            <a:r>
              <a:rPr lang="ru-RU" sz="2800"/>
              <a:t>;</a:t>
            </a:r>
          </a:p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3) имеет добавочное обстоятельственное значение</a:t>
            </a:r>
            <a:endParaRPr lang="ru-RU" sz="2800"/>
          </a:p>
          <a:p>
            <a:pPr>
              <a:buFontTx/>
              <a:buNone/>
            </a:pPr>
            <a:endParaRPr lang="ru-RU" sz="280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5516563"/>
            <a:ext cx="3810000" cy="5143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>
                <a:hlinkClick r:id="rId4" action="ppaction://hlinksldjump"/>
              </a:rPr>
              <a:t>Задание</a:t>
            </a:r>
            <a:endParaRPr lang="ru-RU" sz="200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Верный ответ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№ 2! Определение </a:t>
            </a:r>
            <a:r>
              <a:rPr lang="ru-RU" i="1">
                <a:solidFill>
                  <a:schemeClr val="tx2"/>
                </a:solidFill>
              </a:rPr>
              <a:t>задумчивая и печальная</a:t>
            </a:r>
            <a:r>
              <a:rPr lang="ru-RU"/>
              <a:t> относится к личному местоимению </a:t>
            </a:r>
            <a:r>
              <a:rPr lang="ru-RU" i="1"/>
              <a:t>им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49963" y="5373688"/>
            <a:ext cx="3094037" cy="72231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hlinkClick r:id="rId2" action="ppaction://hlinksldjump"/>
              </a:rPr>
              <a:t>Задание</a:t>
            </a:r>
            <a:endParaRPr lang="ru-RU" sz="2800"/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207</TotalTime>
  <Words>304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Литейная</vt:lpstr>
      <vt:lpstr>Слайд 1</vt:lpstr>
      <vt:lpstr>Экспресс-тест 1</vt:lpstr>
      <vt:lpstr>Верный ответ</vt:lpstr>
      <vt:lpstr>Неверный ответ</vt:lpstr>
      <vt:lpstr>Экспресс-тест 2</vt:lpstr>
      <vt:lpstr>Верный ответ</vt:lpstr>
      <vt:lpstr>Неверный ответ</vt:lpstr>
      <vt:lpstr>Экспресс-тест 3</vt:lpstr>
      <vt:lpstr>Верный ответ</vt:lpstr>
      <vt:lpstr>Неверный ответ</vt:lpstr>
      <vt:lpstr>Экспресс-тест 4</vt:lpstr>
      <vt:lpstr>Верный ответ</vt:lpstr>
      <vt:lpstr>Неверный ответ</vt:lpstr>
      <vt:lpstr>Экспресс-тест 5</vt:lpstr>
      <vt:lpstr>Верный ответ</vt:lpstr>
      <vt:lpstr>Неверный ответ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2</dc:title>
  <dc:subject/>
  <dc:creator>Programmer</dc:creator>
  <cp:keywords/>
  <dc:description/>
  <cp:lastModifiedBy>Admin</cp:lastModifiedBy>
  <cp:revision>9</cp:revision>
  <dcterms:created xsi:type="dcterms:W3CDTF">2009-02-02T15:41:04Z</dcterms:created>
  <dcterms:modified xsi:type="dcterms:W3CDTF">2010-01-30T10:25:08Z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TC010689991049</vt:lpwstr>
  </property>
</Properties>
</file>