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5" r:id="rId3"/>
    <p:sldId id="272" r:id="rId4"/>
    <p:sldId id="282" r:id="rId5"/>
    <p:sldId id="259" r:id="rId6"/>
    <p:sldId id="262" r:id="rId7"/>
    <p:sldId id="260" r:id="rId8"/>
    <p:sldId id="269" r:id="rId9"/>
    <p:sldId id="261" r:id="rId10"/>
    <p:sldId id="264" r:id="rId11"/>
    <p:sldId id="265" r:id="rId12"/>
    <p:sldId id="279" r:id="rId13"/>
    <p:sldId id="266" r:id="rId14"/>
    <p:sldId id="284" r:id="rId15"/>
    <p:sldId id="275" r:id="rId16"/>
    <p:sldId id="27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FF66"/>
    <a:srgbClr val="99FFCC"/>
    <a:srgbClr val="FF3399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570" y="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5.jpeg"/><Relationship Id="rId11" Type="http://schemas.openxmlformats.org/officeDocument/2006/relationships/image" Target="../media/image20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247015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Правописание </a:t>
            </a:r>
            <a:b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Constantia" pitchFamily="18" charset="0"/>
              </a:rPr>
              <a:t>жи-ши</a:t>
            </a: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Constantia" pitchFamily="18" charset="0"/>
              </a:rPr>
              <a:t>ча-ща</a:t>
            </a: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Constantia" pitchFamily="18" charset="0"/>
              </a:rPr>
              <a:t>чу-щу</a:t>
            </a: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</a:b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Урок русского языка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1 класс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Учитель Дорофеева С. А.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429684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7215238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_Belgorod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01122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Т1\ле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929718" cy="328614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olSlant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идут в </a:t>
            </a:r>
            <a:r>
              <a:rPr lang="ru-RU" sz="6000" b="1" spc="150" dirty="0" smtClean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рощу </a:t>
            </a:r>
            <a:r>
              <a:rPr lang="ru-RU" sz="6000" b="1" spc="1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стучат дятлы под кустом шуршит </a:t>
            </a:r>
            <a:br>
              <a:rPr lang="ru-RU" sz="6000" b="1" spc="1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1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ёжик </a:t>
            </a:r>
            <a:br>
              <a:rPr lang="ru-RU" sz="6000" b="1" spc="1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spc="150" dirty="0">
              <a:ln w="11430"/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786190"/>
            <a:ext cx="7929618" cy="1928826"/>
          </a:xfr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  </a:t>
            </a:r>
          </a:p>
          <a:p>
            <a:pPr algn="just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1200" b="1" dirty="0">
                <a:solidFill>
                  <a:schemeClr val="bg1"/>
                </a:solidFill>
              </a:rPr>
              <a:t>Спишите предложения, расставив знаки </a:t>
            </a:r>
            <a:r>
              <a:rPr lang="ru-RU" sz="11200" b="1" dirty="0" smtClean="0">
                <a:solidFill>
                  <a:schemeClr val="bg1"/>
                </a:solidFill>
              </a:rPr>
              <a:t>препинания.</a:t>
            </a:r>
          </a:p>
          <a:p>
            <a:pPr lvl="0" algn="just">
              <a:buFont typeface="Wingdings" pitchFamily="2" charset="2"/>
              <a:buChar char="Ø"/>
            </a:pPr>
            <a:endParaRPr lang="ru-RU" sz="11200" b="1" dirty="0">
              <a:solidFill>
                <a:srgbClr val="002060"/>
              </a:solidFill>
            </a:endParaRPr>
          </a:p>
          <a:p>
            <a:pPr lvl="0" algn="just"/>
            <a:r>
              <a:rPr lang="ru-RU" sz="11200" b="1" dirty="0">
                <a:solidFill>
                  <a:srgbClr val="66FF66"/>
                </a:solidFill>
              </a:rPr>
              <a:t>Выделите знакомые орфограммы</a:t>
            </a:r>
            <a:r>
              <a:rPr lang="ru-RU" sz="11200" b="1" dirty="0" smtClean="0">
                <a:solidFill>
                  <a:srgbClr val="66FF66"/>
                </a:solidFill>
              </a:rPr>
              <a:t>.</a:t>
            </a:r>
            <a:endParaRPr lang="ru-RU" sz="11200" b="1" dirty="0">
              <a:solidFill>
                <a:srgbClr val="66FF66"/>
              </a:solidFill>
            </a:endParaRPr>
          </a:p>
          <a:p>
            <a:pPr lvl="0" algn="just"/>
            <a:r>
              <a:rPr lang="ru-RU" sz="11200" b="1" dirty="0">
                <a:solidFill>
                  <a:srgbClr val="66FF66"/>
                </a:solidFill>
              </a:rPr>
              <a:t>Выпишите слова, в которых количество букв и звуков не совпадает</a:t>
            </a:r>
            <a:r>
              <a:rPr lang="ru-RU" sz="9600" b="1" dirty="0">
                <a:solidFill>
                  <a:srgbClr val="66FF66"/>
                </a:solidFill>
              </a:rPr>
              <a:t>.</a:t>
            </a:r>
          </a:p>
          <a:p>
            <a:pPr algn="just">
              <a:buNone/>
            </a:pPr>
            <a:endParaRPr lang="ru-RU" sz="1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73.wav">
            <a:hlinkClick r:id="" action="ppaction://media"/>
          </p:cNvPr>
          <p:cNvPicPr>
            <a:picLocks noRot="1" noChangeAspect="1"/>
          </p:cNvPicPr>
          <p:nvPr>
            <a:wavAudioFile r:embed="rId1" name="73.wav"/>
          </p:nvPr>
        </p:nvPicPr>
        <p:blipFill>
          <a:blip r:embed="rId7" cstate="print"/>
          <a:stretch>
            <a:fillRect/>
          </a:stretch>
        </p:blipFill>
        <p:spPr>
          <a:xfrm>
            <a:off x="3643306" y="4071942"/>
            <a:ext cx="304800" cy="304800"/>
          </a:xfrm>
          <a:prstGeom prst="rect">
            <a:avLst/>
          </a:prstGeom>
        </p:spPr>
      </p:pic>
      <p:pic>
        <p:nvPicPr>
          <p:cNvPr id="5" name="416.wav">
            <a:hlinkClick r:id="" action="ppaction://media"/>
          </p:cNvPr>
          <p:cNvPicPr>
            <a:picLocks noRot="1" noChangeAspect="1"/>
          </p:cNvPicPr>
          <p:nvPr>
            <a:wavAudioFile r:embed="rId2" name="416.wav"/>
          </p:nvPr>
        </p:nvPicPr>
        <p:blipFill>
          <a:blip r:embed="rId8" cstate="print"/>
          <a:stretch>
            <a:fillRect/>
          </a:stretch>
        </p:blipFill>
        <p:spPr>
          <a:xfrm>
            <a:off x="6500826" y="3429000"/>
            <a:ext cx="304800" cy="304800"/>
          </a:xfrm>
          <a:prstGeom prst="rect">
            <a:avLst/>
          </a:prstGeom>
        </p:spPr>
      </p:pic>
      <p:pic>
        <p:nvPicPr>
          <p:cNvPr id="6" name="421 (1).wav">
            <a:hlinkClick r:id="" action="ppaction://media"/>
          </p:cNvPr>
          <p:cNvPicPr>
            <a:picLocks noRot="1" noChangeAspect="1"/>
          </p:cNvPicPr>
          <p:nvPr>
            <a:wavAudioFile r:embed="rId3" name="421 (1).wav"/>
          </p:nvPr>
        </p:nvPicPr>
        <p:blipFill>
          <a:blip r:embed="rId9" cstate="print"/>
          <a:stretch>
            <a:fillRect/>
          </a:stretch>
        </p:blipFill>
        <p:spPr>
          <a:xfrm>
            <a:off x="4572000" y="4214818"/>
            <a:ext cx="304800" cy="304800"/>
          </a:xfrm>
          <a:prstGeom prst="rect">
            <a:avLst/>
          </a:prstGeom>
        </p:spPr>
      </p:pic>
      <p:pic>
        <p:nvPicPr>
          <p:cNvPr id="9" name="415.wav">
            <a:hlinkClick r:id="" action="ppaction://media"/>
          </p:cNvPr>
          <p:cNvPicPr>
            <a:picLocks noRot="1" noChangeAspect="1"/>
          </p:cNvPicPr>
          <p:nvPr>
            <a:wavAudioFile r:embed="rId4" name="415.wav"/>
          </p:nvPr>
        </p:nvPicPr>
        <p:blipFill>
          <a:blip r:embed="rId10" cstate="print"/>
          <a:stretch>
            <a:fillRect/>
          </a:stretch>
        </p:blipFill>
        <p:spPr>
          <a:xfrm>
            <a:off x="2928926" y="3357562"/>
            <a:ext cx="304800" cy="304800"/>
          </a:xfrm>
          <a:prstGeom prst="rect">
            <a:avLst/>
          </a:prstGeom>
        </p:spPr>
      </p:pic>
      <p:pic>
        <p:nvPicPr>
          <p:cNvPr id="8" name="421 (1).wav">
            <a:hlinkClick r:id="" action="ppaction://media"/>
          </p:cNvPr>
          <p:cNvPicPr>
            <a:picLocks noRot="1" noChangeAspect="1"/>
          </p:cNvPicPr>
          <p:nvPr>
            <a:wavAudioFile r:embed="rId3" name="421 (1).wav"/>
          </p:nvPr>
        </p:nvPicPr>
        <p:blipFill>
          <a:blip r:embed="rId9" cstate="print"/>
          <a:stretch>
            <a:fillRect/>
          </a:stretch>
        </p:blipFill>
        <p:spPr>
          <a:xfrm>
            <a:off x="7358082" y="4000504"/>
            <a:ext cx="304800" cy="304800"/>
          </a:xfrm>
          <a:prstGeom prst="rect">
            <a:avLst/>
          </a:prstGeom>
        </p:spPr>
      </p:pic>
      <p:pic>
        <p:nvPicPr>
          <p:cNvPr id="10" name="73.wav">
            <a:hlinkClick r:id="" action="ppaction://media"/>
          </p:cNvPr>
          <p:cNvPicPr>
            <a:picLocks noRot="1" noChangeAspect="1"/>
          </p:cNvPicPr>
          <p:nvPr>
            <a:wavAudioFile r:embed="rId1" name="73.wav"/>
          </p:nvPr>
        </p:nvPicPr>
        <p:blipFill>
          <a:blip r:embed="rId7" cstate="print"/>
          <a:stretch>
            <a:fillRect/>
          </a:stretch>
        </p:blipFill>
        <p:spPr>
          <a:xfrm>
            <a:off x="1857356" y="3929066"/>
            <a:ext cx="304800" cy="304800"/>
          </a:xfrm>
          <a:prstGeom prst="rect">
            <a:avLst/>
          </a:prstGeom>
        </p:spPr>
      </p:pic>
      <p:pic>
        <p:nvPicPr>
          <p:cNvPr id="11" name="415.wav">
            <a:hlinkClick r:id="" action="ppaction://media"/>
          </p:cNvPr>
          <p:cNvPicPr>
            <a:picLocks noRot="1" noChangeAspect="1"/>
          </p:cNvPicPr>
          <p:nvPr>
            <a:wavAudioFile r:embed="rId4" name="415.wav"/>
          </p:nvPr>
        </p:nvPicPr>
        <p:blipFill>
          <a:blip r:embed="rId10" cstate="print"/>
          <a:stretch>
            <a:fillRect/>
          </a:stretch>
        </p:blipFill>
        <p:spPr>
          <a:xfrm>
            <a:off x="5715008" y="4143380"/>
            <a:ext cx="304800" cy="304800"/>
          </a:xfrm>
          <a:prstGeom prst="rect">
            <a:avLst/>
          </a:prstGeom>
        </p:spPr>
      </p:pic>
      <p:pic>
        <p:nvPicPr>
          <p:cNvPr id="12" name="416.wav">
            <a:hlinkClick r:id="" action="ppaction://media"/>
          </p:cNvPr>
          <p:cNvPicPr>
            <a:picLocks noRot="1" noChangeAspect="1"/>
          </p:cNvPicPr>
          <p:nvPr>
            <a:wavAudioFile r:embed="rId2" name="416.wav"/>
          </p:nvPr>
        </p:nvPicPr>
        <p:blipFill>
          <a:blip r:embed="rId8" cstate="print"/>
          <a:stretch>
            <a:fillRect/>
          </a:stretch>
        </p:blipFill>
        <p:spPr>
          <a:xfrm>
            <a:off x="8286776" y="4071942"/>
            <a:ext cx="304800" cy="304800"/>
          </a:xfrm>
          <a:prstGeom prst="rect">
            <a:avLst/>
          </a:prstGeom>
        </p:spPr>
      </p:pic>
      <p:pic>
        <p:nvPicPr>
          <p:cNvPr id="13" name="416.wav">
            <a:hlinkClick r:id="" action="ppaction://media"/>
          </p:cNvPr>
          <p:cNvPicPr>
            <a:picLocks noRot="1" noChangeAspect="1"/>
          </p:cNvPicPr>
          <p:nvPr>
            <a:wavAudioFile r:embed="rId2" name="416.wav"/>
          </p:nvPr>
        </p:nvPicPr>
        <p:blipFill>
          <a:blip r:embed="rId8" cstate="print"/>
          <a:stretch>
            <a:fillRect/>
          </a:stretch>
        </p:blipFill>
        <p:spPr>
          <a:xfrm>
            <a:off x="714348" y="3500438"/>
            <a:ext cx="304800" cy="304800"/>
          </a:xfrm>
          <a:prstGeom prst="rect">
            <a:avLst/>
          </a:prstGeom>
        </p:spPr>
      </p:pic>
      <p:pic>
        <p:nvPicPr>
          <p:cNvPr id="14" name="416.wav">
            <a:hlinkClick r:id="" action="ppaction://media"/>
          </p:cNvPr>
          <p:cNvPicPr>
            <a:picLocks noRot="1" noChangeAspect="1"/>
          </p:cNvPicPr>
          <p:nvPr>
            <a:wavAudioFile r:embed="rId2" name="416.wav"/>
          </p:nvPr>
        </p:nvPicPr>
        <p:blipFill>
          <a:blip r:embed="rId8" cstate="print"/>
          <a:stretch>
            <a:fillRect/>
          </a:stretch>
        </p:blipFill>
        <p:spPr>
          <a:xfrm>
            <a:off x="8358214" y="3429000"/>
            <a:ext cx="304800" cy="304800"/>
          </a:xfrm>
          <a:prstGeom prst="rect">
            <a:avLst/>
          </a:prstGeom>
        </p:spPr>
      </p:pic>
      <p:pic>
        <p:nvPicPr>
          <p:cNvPr id="15" name="421 (1).wav">
            <a:hlinkClick r:id="" action="ppaction://media"/>
          </p:cNvPr>
          <p:cNvPicPr>
            <a:picLocks noRot="1" noChangeAspect="1"/>
          </p:cNvPicPr>
          <p:nvPr>
            <a:wavAudioFile r:embed="rId3" name="421 (1).wav"/>
          </p:nvPr>
        </p:nvPicPr>
        <p:blipFill>
          <a:blip r:embed="rId9" cstate="print"/>
          <a:stretch>
            <a:fillRect/>
          </a:stretch>
        </p:blipFill>
        <p:spPr>
          <a:xfrm>
            <a:off x="1571604" y="3357562"/>
            <a:ext cx="304800" cy="304800"/>
          </a:xfrm>
          <a:prstGeom prst="rect">
            <a:avLst/>
          </a:prstGeom>
        </p:spPr>
      </p:pic>
      <p:pic>
        <p:nvPicPr>
          <p:cNvPr id="16" name="416.wav">
            <a:hlinkClick r:id="" action="ppaction://media"/>
          </p:cNvPr>
          <p:cNvPicPr>
            <a:picLocks noRot="1" noChangeAspect="1"/>
          </p:cNvPicPr>
          <p:nvPr>
            <a:wavAudioFile r:embed="rId2" name="416.wav"/>
          </p:nvPr>
        </p:nvPicPr>
        <p:blipFill>
          <a:blip r:embed="rId8" cstate="print"/>
          <a:stretch>
            <a:fillRect/>
          </a:stretch>
        </p:blipFill>
        <p:spPr>
          <a:xfrm>
            <a:off x="2500298" y="4000504"/>
            <a:ext cx="304800" cy="304800"/>
          </a:xfrm>
          <a:prstGeom prst="rect">
            <a:avLst/>
          </a:prstGeom>
        </p:spPr>
      </p:pic>
      <p:pic>
        <p:nvPicPr>
          <p:cNvPr id="17" name="415.wav">
            <a:hlinkClick r:id="" action="ppaction://media"/>
          </p:cNvPr>
          <p:cNvPicPr>
            <a:picLocks noRot="1" noChangeAspect="1"/>
          </p:cNvPicPr>
          <p:nvPr>
            <a:wavAudioFile r:embed="rId4" name="415.wav"/>
          </p:nvPr>
        </p:nvPicPr>
        <p:blipFill>
          <a:blip r:embed="rId10" cstate="print"/>
          <a:stretch>
            <a:fillRect/>
          </a:stretch>
        </p:blipFill>
        <p:spPr>
          <a:xfrm>
            <a:off x="6072198" y="3929066"/>
            <a:ext cx="304800" cy="304800"/>
          </a:xfrm>
          <a:prstGeom prst="rect">
            <a:avLst/>
          </a:prstGeom>
        </p:spPr>
      </p:pic>
      <p:pic>
        <p:nvPicPr>
          <p:cNvPr id="18" name="415.wav">
            <a:hlinkClick r:id="" action="ppaction://media"/>
          </p:cNvPr>
          <p:cNvPicPr>
            <a:picLocks noRot="1" noChangeAspect="1"/>
          </p:cNvPicPr>
          <p:nvPr>
            <a:wavAudioFile r:embed="rId4" name="415.wav"/>
          </p:nvPr>
        </p:nvPicPr>
        <p:blipFill>
          <a:blip r:embed="rId10" cstate="print"/>
          <a:stretch>
            <a:fillRect/>
          </a:stretch>
        </p:blipFill>
        <p:spPr>
          <a:xfrm>
            <a:off x="2071670" y="3357562"/>
            <a:ext cx="347666" cy="347666"/>
          </a:xfrm>
          <a:prstGeom prst="rect">
            <a:avLst/>
          </a:prstGeom>
        </p:spPr>
      </p:pic>
      <p:pic>
        <p:nvPicPr>
          <p:cNvPr id="1027" name="Picture 3" descr="C:\Documents and Settings\User\Рабочий стол\Т1\2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143512"/>
            <a:ext cx="100965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37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3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2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909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9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888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253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66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9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639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6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276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6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913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6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55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3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915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66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3552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95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9531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9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7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7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8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8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6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      </a:t>
            </a:r>
            <a:r>
              <a:rPr lang="ru-RU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идут в ро</a:t>
            </a:r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Сту</a:t>
            </a:r>
            <a:r>
              <a:rPr lang="ru-RU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6000" b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дятлы. Под </a:t>
            </a:r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кустом шур</a:t>
            </a:r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 ё</a:t>
            </a:r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endParaRPr lang="ru-RU" sz="60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Ёжик – 4б., 5 </a:t>
            </a:r>
            <a:r>
              <a:rPr lang="ru-RU" sz="4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6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6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E:\папка\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2586" y="5500702"/>
            <a:ext cx="1077065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942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5374830" cy="3721036"/>
          </a:xfrm>
          <a:prstGeom prst="cloud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3214686"/>
            <a:ext cx="7643866" cy="28575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Wave2">
              <a:avLst>
                <a:gd name="adj1" fmla="val 12500"/>
                <a:gd name="adj2" fmla="val -15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Желаю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успехов!</a:t>
            </a: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Т1\Windows XP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01618" y="-3929114"/>
            <a:ext cx="13001625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Documents and Settings\User\Рабочий стол\Т1\Windows 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8858" y="-928718"/>
            <a:ext cx="13001626" cy="9753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571612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onstantia" pitchFamily="18" charset="0"/>
              </a:rPr>
              <a:t>Правописание </a:t>
            </a:r>
            <a:br>
              <a:rPr lang="ru-RU" sz="6000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6000" b="1" dirty="0" err="1" smtClean="0">
                <a:solidFill>
                  <a:schemeClr val="bg1"/>
                </a:solidFill>
                <a:latin typeface="Constantia" pitchFamily="18" charset="0"/>
              </a:rPr>
              <a:t>жи-ши</a:t>
            </a:r>
            <a:r>
              <a:rPr lang="ru-RU" sz="6000" b="1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sz="6000" b="1" dirty="0" err="1" smtClean="0">
                <a:solidFill>
                  <a:schemeClr val="bg1"/>
                </a:solidFill>
                <a:latin typeface="Constantia" pitchFamily="18" charset="0"/>
              </a:rPr>
              <a:t>ча-ща</a:t>
            </a:r>
            <a:r>
              <a:rPr lang="ru-RU" sz="6000" b="1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sz="6000" b="1" dirty="0" err="1" smtClean="0">
                <a:solidFill>
                  <a:schemeClr val="bg1"/>
                </a:solidFill>
                <a:latin typeface="Constantia" pitchFamily="18" charset="0"/>
              </a:rPr>
              <a:t>чу-щу</a:t>
            </a:r>
            <a:r>
              <a:rPr lang="ru-RU" sz="6000" b="1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br>
              <a:rPr lang="ru-RU" sz="6000" b="1" dirty="0" smtClean="0">
                <a:solidFill>
                  <a:schemeClr val="bg1"/>
                </a:solidFill>
                <a:latin typeface="Constantia" pitchFamily="18" charset="0"/>
              </a:rPr>
            </a:b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64294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Правописание</a:t>
            </a:r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8800" dirty="0" smtClean="0"/>
              <a:t>          </a:t>
            </a:r>
            <a:r>
              <a:rPr lang="ru-RU" sz="8800" dirty="0" err="1" smtClean="0"/>
              <a:t>ж</a:t>
            </a:r>
            <a:r>
              <a:rPr lang="ru-RU" sz="8800" dirty="0" err="1" smtClean="0">
                <a:solidFill>
                  <a:srgbClr val="FF0000"/>
                </a:solidFill>
              </a:rPr>
              <a:t>и</a:t>
            </a:r>
            <a:r>
              <a:rPr lang="ru-RU" sz="8800" dirty="0" err="1" smtClean="0"/>
              <a:t>-ш</a:t>
            </a:r>
            <a:r>
              <a:rPr lang="ru-RU" sz="8800" dirty="0" err="1" smtClean="0">
                <a:solidFill>
                  <a:srgbClr val="FF0000"/>
                </a:solidFill>
              </a:rPr>
              <a:t>и</a:t>
            </a:r>
            <a:endParaRPr lang="ru-RU" sz="8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8800" dirty="0" smtClean="0"/>
              <a:t>          </a:t>
            </a:r>
            <a:r>
              <a:rPr lang="ru-RU" sz="8800" dirty="0" err="1" smtClean="0"/>
              <a:t>ч</a:t>
            </a:r>
            <a:r>
              <a:rPr lang="ru-RU" sz="8800" dirty="0" err="1" smtClean="0">
                <a:solidFill>
                  <a:srgbClr val="FF0000"/>
                </a:solidFill>
              </a:rPr>
              <a:t>а</a:t>
            </a:r>
            <a:r>
              <a:rPr lang="ru-RU" sz="8800" dirty="0" err="1" smtClean="0"/>
              <a:t>-щ</a:t>
            </a:r>
            <a:r>
              <a:rPr lang="ru-RU" sz="8800" dirty="0" err="1" smtClean="0">
                <a:solidFill>
                  <a:srgbClr val="FF0000"/>
                </a:solidFill>
              </a:rPr>
              <a:t>а</a:t>
            </a:r>
            <a:endParaRPr lang="ru-RU" sz="8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8800" dirty="0" smtClean="0"/>
              <a:t>          </a:t>
            </a:r>
            <a:r>
              <a:rPr lang="ru-RU" sz="8800" dirty="0" err="1" smtClean="0"/>
              <a:t>ч</a:t>
            </a:r>
            <a:r>
              <a:rPr lang="ru-RU" sz="8800" dirty="0" err="1" smtClean="0">
                <a:solidFill>
                  <a:srgbClr val="FF0000"/>
                </a:solidFill>
              </a:rPr>
              <a:t>у</a:t>
            </a:r>
            <a:r>
              <a:rPr lang="ru-RU" sz="8800" dirty="0" err="1" smtClean="0"/>
              <a:t>-щ</a:t>
            </a:r>
            <a:r>
              <a:rPr lang="ru-RU" sz="8800" dirty="0" err="1" smtClean="0">
                <a:solidFill>
                  <a:srgbClr val="FF0000"/>
                </a:solidFill>
              </a:rPr>
              <a:t>у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Picture 5" descr="C:\Documents and Settings\User\Рабочий стол\Картинки\FA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22145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01122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58246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888_63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60" cy="614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2463379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fil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071809"/>
            <a:ext cx="3357586" cy="357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User\Рабочий стол\л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14290"/>
            <a:ext cx="3804316" cy="254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429684" cy="642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b07_430d4590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</TotalTime>
  <Words>82</Words>
  <PresentationFormat>Экран (4:3)</PresentationFormat>
  <Paragraphs>22</Paragraphs>
  <Slides>17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Правописание  жи-ши, ча-ща, чу-щу </vt:lpstr>
      <vt:lpstr>Слайд 2</vt:lpstr>
      <vt:lpstr>Правописание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Дети идут в рощу стучат дятлы под кустом шуршит  ёжик  </vt:lpstr>
      <vt:lpstr>Проверка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47</cp:revision>
  <dcterms:modified xsi:type="dcterms:W3CDTF">2010-01-24T14:17:40Z</dcterms:modified>
</cp:coreProperties>
</file>