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7" r:id="rId4"/>
    <p:sldId id="278" r:id="rId5"/>
    <p:sldId id="258" r:id="rId6"/>
    <p:sldId id="257" r:id="rId7"/>
    <p:sldId id="279" r:id="rId8"/>
    <p:sldId id="259" r:id="rId9"/>
    <p:sldId id="270" r:id="rId10"/>
    <p:sldId id="271" r:id="rId11"/>
    <p:sldId id="273" r:id="rId12"/>
    <p:sldId id="275" r:id="rId13"/>
    <p:sldId id="276" r:id="rId14"/>
    <p:sldId id="260" r:id="rId15"/>
    <p:sldId id="261" r:id="rId16"/>
    <p:sldId id="262" r:id="rId17"/>
    <p:sldId id="281" r:id="rId18"/>
    <p:sldId id="263" r:id="rId19"/>
    <p:sldId id="264" r:id="rId20"/>
    <p:sldId id="282" r:id="rId21"/>
    <p:sldId id="277" r:id="rId22"/>
    <p:sldId id="265" r:id="rId23"/>
    <p:sldId id="266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67" d="100"/>
          <a:sy n="67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6CF9-B304-49C3-8E05-D3EBC5C3F65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80B8-C8BB-47B4-99AE-06E0792A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39B0-80AF-4FBA-8E4D-EE53BF384509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194C-6E84-448C-9318-17D43749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B775E-22C5-40BA-A447-DB5B6A87A4A5}" type="datetimeFigureOut">
              <a:rPr lang="ru-RU" smtClean="0"/>
              <a:pPr/>
              <a:t>27.05.2010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47700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Понятие движения</a:t>
            </a: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</a:rPr>
              <a:t>9 класс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2008-2009 учебный год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r"/>
            <a:r>
              <a:rPr lang="ru-RU" sz="5000" dirty="0" smtClean="0">
                <a:solidFill>
                  <a:srgbClr val="FF0066"/>
                </a:solidFill>
                <a:latin typeface="Comic Sans MS" pitchFamily="66" charset="0"/>
              </a:rPr>
              <a:t>учитель  математики СОШ №279</a:t>
            </a:r>
            <a:br>
              <a:rPr lang="ru-RU" sz="5000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5000" dirty="0" smtClean="0">
                <a:solidFill>
                  <a:srgbClr val="FF0066"/>
                </a:solidFill>
                <a:latin typeface="Comic Sans MS" pitchFamily="66" charset="0"/>
              </a:rPr>
              <a:t>Матвиишина Ирина Васильевна</a:t>
            </a:r>
            <a:r>
              <a:rPr lang="ru-RU" sz="4400" dirty="0" smtClean="0">
                <a:latin typeface="Comic Sans MS" pitchFamily="66" charset="0"/>
              </a:rPr>
              <a:t/>
            </a:r>
            <a:br>
              <a:rPr lang="ru-RU" sz="4400" dirty="0" smtClean="0"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14475"/>
            <a:ext cx="45751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550987"/>
            <a:ext cx="446563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35385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000240"/>
            <a:ext cx="3830637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82764"/>
            <a:ext cx="5175236" cy="51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714488"/>
            <a:ext cx="7572428" cy="51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Устно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500174"/>
            <a:ext cx="6400800" cy="500066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5500" dirty="0" smtClean="0"/>
              <a:t>Какие условия должны выполняться, чтобы точка А была симметричной точке В относительно:</a:t>
            </a:r>
          </a:p>
          <a:p>
            <a:r>
              <a:rPr lang="ru-RU" sz="5500" dirty="0" smtClean="0"/>
              <a:t>а) прямой</a:t>
            </a:r>
            <a:r>
              <a:rPr lang="en-US" sz="5500" dirty="0" smtClean="0"/>
              <a:t>  L</a:t>
            </a:r>
            <a:r>
              <a:rPr lang="ru-RU" sz="5500" dirty="0" smtClean="0"/>
              <a:t>;</a:t>
            </a:r>
          </a:p>
          <a:p>
            <a:r>
              <a:rPr lang="ru-RU" sz="5500" dirty="0" smtClean="0"/>
              <a:t>б) точки О?</a:t>
            </a:r>
          </a:p>
          <a:p>
            <a:pPr>
              <a:buFont typeface="Wingdings" pitchFamily="2" charset="2"/>
              <a:buChar char="v"/>
            </a:pPr>
            <a:r>
              <a:rPr lang="ru-RU" sz="5500" dirty="0" smtClean="0"/>
              <a:t> Существуют ли точки, для которых не существует точек, симметричных данной относительно:</a:t>
            </a:r>
          </a:p>
          <a:p>
            <a:r>
              <a:rPr lang="ru-RU" sz="5500" dirty="0" smtClean="0"/>
              <a:t>а) прямой;</a:t>
            </a:r>
          </a:p>
          <a:p>
            <a:r>
              <a:rPr lang="ru-RU" sz="5500" dirty="0" smtClean="0"/>
              <a:t>б) точки?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При </a:t>
            </a:r>
            <a:r>
              <a:rPr lang="ru-RU" sz="3200" dirty="0" smtClean="0">
                <a:solidFill>
                  <a:srgbClr val="FF0000"/>
                </a:solidFill>
              </a:rPr>
              <a:t>отображении плоскости на себя </a:t>
            </a:r>
            <a:r>
              <a:rPr lang="ru-RU" sz="3200" dirty="0" smtClean="0"/>
              <a:t>выполняются условия:</a:t>
            </a:r>
          </a:p>
          <a:p>
            <a:pPr algn="just">
              <a:buNone/>
            </a:pPr>
            <a:r>
              <a:rPr lang="ru-RU" dirty="0" smtClean="0"/>
              <a:t>1. Каждой точке плоскости ставится в соответствие какая-то одна точка плоскости;</a:t>
            </a:r>
          </a:p>
          <a:p>
            <a:pPr algn="just">
              <a:buNone/>
            </a:pPr>
            <a:r>
              <a:rPr lang="ru-RU" dirty="0" smtClean="0"/>
              <a:t>2. Каждая   точка   плоскости  оказывается поставленной в соответствие какой-то точке плоскости.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Осевая симметрия - </a:t>
            </a:r>
            <a:r>
              <a:rPr lang="ru-RU" dirty="0" smtClean="0"/>
              <a:t>представляет собой отображение плоскости на себя.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Центральная симметрия - </a:t>
            </a:r>
            <a:r>
              <a:rPr lang="ru-RU" dirty="0" smtClean="0"/>
              <a:t>представляет собой отображение плоскости на себя.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071678"/>
            <a:ext cx="2143140" cy="20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357826"/>
            <a:ext cx="3856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15340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Каким же общим свойством обладают осевая и центральная симметрии?</a:t>
            </a:r>
          </a:p>
          <a:p>
            <a:pPr marL="514350" indent="-514350"/>
            <a:r>
              <a:rPr lang="ru-RU" dirty="0" smtClean="0"/>
              <a:t>При осевой симметрии в какую фигуру отобразится треугольник АВС? А четырехугольник АВС</a:t>
            </a:r>
            <a:r>
              <a:rPr lang="en-US" dirty="0" smtClean="0"/>
              <a:t>D</a:t>
            </a:r>
            <a:r>
              <a:rPr lang="ru-RU" dirty="0" smtClean="0"/>
              <a:t>? (задание 3)</a:t>
            </a:r>
          </a:p>
          <a:p>
            <a:pPr marL="514350" indent="-514350"/>
            <a:r>
              <a:rPr lang="ru-RU" dirty="0" smtClean="0"/>
              <a:t>При центральной симметрии в какую фигуру отобразится треугольник АВС? А четырехугольник АВС</a:t>
            </a:r>
            <a:r>
              <a:rPr lang="en-US" dirty="0" smtClean="0"/>
              <a:t>D</a:t>
            </a:r>
            <a:r>
              <a:rPr lang="ru-RU" dirty="0" smtClean="0"/>
              <a:t>?</a:t>
            </a:r>
          </a:p>
          <a:p>
            <a:pPr marL="514350" indent="-514350"/>
            <a:r>
              <a:rPr lang="ru-RU" dirty="0" smtClean="0"/>
              <a:t> Сохранилось ли расстояние между двумя точками при осевой симметрии? При центральной симметрии?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u="sng" dirty="0" smtClean="0"/>
              <a:t>Свойство осевой и центральной симметрии</a:t>
            </a:r>
            <a:r>
              <a:rPr lang="ru-RU" dirty="0" smtClean="0"/>
              <a:t>: это отображение плоскости на себя, которое сохраняет расстояния между точками.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Опр.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Движение плоскости – это отображение плоскости на себя, сохраняющее расстояния.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/>
              <a:t>Осевая и центральная симметрии</a:t>
            </a:r>
            <a:r>
              <a:rPr lang="ru-RU" dirty="0" smtClean="0"/>
              <a:t> – являются движением.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Пусть </a:t>
            </a:r>
            <a:r>
              <a:rPr lang="en-US" sz="2400" dirty="0" smtClean="0"/>
              <a:t>M</a:t>
            </a:r>
            <a:r>
              <a:rPr lang="ru-RU" sz="2400" dirty="0" smtClean="0"/>
              <a:t> и</a:t>
            </a:r>
            <a:r>
              <a:rPr lang="en-US" sz="2400" dirty="0" smtClean="0"/>
              <a:t> N </a:t>
            </a:r>
            <a:r>
              <a:rPr lang="ru-RU" sz="2400" dirty="0" smtClean="0"/>
              <a:t>какие-либо точки, </a:t>
            </a:r>
            <a:r>
              <a:rPr lang="en-US" sz="2400" dirty="0" smtClean="0"/>
              <a:t> L – </a:t>
            </a:r>
            <a:r>
              <a:rPr lang="ru-RU" sz="2400" dirty="0" smtClean="0"/>
              <a:t>ось симметрии.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 и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 – точки, симметричные точкам </a:t>
            </a:r>
            <a:r>
              <a:rPr lang="en-US" sz="2400" dirty="0" smtClean="0"/>
              <a:t>M</a:t>
            </a:r>
            <a:r>
              <a:rPr lang="ru-RU" sz="2400" dirty="0" smtClean="0"/>
              <a:t> и </a:t>
            </a:r>
            <a:r>
              <a:rPr lang="en-US" sz="2400" dirty="0" smtClean="0"/>
              <a:t>N</a:t>
            </a:r>
            <a:r>
              <a:rPr lang="ru-RU" sz="2400" dirty="0" smtClean="0"/>
              <a:t> относительно прямой </a:t>
            </a:r>
            <a:r>
              <a:rPr lang="en-US" sz="2400" dirty="0" smtClean="0"/>
              <a:t>L.</a:t>
            </a:r>
            <a:r>
              <a:rPr lang="ru-RU" sz="2400" dirty="0" smtClean="0"/>
              <a:t> Доказать, что расстояние между точками </a:t>
            </a:r>
            <a:r>
              <a:rPr lang="en-US" sz="2400" dirty="0" smtClean="0"/>
              <a:t>M</a:t>
            </a:r>
            <a:r>
              <a:rPr lang="ru-RU" sz="2400" dirty="0" smtClean="0"/>
              <a:t> и</a:t>
            </a:r>
            <a:r>
              <a:rPr lang="en-US" sz="2400" dirty="0" smtClean="0"/>
              <a:t> N </a:t>
            </a:r>
            <a:r>
              <a:rPr lang="ru-RU" sz="2400" dirty="0" smtClean="0"/>
              <a:t>при осевой симметрии сохраняется, т.е. </a:t>
            </a:r>
            <a:r>
              <a:rPr lang="en-US" sz="2400" dirty="0" smtClean="0"/>
              <a:t>MN</a:t>
            </a:r>
            <a:r>
              <a:rPr lang="ru-RU" sz="2400" dirty="0" smtClean="0"/>
              <a:t> =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66" y="392906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714612" y="52149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857488" y="478632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1604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3" y="52149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858282" y="4785528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Постановка целей урока.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Повторение.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Изучение нового материала.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Решение задач.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Итог урока.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урока: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Алгоритм решения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1. Пусть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 </a:t>
            </a:r>
            <a:r>
              <a:rPr lang="ru-RU" sz="3200" dirty="0" smtClean="0"/>
              <a:t>какие-либо точки, </a:t>
            </a:r>
            <a:r>
              <a:rPr lang="en-US" sz="3200" dirty="0" smtClean="0"/>
              <a:t> L – </a:t>
            </a:r>
            <a:r>
              <a:rPr lang="ru-RU" sz="3200" dirty="0" smtClean="0"/>
              <a:t>ось симметрии.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 и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 – точки, симметричные точкам </a:t>
            </a:r>
            <a:r>
              <a:rPr lang="en-US" sz="3200" dirty="0" smtClean="0"/>
              <a:t>M</a:t>
            </a:r>
            <a:r>
              <a:rPr lang="ru-RU" sz="3200" dirty="0" smtClean="0"/>
              <a:t> и </a:t>
            </a:r>
            <a:r>
              <a:rPr lang="en-US" sz="3200" dirty="0" smtClean="0"/>
              <a:t>N</a:t>
            </a:r>
            <a:r>
              <a:rPr lang="ru-RU" sz="3200" dirty="0" smtClean="0"/>
              <a:t> относительно прямой </a:t>
            </a:r>
            <a:r>
              <a:rPr lang="en-US" sz="3200" dirty="0" smtClean="0"/>
              <a:t>L.</a:t>
            </a:r>
            <a:r>
              <a:rPr lang="ru-RU" sz="3200" dirty="0" smtClean="0"/>
              <a:t> Доказать, что расстояние между точками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 </a:t>
            </a:r>
            <a:r>
              <a:rPr lang="ru-RU" sz="3200" dirty="0" smtClean="0"/>
              <a:t>при осевой симметрии сохраняется, т.е. </a:t>
            </a:r>
            <a:r>
              <a:rPr lang="en-US" sz="3200" dirty="0" smtClean="0"/>
              <a:t>MN</a:t>
            </a:r>
            <a:r>
              <a:rPr lang="ru-RU" sz="3200" dirty="0" smtClean="0"/>
              <a:t> =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Из точек </a:t>
            </a:r>
            <a:r>
              <a:rPr lang="en-US" sz="3000" dirty="0" smtClean="0">
                <a:solidFill>
                  <a:srgbClr val="FF0000"/>
                </a:solidFill>
              </a:rPr>
              <a:t>N </a:t>
            </a:r>
            <a:r>
              <a:rPr lang="ru-RU" sz="3000" dirty="0" smtClean="0">
                <a:solidFill>
                  <a:srgbClr val="FF0000"/>
                </a:solidFill>
              </a:rPr>
              <a:t>и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   опустите перпендикуляры на прямую </a:t>
            </a:r>
            <a:r>
              <a:rPr lang="en-US" sz="3000" dirty="0" smtClean="0">
                <a:solidFill>
                  <a:srgbClr val="FF0000"/>
                </a:solidFill>
              </a:rPr>
              <a:t>MM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 Докажите, что ∆ </a:t>
            </a:r>
            <a:r>
              <a:rPr lang="en-US" sz="3000" dirty="0" smtClean="0">
                <a:solidFill>
                  <a:srgbClr val="FF0000"/>
                </a:solidFill>
              </a:rPr>
              <a:t>MN</a:t>
            </a:r>
            <a:r>
              <a:rPr lang="ru-RU" sz="3000" dirty="0" smtClean="0">
                <a:solidFill>
                  <a:srgbClr val="FF0000"/>
                </a:solidFill>
              </a:rPr>
              <a:t>К = ∆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 Докажите, что 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ru-RU" sz="3000" dirty="0" smtClean="0">
                <a:solidFill>
                  <a:srgbClr val="FF0000"/>
                </a:solidFill>
              </a:rPr>
              <a:t>К = 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,</a:t>
            </a: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ru-RU" sz="3000" dirty="0" smtClean="0">
                <a:solidFill>
                  <a:srgbClr val="FF0000"/>
                </a:solidFill>
              </a:rPr>
              <a:t>К =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.</a:t>
            </a:r>
          </a:p>
          <a:p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3178" y="1719067"/>
            <a:ext cx="4672594" cy="42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Доказать, что осевая симметрия есть движение для следующего расположения точек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ЗАДАЧА №2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90828"/>
            <a:ext cx="3329835" cy="40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714620"/>
            <a:ext cx="2514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714620"/>
            <a:ext cx="16605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Пп</a:t>
            </a:r>
            <a:r>
              <a:rPr lang="ru-RU" dirty="0" smtClean="0"/>
              <a:t>. 113, 114 (до теоремы); вопросы 1-6.</a:t>
            </a:r>
          </a:p>
          <a:p>
            <a:pPr>
              <a:buNone/>
            </a:pPr>
            <a:r>
              <a:rPr lang="ru-RU" dirty="0" smtClean="0"/>
              <a:t>Решить задачи: №1148(а), 1149(б).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 задание: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Учебник «Геометрия, 7-9 класс». </a:t>
            </a:r>
            <a:r>
              <a:rPr lang="ru-RU" dirty="0" err="1" smtClean="0"/>
              <a:t>Атанасян</a:t>
            </a:r>
            <a:r>
              <a:rPr lang="ru-RU" dirty="0" smtClean="0"/>
              <a:t> Л.С., Бутузов В.Ф. и др. – М.: Просвещение, 2000-2007.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Изучение геометрии в 7-9 классах. Книга для учителя. </a:t>
            </a:r>
            <a:r>
              <a:rPr lang="ru-RU" dirty="0" err="1" smtClean="0"/>
              <a:t>Атанасян</a:t>
            </a:r>
            <a:r>
              <a:rPr lang="ru-RU" dirty="0" smtClean="0"/>
              <a:t> Л.С., Бутузов В.Ф. и др. – М.: Просвещение, 2002.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Поурочные разработки по геометрии. Н.Ф.Гаврилова – М.: «ВАКО», 2007.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71472" y="381000"/>
            <a:ext cx="834697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Литература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29241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ввести понятия отображения плоскости на себя и движения;</a:t>
            </a:r>
          </a:p>
          <a:p>
            <a:r>
              <a:rPr lang="ru-RU" sz="3600" dirty="0" smtClean="0"/>
              <a:t> рассмотреть осевую и центральную симметрии;</a:t>
            </a:r>
          </a:p>
          <a:p>
            <a:r>
              <a:rPr lang="ru-RU" sz="3600" dirty="0" smtClean="0"/>
              <a:t> закрепить полученные знания при решении задач.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урока: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на листочках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200" dirty="0" smtClean="0"/>
              <a:t>1). Для каждого из случаев а), б), в) постройте точки А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и В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, симметричные точкам А и В относительно прямой </a:t>
            </a:r>
            <a:r>
              <a:rPr lang="en-US" sz="3200" dirty="0" smtClean="0"/>
              <a:t>L</a:t>
            </a:r>
            <a:r>
              <a:rPr lang="ru-RU" sz="3200" dirty="0" smtClean="0"/>
              <a:t>.</a:t>
            </a:r>
          </a:p>
          <a:p>
            <a:pPr marL="514350" indent="-514350">
              <a:buNone/>
            </a:pPr>
            <a:r>
              <a:rPr lang="ru-RU" sz="3200" dirty="0" smtClean="0"/>
              <a:t>2). Докажите, что в каждом из рассмотренных случаев       А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В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= АВ.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14393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488"/>
            <a:ext cx="292576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285992"/>
            <a:ext cx="2279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500306"/>
            <a:ext cx="3149085" cy="3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28868"/>
            <a:ext cx="24352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143116"/>
            <a:ext cx="197167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000240"/>
            <a:ext cx="36369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на листочках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200" dirty="0" smtClean="0"/>
              <a:t>3). На координатной плоскости имеются точки А, В, С, </a:t>
            </a:r>
            <a:r>
              <a:rPr lang="en-US" sz="3200" dirty="0" smtClean="0"/>
              <a:t>D</a:t>
            </a:r>
            <a:r>
              <a:rPr lang="ru-RU" sz="3200" dirty="0" smtClean="0"/>
              <a:t>. Отметить точки: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А и </a:t>
            </a:r>
            <a:r>
              <a:rPr lang="en-US" sz="3200" dirty="0" smtClean="0"/>
              <a:t>D</a:t>
            </a:r>
            <a:r>
              <a:rPr lang="ru-RU" sz="3200" dirty="0" smtClean="0"/>
              <a:t> относительно оси О</a:t>
            </a:r>
            <a:r>
              <a:rPr lang="en-US" sz="3200" dirty="0" smtClean="0"/>
              <a:t>y</a:t>
            </a:r>
            <a:r>
              <a:rPr lang="ru-RU" sz="3200" dirty="0" smtClean="0"/>
              <a:t>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В и С относительно оси Ох;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А и В относительно начала координат.</a:t>
            </a:r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694188"/>
            <a:ext cx="5643602" cy="51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396550"/>
            <a:ext cx="4621227" cy="54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670</Words>
  <Application>Microsoft Office PowerPoint</Application>
  <PresentationFormat>Экран (4:3)</PresentationFormat>
  <Paragraphs>119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              Понятие движения  9 класс  2008-2009 учебный год </vt:lpstr>
      <vt:lpstr>План урока:</vt:lpstr>
      <vt:lpstr>Цели урока:</vt:lpstr>
      <vt:lpstr>Повторение</vt:lpstr>
      <vt:lpstr>Слайд 5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Изучение нового материала</vt:lpstr>
      <vt:lpstr>Изучение нового материала</vt:lpstr>
      <vt:lpstr>Изучение нового материала</vt:lpstr>
      <vt:lpstr>Изучение нового материала</vt:lpstr>
      <vt:lpstr>ЗАДАЧА №1</vt:lpstr>
      <vt:lpstr>ЗАДАЧА №1</vt:lpstr>
      <vt:lpstr>ЗАДАЧА №1</vt:lpstr>
      <vt:lpstr>ЗАДАЧА</vt:lpstr>
      <vt:lpstr>Домашнее  задание: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движения</dc:title>
  <dc:creator>111</dc:creator>
  <cp:lastModifiedBy>www.PHILka.RU</cp:lastModifiedBy>
  <cp:revision>35</cp:revision>
  <dcterms:created xsi:type="dcterms:W3CDTF">2009-02-13T19:24:04Z</dcterms:created>
  <dcterms:modified xsi:type="dcterms:W3CDTF">2010-05-27T10:58:29Z</dcterms:modified>
</cp:coreProperties>
</file>