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87" r:id="rId4"/>
    <p:sldId id="286" r:id="rId5"/>
    <p:sldId id="282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57" r:id="rId15"/>
    <p:sldId id="272" r:id="rId16"/>
    <p:sldId id="267" r:id="rId17"/>
    <p:sldId id="268" r:id="rId18"/>
    <p:sldId id="270" r:id="rId19"/>
    <p:sldId id="269" r:id="rId20"/>
    <p:sldId id="289" r:id="rId21"/>
    <p:sldId id="290" r:id="rId22"/>
    <p:sldId id="271" r:id="rId23"/>
    <p:sldId id="284" r:id="rId24"/>
    <p:sldId id="283" r:id="rId25"/>
    <p:sldId id="273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00"/>
    <a:srgbClr val="99FF66"/>
    <a:srgbClr val="003FB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9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26E42-E2E3-4A64-8184-564457B91AA3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B100F-2246-4E99-A54A-76F8DB23F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85374-56C6-4F3A-B822-DBB2EA1D9BC1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C0316-4986-4775-84EB-139EC2A9C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01A62-20E2-4AE5-93EA-A5185EA4C603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3C31C-F25C-486E-A036-3505920C4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28771-6CFF-4788-93FB-E84EDA395105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EFB39-53F6-4869-B1AA-BB6C541EA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21637-BBFB-4151-B140-D73CFCAB3F5B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5F76D-078F-4D01-B38D-D8CB62DC7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11323-2D67-4FD3-835D-5087F16FF18A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177B0-7D29-440A-B66E-E95BAE3A5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94BFD-56FC-4BEC-A410-E6648DE54613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09382-BCEB-4AD8-916F-E9DF252F4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F46E8-A006-4062-9990-0426BC378066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A0C79-957A-436E-BC4C-FEED31A54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4E17B-1980-4F3E-BE89-8AFAF161C082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B22F-E1C8-41A9-91B9-24CB65F382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71208-68DB-4751-8B2D-6A8E4001820E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0087B-1BE8-406A-80BF-4EAAF65A1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367D5-4598-40F0-B7EC-087F5D2A1EEE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5FB0D-AD3B-4504-97FA-D0EDFF1486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A787C0-A8C5-4CD7-BC5B-6EF92C28F209}" type="datetimeFigureOut">
              <a:rPr lang="en-US"/>
              <a:pPr>
                <a:defRPr/>
              </a:pPr>
              <a:t>2/18/2010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88EB935-03F4-4804-9FD5-B8B1A95C6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ctrTitle"/>
          </p:nvPr>
        </p:nvSpPr>
        <p:spPr>
          <a:xfrm>
            <a:off x="533400" y="4876800"/>
            <a:ext cx="7772400" cy="1470025"/>
          </a:xfrm>
        </p:spPr>
        <p:txBody>
          <a:bodyPr/>
          <a:lstStyle/>
          <a:p>
            <a:r>
              <a:rPr lang="ru-RU" sz="2800" dirty="0" smtClean="0"/>
              <a:t>Шишкова Е.И.</a:t>
            </a:r>
            <a:br>
              <a:rPr lang="ru-RU" sz="2800" dirty="0" smtClean="0"/>
            </a:br>
            <a:r>
              <a:rPr lang="ru-RU" sz="2800" dirty="0" smtClean="0"/>
              <a:t>ГОУ СОШ  «Школа здоровья»№ 1115 г.Москвы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1143000"/>
            <a:ext cx="6400800" cy="1752600"/>
          </a:xfrm>
        </p:spPr>
        <p:txBody>
          <a:bodyPr/>
          <a:lstStyle/>
          <a:p>
            <a:pPr>
              <a:defRPr/>
            </a:pPr>
            <a:r>
              <a:rPr lang="ru-RU" sz="5400" i="1" dirty="0" smtClean="0"/>
              <a:t>Умножение многочленов</a:t>
            </a:r>
            <a:endParaRPr lang="ru-RU" sz="5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079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Это умножение …..</a:t>
            </a:r>
            <a:br>
              <a:rPr lang="ru-RU" dirty="0" smtClean="0"/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22313" y="393700"/>
            <a:ext cx="7772400" cy="41021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/>
              <a:t>№5.Умножьте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646113" y="966788"/>
          <a:ext cx="4037012" cy="1806575"/>
        </p:xfrm>
        <a:graphic>
          <a:graphicData uri="http://schemas.openxmlformats.org/presentationml/2006/ole">
            <p:oleObj spid="_x0000_s11266" name="Equation" r:id="rId3" imgW="672840" imgH="279360" progId="Equation.DSMT4">
              <p:embed/>
            </p:oleObj>
          </a:graphicData>
        </a:graphic>
      </p:graphicFrame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838200" y="5410200"/>
            <a:ext cx="3032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FFFF"/>
                </a:solidFill>
              </a:rPr>
              <a:t>Одночленов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5486400" y="1066800"/>
          <a:ext cx="1617663" cy="1312863"/>
        </p:xfrm>
        <a:graphic>
          <a:graphicData uri="http://schemas.openxmlformats.org/presentationml/2006/ole">
            <p:oleObj spid="_x0000_s11267" name="Equation" r:id="rId4" imgW="25380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079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Это умножение …..</a:t>
            </a:r>
            <a:br>
              <a:rPr lang="ru-RU" dirty="0" smtClean="0"/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62000" y="457200"/>
            <a:ext cx="7772400" cy="41021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/>
              <a:t>№6.Умножьте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228600" y="838200"/>
          <a:ext cx="5903913" cy="1555750"/>
        </p:xfrm>
        <a:graphic>
          <a:graphicData uri="http://schemas.openxmlformats.org/presentationml/2006/ole">
            <p:oleObj spid="_x0000_s12290" name="Equation" r:id="rId3" imgW="1143000" imgH="279360" progId="Equation.DSMT4">
              <p:embed/>
            </p:oleObj>
          </a:graphicData>
        </a:graphic>
      </p:graphicFrame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838200" y="5410200"/>
            <a:ext cx="62182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FFFF"/>
                </a:solidFill>
              </a:rPr>
              <a:t>Одночлена на многочлен</a:t>
            </a:r>
          </a:p>
          <a:p>
            <a:r>
              <a:rPr lang="ru-RU" sz="3600" b="1">
                <a:solidFill>
                  <a:srgbClr val="00FFFF"/>
                </a:solidFill>
              </a:rPr>
              <a:t>(применили «фонтанчик»)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609600" y="2362200"/>
          <a:ext cx="4772025" cy="1312863"/>
        </p:xfrm>
        <a:graphic>
          <a:graphicData uri="http://schemas.openxmlformats.org/presentationml/2006/ole">
            <p:oleObj spid="_x0000_s12291" name="Equation" r:id="rId4" imgW="749160" imgH="203040" progId="Equation.DSMT4">
              <p:embed/>
            </p:oleObj>
          </a:graphicData>
        </a:graphic>
      </p:graphicFrame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219200" y="685800"/>
            <a:ext cx="1447800" cy="7143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rgbClr val="FFFF00"/>
          </a:solidFill>
          <a:ln w="9525" algn="ctr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FFFF00"/>
              </a:solidFill>
              <a:latin typeface="Georgia" pitchFamily="18" charset="0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1219200" y="381000"/>
            <a:ext cx="3352800" cy="10953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rgbClr val="FFFF00"/>
          </a:solidFill>
          <a:ln w="9525" algn="ctr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FFFF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079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Это умножение …..</a:t>
            </a:r>
            <a:br>
              <a:rPr lang="ru-RU" dirty="0" smtClean="0"/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22313" y="393700"/>
            <a:ext cx="7772400" cy="41021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/>
              <a:t>№6.Умножьте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295275" y="1049338"/>
          <a:ext cx="5772150" cy="1131887"/>
        </p:xfrm>
        <a:graphic>
          <a:graphicData uri="http://schemas.openxmlformats.org/presentationml/2006/ole">
            <p:oleObj spid="_x0000_s13314" name="Equation" r:id="rId3" imgW="1117440" imgH="203040" progId="Equation.DSMT4">
              <p:embed/>
            </p:oleObj>
          </a:graphicData>
        </a:graphic>
      </p:graphicFrame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838200" y="5410200"/>
            <a:ext cx="6175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FFFF"/>
                </a:solidFill>
              </a:rPr>
              <a:t>Многочлена на многочлен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632075" y="2443163"/>
          <a:ext cx="727075" cy="1149350"/>
        </p:xfrm>
        <a:graphic>
          <a:graphicData uri="http://schemas.openxmlformats.org/presentationml/2006/ole">
            <p:oleObj spid="_x0000_s13315" name="Equation" r:id="rId4" imgW="11412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04800"/>
            <a:ext cx="7772400" cy="4102100"/>
          </a:xfrm>
        </p:spPr>
        <p:txBody>
          <a:bodyPr/>
          <a:lstStyle/>
          <a:p>
            <a:pPr>
              <a:defRPr/>
            </a:pPr>
            <a:r>
              <a:rPr lang="ru-RU" sz="4800" b="1" dirty="0" smtClean="0"/>
              <a:t>Подпишем тему урока:</a:t>
            </a:r>
          </a:p>
          <a:p>
            <a:pPr>
              <a:defRPr/>
            </a:pPr>
            <a:r>
              <a:rPr lang="ru-RU" sz="4800" b="1" dirty="0" smtClean="0"/>
              <a:t> « </a:t>
            </a:r>
            <a:r>
              <a:rPr lang="ru-RU" sz="4800" b="1" dirty="0" smtClean="0">
                <a:solidFill>
                  <a:srgbClr val="00FFFF"/>
                </a:solidFill>
              </a:rPr>
              <a:t>Умножение многочленов</a:t>
            </a:r>
            <a:r>
              <a:rPr lang="ru-RU" sz="4800" b="1" dirty="0" smtClean="0"/>
              <a:t>»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2531" name="Содержимое 27" descr="1.wm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08500" y="3792538"/>
            <a:ext cx="127000" cy="139700"/>
          </a:xfrm>
        </p:spPr>
      </p:pic>
      <p:sp>
        <p:nvSpPr>
          <p:cNvPr id="5" name="Скругленный прямоугольник 4"/>
          <p:cNvSpPr/>
          <p:nvPr/>
        </p:nvSpPr>
        <p:spPr>
          <a:xfrm>
            <a:off x="152400" y="228600"/>
            <a:ext cx="8839200" cy="6477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одзаголовок 1"/>
          <p:cNvSpPr txBox="1">
            <a:spLocks/>
          </p:cNvSpPr>
          <p:nvPr/>
        </p:nvSpPr>
        <p:spPr>
          <a:xfrm>
            <a:off x="533400" y="1981200"/>
            <a:ext cx="8382000" cy="3581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3200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cs typeface="+mn-cs"/>
              </a:rPr>
              <a:t> </a:t>
            </a:r>
            <a:endParaRPr lang="ru-RU" sz="3200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Unicode MS" pitchFamily="34" charset="-128"/>
              <a:cs typeface="+mn-cs"/>
            </a:endParaRP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3200" b="1" i="1" dirty="0">
                <a:solidFill>
                  <a:srgbClr val="000099"/>
                </a:solidFill>
                <a:latin typeface="Arial Unicode MS" pitchFamily="34" charset="-128"/>
                <a:cs typeface="+mn-cs"/>
              </a:rPr>
              <a:t>(</a:t>
            </a:r>
            <a:r>
              <a:rPr lang="en-US" sz="3200" b="1" i="1" dirty="0">
                <a:solidFill>
                  <a:srgbClr val="000099"/>
                </a:solidFill>
                <a:latin typeface="Arial Unicode MS" pitchFamily="34" charset="-128"/>
                <a:cs typeface="+mn-cs"/>
              </a:rPr>
              <a:t> </a:t>
            </a:r>
            <a:r>
              <a:rPr lang="ru-RU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 b </a:t>
            </a:r>
            <a:r>
              <a:rPr lang="ru-RU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)</a:t>
            </a: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( 2c + d </a:t>
            </a:r>
            <a:r>
              <a:rPr lang="en-US" sz="3200" b="1" i="1" baseline="30000" dirty="0">
                <a:solidFill>
                  <a:srgbClr val="000099"/>
                </a:solidFill>
                <a:latin typeface="Calibri" pitchFamily="34" charset="0"/>
                <a:cs typeface="+mn-cs"/>
              </a:rPr>
              <a:t>2</a:t>
            </a: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+ e) = </a:t>
            </a: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3200" b="1" i="1" dirty="0">
              <a:solidFill>
                <a:srgbClr val="000099"/>
              </a:solidFill>
              <a:latin typeface="Century Schoolbook" pitchFamily="18" charset="0"/>
              <a:cs typeface="+mn-cs"/>
            </a:endParaRP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=a( 2c + d </a:t>
            </a:r>
            <a:r>
              <a:rPr lang="en-US" sz="3200" b="1" i="1" baseline="30000" dirty="0">
                <a:solidFill>
                  <a:srgbClr val="000099"/>
                </a:solidFill>
                <a:latin typeface="Calibri" pitchFamily="34" charset="0"/>
                <a:cs typeface="+mn-cs"/>
              </a:rPr>
              <a:t>2</a:t>
            </a: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+ e) - b ( 2c + d </a:t>
            </a:r>
            <a:r>
              <a:rPr lang="en-US" sz="3200" b="1" i="1" baseline="30000" dirty="0">
                <a:solidFill>
                  <a:srgbClr val="000099"/>
                </a:solidFill>
                <a:latin typeface="Calibri" pitchFamily="34" charset="0"/>
                <a:cs typeface="+mn-cs"/>
              </a:rPr>
              <a:t>2</a:t>
            </a: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+ e)=</a:t>
            </a:r>
          </a:p>
          <a:p>
            <a:pPr marL="342900" indent="-3429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=2ac + ad </a:t>
            </a:r>
            <a:r>
              <a:rPr lang="en-US" sz="3200" b="1" i="1" baseline="30000" dirty="0">
                <a:solidFill>
                  <a:srgbClr val="000099"/>
                </a:solidFill>
                <a:latin typeface="Calibri" pitchFamily="34" charset="0"/>
                <a:cs typeface="+mn-cs"/>
              </a:rPr>
              <a:t>2</a:t>
            </a: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+ </a:t>
            </a:r>
            <a:r>
              <a:rPr lang="en-US" sz="3200" b="1" i="1" dirty="0" err="1">
                <a:solidFill>
                  <a:srgbClr val="000099"/>
                </a:solidFill>
                <a:latin typeface="Century Schoolbook" pitchFamily="18" charset="0"/>
                <a:cs typeface="+mn-cs"/>
              </a:rPr>
              <a:t>ae</a:t>
            </a: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 - 2bc - </a:t>
            </a:r>
            <a:r>
              <a:rPr lang="en-US" sz="3200" b="1" i="1" dirty="0" err="1">
                <a:solidFill>
                  <a:srgbClr val="000099"/>
                </a:solidFill>
                <a:latin typeface="Century Schoolbook" pitchFamily="18" charset="0"/>
                <a:cs typeface="+mn-cs"/>
              </a:rPr>
              <a:t>bd</a:t>
            </a: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 </a:t>
            </a:r>
            <a:r>
              <a:rPr lang="en-US" sz="3200" b="1" i="1" baseline="30000" dirty="0">
                <a:solidFill>
                  <a:srgbClr val="000099"/>
                </a:solidFill>
                <a:latin typeface="Calibri" pitchFamily="34" charset="0"/>
                <a:cs typeface="+mn-cs"/>
              </a:rPr>
              <a:t>2</a:t>
            </a: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 </a:t>
            </a:r>
            <a:r>
              <a:rPr lang="ru-RU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-</a:t>
            </a:r>
            <a:r>
              <a:rPr lang="en-US" sz="3200" b="1" i="1" dirty="0">
                <a:solidFill>
                  <a:srgbClr val="000099"/>
                </a:solidFill>
                <a:latin typeface="Century Schoolbook" pitchFamily="18" charset="0"/>
                <a:cs typeface="+mn-cs"/>
              </a:rPr>
              <a:t> be</a:t>
            </a:r>
            <a:endParaRPr lang="ru-RU" sz="3200" b="1" i="1" dirty="0">
              <a:solidFill>
                <a:srgbClr val="000099"/>
              </a:solidFill>
              <a:latin typeface="Century Schoolbook" pitchFamily="18" charset="0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38200" y="2057400"/>
            <a:ext cx="304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</a:rPr>
              <a:t>I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371600" y="2057400"/>
            <a:ext cx="457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II</a:t>
            </a:r>
            <a:endParaRPr lang="ru-RU" sz="2400" b="1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38200" y="3124200"/>
            <a:ext cx="3048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</a:rPr>
              <a:t>I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886200" y="3048000"/>
            <a:ext cx="457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II</a:t>
            </a:r>
            <a:endParaRPr lang="ru-RU" sz="2400" b="1" dirty="0"/>
          </a:p>
        </p:txBody>
      </p:sp>
      <p:sp>
        <p:nvSpPr>
          <p:cNvPr id="21" name="AutoShape 6"/>
          <p:cNvSpPr>
            <a:spLocks noChangeArrowheads="1"/>
          </p:cNvSpPr>
          <p:nvPr/>
        </p:nvSpPr>
        <p:spPr bwMode="auto">
          <a:xfrm>
            <a:off x="1143000" y="3276600"/>
            <a:ext cx="685800" cy="4857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2" name="AutoShape 6"/>
          <p:cNvSpPr>
            <a:spLocks noChangeArrowheads="1"/>
          </p:cNvSpPr>
          <p:nvPr/>
        </p:nvSpPr>
        <p:spPr bwMode="auto">
          <a:xfrm>
            <a:off x="1066800" y="3124200"/>
            <a:ext cx="1428750" cy="7143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3" name="AutoShape 6"/>
          <p:cNvSpPr>
            <a:spLocks noChangeArrowheads="1"/>
          </p:cNvSpPr>
          <p:nvPr/>
        </p:nvSpPr>
        <p:spPr bwMode="auto">
          <a:xfrm>
            <a:off x="1066800" y="3124200"/>
            <a:ext cx="2209800" cy="7143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4" name="AutoShape 6"/>
          <p:cNvSpPr>
            <a:spLocks noChangeArrowheads="1"/>
          </p:cNvSpPr>
          <p:nvPr/>
        </p:nvSpPr>
        <p:spPr bwMode="auto">
          <a:xfrm>
            <a:off x="4191000" y="3352800"/>
            <a:ext cx="685800" cy="4857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5" name="AutoShape 6"/>
          <p:cNvSpPr>
            <a:spLocks noChangeArrowheads="1"/>
          </p:cNvSpPr>
          <p:nvPr/>
        </p:nvSpPr>
        <p:spPr bwMode="auto">
          <a:xfrm>
            <a:off x="4191000" y="3276600"/>
            <a:ext cx="1428750" cy="7143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6" name="AutoShape 6"/>
          <p:cNvSpPr>
            <a:spLocks noChangeArrowheads="1"/>
          </p:cNvSpPr>
          <p:nvPr/>
        </p:nvSpPr>
        <p:spPr bwMode="auto">
          <a:xfrm>
            <a:off x="4191000" y="3276600"/>
            <a:ext cx="2438400" cy="7143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Georgia" pitchFamily="18" charset="0"/>
            </a:endParaRPr>
          </a:p>
        </p:txBody>
      </p:sp>
      <p:sp>
        <p:nvSpPr>
          <p:cNvPr id="22544" name="TextBox 29"/>
          <p:cNvSpPr txBox="1">
            <a:spLocks noChangeArrowheads="1"/>
          </p:cNvSpPr>
          <p:nvPr/>
        </p:nvSpPr>
        <p:spPr bwMode="auto">
          <a:xfrm>
            <a:off x="1295400" y="609600"/>
            <a:ext cx="678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3FBC"/>
                </a:solidFill>
                <a:latin typeface="Calibri" pitchFamily="34" charset="0"/>
              </a:rPr>
              <a:t>Умножение многочленов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Запишем правило :чтобы умножить многочлен на многочлен надо каждый член одного многочлена умножить на каждый член другого многочлена и полученные результаты сложить.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079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B0F0"/>
                </a:solidFill>
              </a:rPr>
              <a:t>Вернёмся к выполнению №6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22313" y="393700"/>
            <a:ext cx="7772400" cy="4102100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rgbClr val="00FFFF"/>
                </a:solidFill>
                <a:latin typeface="Century Schoolbook" pitchFamily="18" charset="0"/>
              </a:rPr>
              <a:t>a( 2c + d) - b ( 2c + d)=</a:t>
            </a:r>
            <a:endParaRPr lang="ru-RU" sz="3200" b="1" i="1" smtClean="0">
              <a:solidFill>
                <a:srgbClr val="00FFFF"/>
              </a:solidFill>
              <a:latin typeface="Century Schoolbook" pitchFamily="18" charset="0"/>
            </a:endParaRPr>
          </a:p>
          <a:p>
            <a:pPr eaLnBrk="1" hangingPunct="1"/>
            <a:r>
              <a:rPr lang="ru-RU" sz="3200" b="1" i="1" smtClean="0">
                <a:solidFill>
                  <a:srgbClr val="00FFFF"/>
                </a:solidFill>
                <a:latin typeface="Century Schoolbook" pitchFamily="18" charset="0"/>
              </a:rPr>
              <a:t>=2</a:t>
            </a:r>
            <a:r>
              <a:rPr lang="en-US" sz="3200" b="1" i="1" smtClean="0">
                <a:solidFill>
                  <a:srgbClr val="00FFFF"/>
                </a:solidFill>
                <a:latin typeface="Century Schoolbook" pitchFamily="18" charset="0"/>
              </a:rPr>
              <a:t>ac+ad-2bc-bd</a:t>
            </a:r>
            <a:endParaRPr lang="ru-RU" sz="3200" b="1" i="1" smtClean="0">
              <a:solidFill>
                <a:srgbClr val="00FFFF"/>
              </a:solidFill>
              <a:latin typeface="Century Schoolbook" pitchFamily="18" charset="0"/>
            </a:endParaRPr>
          </a:p>
          <a:p>
            <a:pPr eaLnBrk="1" hangingPunct="1"/>
            <a:endParaRPr lang="ru-RU" sz="3200" b="1" i="1" smtClean="0">
              <a:solidFill>
                <a:srgbClr val="00FFFF"/>
              </a:solidFill>
              <a:latin typeface="Century Schoolbook" pitchFamily="18" charset="0"/>
            </a:endParaRPr>
          </a:p>
          <a:p>
            <a:pPr eaLnBrk="1" hangingPunct="1"/>
            <a:endParaRPr lang="ru-RU" smtClean="0">
              <a:solidFill>
                <a:srgbClr val="00FFFF"/>
              </a:solidFill>
            </a:endParaRPr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295275" y="1049338"/>
          <a:ext cx="5772150" cy="1131887"/>
        </p:xfrm>
        <a:graphic>
          <a:graphicData uri="http://schemas.openxmlformats.org/presentationml/2006/ole">
            <p:oleObj spid="_x0000_s14338" name="Equation" r:id="rId3" imgW="1117440" imgH="203040" progId="Equation.DSMT4">
              <p:embed/>
            </p:oleObj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1905000" y="609600"/>
            <a:ext cx="457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II</a:t>
            </a:r>
            <a:endParaRPr lang="ru-RU" sz="24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5800" y="609600"/>
            <a:ext cx="457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I</a:t>
            </a:r>
            <a:endParaRPr lang="ru-RU" sz="2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2000" y="1905000"/>
            <a:ext cx="457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I</a:t>
            </a:r>
            <a:endParaRPr lang="ru-RU" sz="24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24200" y="1905000"/>
            <a:ext cx="457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/>
              <a:t>II</a:t>
            </a:r>
            <a:endParaRPr lang="ru-RU" sz="2400" b="1" dirty="0"/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990600" y="1981200"/>
            <a:ext cx="1447800" cy="7143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rgbClr val="FFFF00"/>
          </a:solidFill>
          <a:ln w="9525" algn="ctr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FFFF00"/>
              </a:solidFill>
              <a:latin typeface="Georgia" pitchFamily="18" charset="0"/>
            </a:endParaRPr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auto">
          <a:xfrm>
            <a:off x="3124200" y="2057400"/>
            <a:ext cx="1600200" cy="7143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rgbClr val="FFFF00"/>
          </a:solidFill>
          <a:ln w="9525" algn="ctr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FFFF00"/>
              </a:solidFill>
              <a:latin typeface="Georgia" pitchFamily="18" charset="0"/>
            </a:endParaRP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990600" y="2057400"/>
            <a:ext cx="533400" cy="7143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rgbClr val="FFFF00"/>
          </a:solidFill>
          <a:ln w="9525" algn="ctr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FFFF00"/>
              </a:solidFill>
              <a:latin typeface="Georgia" pitchFamily="18" charset="0"/>
            </a:endParaRPr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auto">
          <a:xfrm>
            <a:off x="3200400" y="2209800"/>
            <a:ext cx="762000" cy="6381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20771" y="8192"/>
                </a:moveTo>
                <a:cubicBezTo>
                  <a:pt x="19585" y="3656"/>
                  <a:pt x="15487" y="493"/>
                  <a:pt x="10800" y="493"/>
                </a:cubicBezTo>
                <a:cubicBezTo>
                  <a:pt x="5107" y="493"/>
                  <a:pt x="493" y="5107"/>
                  <a:pt x="493" y="10800"/>
                </a:cubicBezTo>
                <a:cubicBezTo>
                  <a:pt x="492" y="11358"/>
                  <a:pt x="538" y="11915"/>
                  <a:pt x="628" y="12466"/>
                </a:cubicBezTo>
                <a:lnTo>
                  <a:pt x="142" y="12546"/>
                </a:lnTo>
                <a:cubicBezTo>
                  <a:pt x="47" y="11968"/>
                  <a:pt x="0" y="1138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712" y="-1"/>
                  <a:pt x="20005" y="3314"/>
                  <a:pt x="21248" y="8067"/>
                </a:cubicBezTo>
                <a:lnTo>
                  <a:pt x="23860" y="7384"/>
                </a:lnTo>
                <a:lnTo>
                  <a:pt x="21756" y="10980"/>
                </a:lnTo>
                <a:lnTo>
                  <a:pt x="18159" y="8875"/>
                </a:lnTo>
                <a:lnTo>
                  <a:pt x="20771" y="8192"/>
                </a:lnTo>
                <a:close/>
              </a:path>
            </a:pathLst>
          </a:custGeom>
          <a:solidFill>
            <a:srgbClr val="FFFF00"/>
          </a:solidFill>
          <a:ln w="9525" algn="ctr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FFFF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079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22313" y="393700"/>
            <a:ext cx="7772400" cy="41021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/>
              <a:t>№</a:t>
            </a:r>
            <a:r>
              <a:rPr lang="en-US" sz="3200" dirty="0" smtClean="0"/>
              <a:t>7</a:t>
            </a:r>
            <a:r>
              <a:rPr lang="ru-RU" sz="3200" dirty="0" smtClean="0"/>
              <a:t>.Упростите: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533400" y="762000"/>
          <a:ext cx="4648200" cy="1238250"/>
        </p:xfrm>
        <a:graphic>
          <a:graphicData uri="http://schemas.openxmlformats.org/presentationml/2006/ole">
            <p:oleObj spid="_x0000_s15362" name="Equation" r:id="rId3" imgW="1130040" imgH="279360" progId="Equation.DSMT4">
              <p:embed/>
            </p:oleObj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58800" y="1828800"/>
          <a:ext cx="4570413" cy="985838"/>
        </p:xfrm>
        <a:graphic>
          <a:graphicData uri="http://schemas.openxmlformats.org/presentationml/2006/ole">
            <p:oleObj spid="_x0000_s15363" name="Equation" r:id="rId4" imgW="1143000" imgH="228600" progId="Equation.DSMT4">
              <p:embed/>
            </p:oleObj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482600" y="2895600"/>
          <a:ext cx="4672013" cy="985838"/>
        </p:xfrm>
        <a:graphic>
          <a:graphicData uri="http://schemas.openxmlformats.org/presentationml/2006/ole">
            <p:oleObj spid="_x0000_s15364" name="Equation" r:id="rId5" imgW="1168200" imgH="228600" progId="Equation.DSMT4">
              <p:embed/>
            </p:oleObj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357188" y="4114800"/>
          <a:ext cx="4924425" cy="985838"/>
        </p:xfrm>
        <a:graphic>
          <a:graphicData uri="http://schemas.openxmlformats.org/presentationml/2006/ole">
            <p:oleObj spid="_x0000_s15365" name="Equation" r:id="rId6" imgW="1231560" imgH="228600" progId="Equation.DSMT4">
              <p:embed/>
            </p:oleObj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254000" y="5334000"/>
          <a:ext cx="5230813" cy="985838"/>
        </p:xfrm>
        <a:graphic>
          <a:graphicData uri="http://schemas.openxmlformats.org/presentationml/2006/ole">
            <p:oleObj spid="_x0000_s15366" name="Equation" r:id="rId7" imgW="130788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04800"/>
            <a:ext cx="7772400" cy="4102100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00FFFF"/>
                </a:solidFill>
              </a:rPr>
              <a:t>Физкультминутка.</a:t>
            </a:r>
          </a:p>
          <a:p>
            <a:pPr>
              <a:defRPr/>
            </a:pPr>
            <a:r>
              <a:rPr lang="ru-RU" sz="2800" b="1" dirty="0" smtClean="0"/>
              <a:t>Если число четное -  мы все дружно хлопаем,</a:t>
            </a:r>
          </a:p>
          <a:p>
            <a:pPr>
              <a:defRPr/>
            </a:pPr>
            <a:r>
              <a:rPr lang="ru-RU" sz="2800" b="1" dirty="0" smtClean="0"/>
              <a:t>Если делится на пять - мы все вместе топаем,</a:t>
            </a:r>
          </a:p>
          <a:p>
            <a:pPr>
              <a:defRPr/>
            </a:pPr>
            <a:r>
              <a:rPr lang="ru-RU" sz="2800" b="1" dirty="0" smtClean="0"/>
              <a:t>Если делится на 3 - покачаем головой/вправо-влево/</a:t>
            </a:r>
            <a:endParaRPr lang="ru-RU" sz="4000" b="1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079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22313" y="393700"/>
            <a:ext cx="7772400" cy="41021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/>
              <a:t>№8.Упростите: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431800" y="762000"/>
          <a:ext cx="5640388" cy="1238250"/>
        </p:xfrm>
        <a:graphic>
          <a:graphicData uri="http://schemas.openxmlformats.org/presentationml/2006/ole">
            <p:oleObj spid="_x0000_s16386" name="Equation" r:id="rId3" imgW="1371600" imgH="279360" progId="Equation.DSMT4">
              <p:embed/>
            </p:oleObj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228600" y="1828800"/>
          <a:ext cx="5789613" cy="985838"/>
        </p:xfrm>
        <a:graphic>
          <a:graphicData uri="http://schemas.openxmlformats.org/presentationml/2006/ole">
            <p:oleObj spid="_x0000_s16387" name="Equation" r:id="rId4" imgW="1447560" imgH="228600" progId="Equation.DSMT4">
              <p:embed/>
            </p:oleObj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279400" y="2895600"/>
          <a:ext cx="5738813" cy="985838"/>
        </p:xfrm>
        <a:graphic>
          <a:graphicData uri="http://schemas.openxmlformats.org/presentationml/2006/ole">
            <p:oleObj spid="_x0000_s16388" name="Equation" r:id="rId5" imgW="1434960" imgH="228600" progId="Equation.DSMT4">
              <p:embed/>
            </p:oleObj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52400" y="4114800"/>
          <a:ext cx="7210425" cy="985838"/>
        </p:xfrm>
        <a:graphic>
          <a:graphicData uri="http://schemas.openxmlformats.org/presentationml/2006/ole">
            <p:oleObj spid="_x0000_s16389" name="Equation" r:id="rId6" imgW="1803240" imgH="228600" progId="Equation.DSMT4">
              <p:embed/>
            </p:oleObj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177800" y="5334000"/>
          <a:ext cx="6348413" cy="985838"/>
        </p:xfrm>
        <a:graphic>
          <a:graphicData uri="http://schemas.openxmlformats.org/presentationml/2006/ole">
            <p:oleObj spid="_x0000_s16390" name="Equation" r:id="rId7" imgW="158724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chemeClr val="accent6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solidFill>
                  <a:schemeClr val="bg2"/>
                </a:solidFill>
              </a:rPr>
              <a:t>Проверим вычислительный навык!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ru-RU" dirty="0" smtClean="0">
                <a:solidFill>
                  <a:schemeClr val="bg2"/>
                </a:solidFill>
              </a:rPr>
              <a:t>Вытащите из конверта, который лежит на  вашей парте, листок с заданием. Ваша задача :вычислить и получившийся ответ найти в таблице. Каждому числу соответствует буква.</a:t>
            </a:r>
          </a:p>
          <a:p>
            <a:pPr eaLnBrk="1" hangingPunct="1">
              <a:buNone/>
            </a:pPr>
            <a:r>
              <a:rPr lang="ru-RU" dirty="0" smtClean="0">
                <a:solidFill>
                  <a:schemeClr val="bg2"/>
                </a:solidFill>
              </a:rPr>
              <a:t>Вы получите высказывание великого математика Рене Декарта.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4"/>
          <p:cNvSpPr>
            <a:spLocks noChangeArrowheads="1"/>
          </p:cNvSpPr>
          <p:nvPr/>
        </p:nvSpPr>
        <p:spPr bwMode="auto">
          <a:xfrm>
            <a:off x="2555875" y="188913"/>
            <a:ext cx="4224338" cy="536575"/>
          </a:xfrm>
          <a:prstGeom prst="roundRect">
            <a:avLst>
              <a:gd name="adj" fmla="val 16667"/>
            </a:avLst>
          </a:prstGeom>
          <a:noFill/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FFFFCC"/>
                </a:solidFill>
              </a:rPr>
              <a:t>Математический диктант</a:t>
            </a:r>
          </a:p>
        </p:txBody>
      </p:sp>
      <p:sp>
        <p:nvSpPr>
          <p:cNvPr id="2051" name="AutoShape 5"/>
          <p:cNvSpPr>
            <a:spLocks noChangeArrowheads="1"/>
          </p:cNvSpPr>
          <p:nvPr/>
        </p:nvSpPr>
        <p:spPr bwMode="auto">
          <a:xfrm>
            <a:off x="395288" y="836613"/>
            <a:ext cx="2160587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ysClr val="windowText" lastClr="000000"/>
                </a:solidFill>
              </a:rPr>
              <a:t>1 вариант</a:t>
            </a:r>
          </a:p>
        </p:txBody>
      </p:sp>
      <p:sp>
        <p:nvSpPr>
          <p:cNvPr id="2052" name="AutoShape 6"/>
          <p:cNvSpPr>
            <a:spLocks noChangeArrowheads="1"/>
          </p:cNvSpPr>
          <p:nvPr/>
        </p:nvSpPr>
        <p:spPr bwMode="auto">
          <a:xfrm>
            <a:off x="6732588" y="836613"/>
            <a:ext cx="2160587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ysClr val="windowText" lastClr="000000"/>
                </a:solidFill>
              </a:rPr>
              <a:t>2 вариант</a:t>
            </a:r>
          </a:p>
        </p:txBody>
      </p:sp>
      <p:sp>
        <p:nvSpPr>
          <p:cNvPr id="2083" name="AutoShape 35"/>
          <p:cNvSpPr>
            <a:spLocks noChangeArrowheads="1"/>
          </p:cNvSpPr>
          <p:nvPr/>
        </p:nvSpPr>
        <p:spPr bwMode="auto">
          <a:xfrm>
            <a:off x="2590800" y="228600"/>
            <a:ext cx="4224338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solidFill>
                  <a:sysClr val="windowText" lastClr="000000"/>
                </a:solidFill>
              </a:rPr>
              <a:t>Проверьте 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соседа:</a:t>
            </a:r>
            <a:endParaRPr lang="ru-RU" sz="24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0" y="1693865"/>
            <a:ext cx="3276600" cy="541338"/>
            <a:chOff x="204" y="1067"/>
            <a:chExt cx="1405" cy="341"/>
          </a:xfrm>
        </p:grpSpPr>
        <p:sp>
          <p:nvSpPr>
            <p:cNvPr id="12" name="AutoShape 7"/>
            <p:cNvSpPr>
              <a:spLocks noChangeArrowheads="1"/>
            </p:cNvSpPr>
            <p:nvPr/>
          </p:nvSpPr>
          <p:spPr bwMode="auto">
            <a:xfrm>
              <a:off x="204" y="1067"/>
              <a:ext cx="327" cy="322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mpd="dbl">
              <a:solidFill>
                <a:srgbClr val="FFFF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ysClr val="windowText" lastClr="000000"/>
                  </a:solidFill>
                </a:rPr>
                <a:t>1 .</a:t>
              </a:r>
            </a:p>
          </p:txBody>
        </p:sp>
        <p:sp>
          <p:nvSpPr>
            <p:cNvPr id="2093" name="Text Box 8"/>
            <p:cNvSpPr txBox="1">
              <a:spLocks noChangeArrowheads="1"/>
            </p:cNvSpPr>
            <p:nvPr/>
          </p:nvSpPr>
          <p:spPr bwMode="auto">
            <a:xfrm>
              <a:off x="539" y="1117"/>
              <a:ext cx="107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FFFFCC"/>
                  </a:solidFill>
                </a:rPr>
                <a:t>(х+2)(4-х) </a:t>
              </a:r>
              <a:r>
                <a:rPr lang="ru-RU" sz="2400" dirty="0" smtClean="0">
                  <a:solidFill>
                    <a:srgbClr val="FFFFCC"/>
                  </a:solidFill>
                </a:rPr>
                <a:t> </a:t>
              </a:r>
              <a:endParaRPr lang="ru-RU" sz="2400" dirty="0">
                <a:solidFill>
                  <a:srgbClr val="FFFFCC"/>
                </a:solidFill>
              </a:endParaRPr>
            </a:p>
          </p:txBody>
        </p:sp>
      </p:grpSp>
      <p:sp>
        <p:nvSpPr>
          <p:cNvPr id="2084" name="AutoShape 36"/>
          <p:cNvSpPr>
            <a:spLocks noChangeArrowheads="1"/>
          </p:cNvSpPr>
          <p:nvPr/>
        </p:nvSpPr>
        <p:spPr bwMode="auto">
          <a:xfrm>
            <a:off x="2209800" y="1752600"/>
            <a:ext cx="1676400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ysClr val="windowText" lastClr="000000"/>
                </a:solidFill>
              </a:rPr>
              <a:t>-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х</a:t>
            </a:r>
            <a:r>
              <a:rPr lang="ru-RU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+2х+8</a:t>
            </a:r>
            <a:endParaRPr lang="ru-RU" sz="2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0" y="2743203"/>
            <a:ext cx="2771775" cy="550863"/>
            <a:chOff x="192" y="1728"/>
            <a:chExt cx="1554" cy="347"/>
          </a:xfrm>
        </p:grpSpPr>
        <p:sp>
          <p:nvSpPr>
            <p:cNvPr id="2090" name="AutoShape 42"/>
            <p:cNvSpPr>
              <a:spLocks noChangeArrowheads="1"/>
            </p:cNvSpPr>
            <p:nvPr/>
          </p:nvSpPr>
          <p:spPr bwMode="auto">
            <a:xfrm>
              <a:off x="192" y="1728"/>
              <a:ext cx="406" cy="322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mpd="dbl">
              <a:solidFill>
                <a:srgbClr val="FFFF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ysClr val="windowText" lastClr="000000"/>
                  </a:solidFill>
                </a:rPr>
                <a:t>2 .</a:t>
              </a:r>
            </a:p>
          </p:txBody>
        </p:sp>
        <p:sp>
          <p:nvSpPr>
            <p:cNvPr id="2091" name="Text Box 43"/>
            <p:cNvSpPr txBox="1">
              <a:spLocks noChangeArrowheads="1"/>
            </p:cNvSpPr>
            <p:nvPr/>
          </p:nvSpPr>
          <p:spPr bwMode="auto">
            <a:xfrm>
              <a:off x="576" y="1787"/>
              <a:ext cx="117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FFFFCC"/>
                  </a:solidFill>
                </a:rPr>
                <a:t>(у-5)(у</a:t>
              </a:r>
              <a:r>
                <a:rPr lang="ru-RU" sz="2400" b="1" baseline="30000" dirty="0" smtClean="0">
                  <a:solidFill>
                    <a:srgbClr val="FFFFCC"/>
                  </a:solidFill>
                </a:rPr>
                <a:t>2</a:t>
              </a:r>
              <a:r>
                <a:rPr lang="ru-RU" sz="2400" b="1" dirty="0" smtClean="0">
                  <a:solidFill>
                    <a:srgbClr val="FFFFCC"/>
                  </a:solidFill>
                </a:rPr>
                <a:t>+5) </a:t>
              </a:r>
              <a:r>
                <a:rPr lang="ru-RU" sz="2400" dirty="0" smtClean="0">
                  <a:solidFill>
                    <a:srgbClr val="FFFFCC"/>
                  </a:solidFill>
                </a:rPr>
                <a:t> </a:t>
              </a:r>
              <a:endParaRPr lang="ru-RU" sz="2400" dirty="0">
                <a:solidFill>
                  <a:srgbClr val="FFFFCC"/>
                </a:solidFill>
              </a:endParaRPr>
            </a:p>
          </p:txBody>
        </p:sp>
      </p:grpSp>
      <p:sp>
        <p:nvSpPr>
          <p:cNvPr id="2092" name="AutoShape 44"/>
          <p:cNvSpPr>
            <a:spLocks noChangeArrowheads="1"/>
          </p:cNvSpPr>
          <p:nvPr/>
        </p:nvSpPr>
        <p:spPr bwMode="auto">
          <a:xfrm>
            <a:off x="2286000" y="2819400"/>
            <a:ext cx="2209800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ysClr val="windowText" lastClr="000000"/>
                </a:solidFill>
              </a:rPr>
              <a:t>У</a:t>
            </a:r>
            <a:r>
              <a:rPr lang="ru-RU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3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+5у-5у</a:t>
            </a:r>
            <a:r>
              <a:rPr lang="ru-RU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-25</a:t>
            </a:r>
            <a:endParaRPr lang="ru-RU" sz="24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4" name="Group 85"/>
          <p:cNvGrpSpPr>
            <a:grpSpLocks/>
          </p:cNvGrpSpPr>
          <p:nvPr/>
        </p:nvGrpSpPr>
        <p:grpSpPr bwMode="auto">
          <a:xfrm>
            <a:off x="0" y="3817941"/>
            <a:ext cx="2843213" cy="544513"/>
            <a:chOff x="204" y="2405"/>
            <a:chExt cx="1587" cy="343"/>
          </a:xfrm>
        </p:grpSpPr>
        <p:sp>
          <p:nvSpPr>
            <p:cNvPr id="2088" name="AutoShape 46"/>
            <p:cNvSpPr>
              <a:spLocks noChangeArrowheads="1"/>
            </p:cNvSpPr>
            <p:nvPr/>
          </p:nvSpPr>
          <p:spPr bwMode="auto">
            <a:xfrm>
              <a:off x="204" y="2405"/>
              <a:ext cx="389" cy="322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mpd="dbl">
              <a:solidFill>
                <a:srgbClr val="FFFF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ysClr val="windowText" lastClr="000000"/>
                  </a:solidFill>
                </a:rPr>
                <a:t>3 .</a:t>
              </a:r>
            </a:p>
          </p:txBody>
        </p:sp>
        <p:sp>
          <p:nvSpPr>
            <p:cNvPr id="2089" name="Text Box 47"/>
            <p:cNvSpPr txBox="1">
              <a:spLocks noChangeArrowheads="1"/>
            </p:cNvSpPr>
            <p:nvPr/>
          </p:nvSpPr>
          <p:spPr bwMode="auto">
            <a:xfrm>
              <a:off x="587" y="2457"/>
              <a:ext cx="120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FFFFCC"/>
                  </a:solidFill>
                </a:rPr>
                <a:t>(2а+8)(а</a:t>
              </a:r>
              <a:r>
                <a:rPr lang="ru-RU" sz="2400" b="1" baseline="30000" dirty="0" smtClean="0">
                  <a:solidFill>
                    <a:srgbClr val="FFFFCC"/>
                  </a:solidFill>
                </a:rPr>
                <a:t>3</a:t>
              </a:r>
              <a:r>
                <a:rPr lang="ru-RU" sz="2400" b="1" dirty="0" smtClean="0">
                  <a:solidFill>
                    <a:srgbClr val="FFFFCC"/>
                  </a:solidFill>
                </a:rPr>
                <a:t>-2) </a:t>
              </a:r>
              <a:r>
                <a:rPr lang="ru-RU" sz="2400" dirty="0" smtClean="0">
                  <a:solidFill>
                    <a:srgbClr val="FFFFCC"/>
                  </a:solidFill>
                </a:rPr>
                <a:t> </a:t>
              </a:r>
              <a:endParaRPr lang="ru-RU" sz="2400" dirty="0">
                <a:solidFill>
                  <a:srgbClr val="FFFFCC"/>
                </a:solidFill>
              </a:endParaRPr>
            </a:p>
          </p:txBody>
        </p:sp>
      </p:grpSp>
      <p:sp>
        <p:nvSpPr>
          <p:cNvPr id="2096" name="AutoShape 48"/>
          <p:cNvSpPr>
            <a:spLocks noChangeArrowheads="1"/>
          </p:cNvSpPr>
          <p:nvPr/>
        </p:nvSpPr>
        <p:spPr bwMode="auto">
          <a:xfrm>
            <a:off x="2362200" y="3810000"/>
            <a:ext cx="2209800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ysClr val="windowText" lastClr="000000"/>
                </a:solidFill>
              </a:rPr>
              <a:t>2а</a:t>
            </a:r>
            <a:r>
              <a:rPr lang="ru-RU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4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-4а+8а</a:t>
            </a:r>
            <a:r>
              <a:rPr lang="ru-RU" sz="2400" b="1" baseline="30000" dirty="0" smtClean="0">
                <a:solidFill>
                  <a:schemeClr val="bg2">
                    <a:lumMod val="50000"/>
                  </a:schemeClr>
                </a:solidFill>
              </a:rPr>
              <a:t>3</a:t>
            </a:r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</a:rPr>
              <a:t>-16</a:t>
            </a:r>
            <a:endParaRPr lang="ru-RU" sz="24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0" y="4876805"/>
            <a:ext cx="2819400" cy="541338"/>
            <a:chOff x="204" y="3077"/>
            <a:chExt cx="1776" cy="341"/>
          </a:xfrm>
        </p:grpSpPr>
        <p:sp>
          <p:nvSpPr>
            <p:cNvPr id="2086" name="AutoShape 50"/>
            <p:cNvSpPr>
              <a:spLocks noChangeArrowheads="1"/>
            </p:cNvSpPr>
            <p:nvPr/>
          </p:nvSpPr>
          <p:spPr bwMode="auto">
            <a:xfrm>
              <a:off x="204" y="3077"/>
              <a:ext cx="406" cy="322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mpd="dbl">
              <a:solidFill>
                <a:srgbClr val="FFFF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ysClr val="windowText" lastClr="000000"/>
                  </a:solidFill>
                </a:rPr>
                <a:t>4 .</a:t>
              </a:r>
            </a:p>
          </p:txBody>
        </p:sp>
        <p:sp>
          <p:nvSpPr>
            <p:cNvPr id="2087" name="Text Box 51"/>
            <p:cNvSpPr txBox="1">
              <a:spLocks noChangeArrowheads="1"/>
            </p:cNvSpPr>
            <p:nvPr/>
          </p:nvSpPr>
          <p:spPr bwMode="auto">
            <a:xfrm>
              <a:off x="588" y="3127"/>
              <a:ext cx="13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FFFFCC"/>
                  </a:solidFill>
                </a:rPr>
                <a:t>(-4в+6)(2-в)  </a:t>
              </a:r>
              <a:r>
                <a:rPr lang="ru-RU" sz="2400" dirty="0" smtClean="0">
                  <a:solidFill>
                    <a:srgbClr val="FFFFCC"/>
                  </a:solidFill>
                </a:rPr>
                <a:t> </a:t>
              </a:r>
              <a:endParaRPr lang="ru-RU" sz="2400" dirty="0">
                <a:solidFill>
                  <a:srgbClr val="FFFFCC"/>
                </a:solidFill>
              </a:endParaRPr>
            </a:p>
          </p:txBody>
        </p:sp>
      </p:grpSp>
      <p:sp>
        <p:nvSpPr>
          <p:cNvPr id="2100" name="AutoShape 52"/>
          <p:cNvSpPr>
            <a:spLocks noChangeArrowheads="1"/>
          </p:cNvSpPr>
          <p:nvPr/>
        </p:nvSpPr>
        <p:spPr bwMode="auto">
          <a:xfrm>
            <a:off x="2362200" y="4876800"/>
            <a:ext cx="2286000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ysClr val="windowText" lastClr="000000"/>
                </a:solidFill>
              </a:rPr>
              <a:t>4в</a:t>
            </a:r>
            <a:r>
              <a:rPr lang="ru-RU" sz="2400" b="1" baseline="30000" dirty="0" smtClean="0">
                <a:solidFill>
                  <a:sysClr val="windowText" lastClr="000000"/>
                </a:solidFill>
              </a:rPr>
              <a:t>2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-14в+12</a:t>
            </a:r>
            <a:endParaRPr lang="ru-RU" sz="24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0" y="5943605"/>
            <a:ext cx="2971800" cy="541338"/>
            <a:chOff x="204" y="3748"/>
            <a:chExt cx="1587" cy="341"/>
          </a:xfrm>
        </p:grpSpPr>
        <p:sp>
          <p:nvSpPr>
            <p:cNvPr id="13" name="AutoShape 54"/>
            <p:cNvSpPr>
              <a:spLocks noChangeArrowheads="1"/>
            </p:cNvSpPr>
            <p:nvPr/>
          </p:nvSpPr>
          <p:spPr bwMode="auto">
            <a:xfrm>
              <a:off x="204" y="3748"/>
              <a:ext cx="406" cy="322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mpd="dbl">
              <a:solidFill>
                <a:srgbClr val="FFFF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ysClr val="windowText" lastClr="000000"/>
                  </a:solidFill>
                </a:rPr>
                <a:t>5 .</a:t>
              </a:r>
            </a:p>
          </p:txBody>
        </p:sp>
        <p:sp>
          <p:nvSpPr>
            <p:cNvPr id="2085" name="Text Box 55"/>
            <p:cNvSpPr txBox="1">
              <a:spLocks noChangeArrowheads="1"/>
            </p:cNvSpPr>
            <p:nvPr/>
          </p:nvSpPr>
          <p:spPr bwMode="auto">
            <a:xfrm>
              <a:off x="570" y="3798"/>
              <a:ext cx="122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FFFFCC"/>
                  </a:solidFill>
                </a:rPr>
                <a:t>(-5в-2)(-5в-6) </a:t>
              </a:r>
              <a:r>
                <a:rPr lang="ru-RU" sz="2400" dirty="0" smtClean="0">
                  <a:solidFill>
                    <a:srgbClr val="FFFFCC"/>
                  </a:solidFill>
                </a:rPr>
                <a:t> </a:t>
              </a:r>
              <a:endParaRPr lang="ru-RU" sz="2400" dirty="0">
                <a:solidFill>
                  <a:srgbClr val="FFFFCC"/>
                </a:solidFill>
              </a:endParaRPr>
            </a:p>
          </p:txBody>
        </p:sp>
      </p:grpSp>
      <p:sp>
        <p:nvSpPr>
          <p:cNvPr id="2104" name="AutoShape 56"/>
          <p:cNvSpPr>
            <a:spLocks noChangeArrowheads="1"/>
          </p:cNvSpPr>
          <p:nvPr/>
        </p:nvSpPr>
        <p:spPr bwMode="auto">
          <a:xfrm>
            <a:off x="2667000" y="6019800"/>
            <a:ext cx="2209800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ysClr val="windowText" lastClr="000000"/>
                </a:solidFill>
              </a:rPr>
              <a:t>25в</a:t>
            </a:r>
            <a:r>
              <a:rPr lang="ru-RU" sz="2400" b="1" baseline="30000" dirty="0" smtClean="0">
                <a:solidFill>
                  <a:sysClr val="windowText" lastClr="000000"/>
                </a:solidFill>
              </a:rPr>
              <a:t>2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+40в+12</a:t>
            </a:r>
            <a:endParaRPr lang="ru-RU" sz="24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7" name="Group 62"/>
          <p:cNvGrpSpPr>
            <a:grpSpLocks/>
          </p:cNvGrpSpPr>
          <p:nvPr/>
        </p:nvGrpSpPr>
        <p:grpSpPr bwMode="auto">
          <a:xfrm>
            <a:off x="4343400" y="1752600"/>
            <a:ext cx="2667001" cy="541338"/>
            <a:chOff x="204" y="1067"/>
            <a:chExt cx="1680" cy="341"/>
          </a:xfrm>
        </p:grpSpPr>
        <p:sp>
          <p:nvSpPr>
            <p:cNvPr id="2082" name="AutoShape 63"/>
            <p:cNvSpPr>
              <a:spLocks noChangeArrowheads="1"/>
            </p:cNvSpPr>
            <p:nvPr/>
          </p:nvSpPr>
          <p:spPr bwMode="auto">
            <a:xfrm>
              <a:off x="204" y="1067"/>
              <a:ext cx="406" cy="338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mpd="dbl">
              <a:solidFill>
                <a:srgbClr val="FFFF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>
                  <a:solidFill>
                    <a:srgbClr val="800000"/>
                  </a:solidFill>
                </a:rPr>
                <a:t>1 .</a:t>
              </a:r>
              <a:endParaRPr lang="ru-RU" sz="2400" b="1"/>
            </a:p>
          </p:txBody>
        </p:sp>
        <p:sp>
          <p:nvSpPr>
            <p:cNvPr id="14" name="Text Box 64"/>
            <p:cNvSpPr txBox="1">
              <a:spLocks noChangeArrowheads="1"/>
            </p:cNvSpPr>
            <p:nvPr/>
          </p:nvSpPr>
          <p:spPr bwMode="auto">
            <a:xfrm>
              <a:off x="657" y="1117"/>
              <a:ext cx="122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FFFFCC"/>
                  </a:solidFill>
                </a:rPr>
                <a:t>(у-2)(5+у)  </a:t>
              </a:r>
              <a:r>
                <a:rPr lang="ru-RU" sz="2400" dirty="0" smtClean="0">
                  <a:solidFill>
                    <a:srgbClr val="FFFFCC"/>
                  </a:solidFill>
                </a:rPr>
                <a:t> </a:t>
              </a:r>
              <a:endParaRPr lang="ru-RU" sz="2400" dirty="0">
                <a:solidFill>
                  <a:srgbClr val="FFFFCC"/>
                </a:solidFill>
              </a:endParaRPr>
            </a:p>
          </p:txBody>
        </p:sp>
      </p:grpSp>
      <p:sp>
        <p:nvSpPr>
          <p:cNvPr id="2113" name="AutoShape 65"/>
          <p:cNvSpPr>
            <a:spLocks noChangeArrowheads="1"/>
          </p:cNvSpPr>
          <p:nvPr/>
        </p:nvSpPr>
        <p:spPr bwMode="auto">
          <a:xfrm>
            <a:off x="7239000" y="1731963"/>
            <a:ext cx="1654175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ysClr val="windowText" lastClr="000000"/>
                </a:solidFill>
              </a:rPr>
              <a:t>У</a:t>
            </a:r>
            <a:r>
              <a:rPr lang="ru-RU" sz="2400" b="1" baseline="30000" dirty="0" smtClean="0">
                <a:solidFill>
                  <a:sysClr val="windowText" lastClr="000000"/>
                </a:solidFill>
              </a:rPr>
              <a:t>2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+3у-10</a:t>
            </a:r>
            <a:endParaRPr lang="ru-RU" sz="24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72000" y="2819400"/>
            <a:ext cx="2752725" cy="536575"/>
            <a:chOff x="12" y="1737"/>
            <a:chExt cx="1734" cy="338"/>
          </a:xfrm>
        </p:grpSpPr>
        <p:sp>
          <p:nvSpPr>
            <p:cNvPr id="2080" name="AutoShape 67"/>
            <p:cNvSpPr>
              <a:spLocks noChangeArrowheads="1"/>
            </p:cNvSpPr>
            <p:nvPr/>
          </p:nvSpPr>
          <p:spPr bwMode="auto">
            <a:xfrm>
              <a:off x="12" y="1737"/>
              <a:ext cx="406" cy="322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mpd="dbl">
              <a:solidFill>
                <a:srgbClr val="FFFF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ysClr val="windowText" lastClr="000000"/>
                  </a:solidFill>
                </a:rPr>
                <a:t>2 .</a:t>
              </a:r>
            </a:p>
          </p:txBody>
        </p:sp>
        <p:sp>
          <p:nvSpPr>
            <p:cNvPr id="2081" name="Text Box 68"/>
            <p:cNvSpPr txBox="1">
              <a:spLocks noChangeArrowheads="1"/>
            </p:cNvSpPr>
            <p:nvPr/>
          </p:nvSpPr>
          <p:spPr bwMode="auto">
            <a:xfrm>
              <a:off x="348" y="1787"/>
              <a:ext cx="13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FFFFCC"/>
                  </a:solidFill>
                </a:rPr>
                <a:t> (у</a:t>
              </a:r>
              <a:r>
                <a:rPr lang="ru-RU" sz="2400" b="1" baseline="30000" dirty="0" smtClean="0">
                  <a:solidFill>
                    <a:srgbClr val="FFFFCC"/>
                  </a:solidFill>
                </a:rPr>
                <a:t>2</a:t>
              </a:r>
              <a:r>
                <a:rPr lang="ru-RU" sz="2400" b="1" dirty="0" smtClean="0">
                  <a:solidFill>
                    <a:srgbClr val="FFFFCC"/>
                  </a:solidFill>
                </a:rPr>
                <a:t>+8)(4-у) </a:t>
              </a:r>
              <a:r>
                <a:rPr lang="ru-RU" sz="2400" dirty="0" smtClean="0">
                  <a:solidFill>
                    <a:srgbClr val="FFFFCC"/>
                  </a:solidFill>
                </a:rPr>
                <a:t> </a:t>
              </a:r>
              <a:endParaRPr lang="ru-RU" sz="2400" dirty="0">
                <a:solidFill>
                  <a:srgbClr val="FFFFCC"/>
                </a:solidFill>
              </a:endParaRPr>
            </a:p>
          </p:txBody>
        </p:sp>
      </p:grpSp>
      <p:sp>
        <p:nvSpPr>
          <p:cNvPr id="2117" name="AutoShape 69"/>
          <p:cNvSpPr>
            <a:spLocks noChangeArrowheads="1"/>
          </p:cNvSpPr>
          <p:nvPr/>
        </p:nvSpPr>
        <p:spPr bwMode="auto">
          <a:xfrm>
            <a:off x="6858000" y="2795588"/>
            <a:ext cx="2286000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ysClr val="windowText" lastClr="000000"/>
                </a:solidFill>
              </a:rPr>
              <a:t>4у</a:t>
            </a:r>
            <a:r>
              <a:rPr lang="ru-RU" sz="2400" b="1" baseline="30000" dirty="0" smtClean="0">
                <a:solidFill>
                  <a:sysClr val="windowText" lastClr="000000"/>
                </a:solidFill>
              </a:rPr>
              <a:t>2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-у</a:t>
            </a:r>
            <a:r>
              <a:rPr lang="ru-RU" sz="2400" b="1" baseline="30000" dirty="0" smtClean="0">
                <a:solidFill>
                  <a:sysClr val="windowText" lastClr="000000"/>
                </a:solidFill>
              </a:rPr>
              <a:t>3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-8у+32</a:t>
            </a:r>
            <a:endParaRPr lang="ru-RU" sz="24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9" name="Group 74"/>
          <p:cNvGrpSpPr>
            <a:grpSpLocks/>
          </p:cNvGrpSpPr>
          <p:nvPr/>
        </p:nvGrpSpPr>
        <p:grpSpPr bwMode="auto">
          <a:xfrm>
            <a:off x="4800600" y="4876805"/>
            <a:ext cx="2895600" cy="541338"/>
            <a:chOff x="60" y="3077"/>
            <a:chExt cx="1824" cy="341"/>
          </a:xfrm>
        </p:grpSpPr>
        <p:sp>
          <p:nvSpPr>
            <p:cNvPr id="2078" name="AutoShape 75"/>
            <p:cNvSpPr>
              <a:spLocks noChangeArrowheads="1"/>
            </p:cNvSpPr>
            <p:nvPr/>
          </p:nvSpPr>
          <p:spPr bwMode="auto">
            <a:xfrm>
              <a:off x="60" y="3077"/>
              <a:ext cx="406" cy="322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mpd="dbl">
              <a:solidFill>
                <a:srgbClr val="FFFF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ysClr val="windowText" lastClr="000000"/>
                  </a:solidFill>
                </a:rPr>
                <a:t>4 .</a:t>
              </a:r>
            </a:p>
          </p:txBody>
        </p:sp>
        <p:sp>
          <p:nvSpPr>
            <p:cNvPr id="2079" name="Text Box 76"/>
            <p:cNvSpPr txBox="1">
              <a:spLocks noChangeArrowheads="1"/>
            </p:cNvSpPr>
            <p:nvPr/>
          </p:nvSpPr>
          <p:spPr bwMode="auto">
            <a:xfrm>
              <a:off x="492" y="3127"/>
              <a:ext cx="13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FFFFCC"/>
                  </a:solidFill>
                </a:rPr>
                <a:t>(-3а+2)(3-а) </a:t>
              </a:r>
              <a:r>
                <a:rPr lang="ru-RU" sz="2400" dirty="0" smtClean="0">
                  <a:solidFill>
                    <a:srgbClr val="FFFFCC"/>
                  </a:solidFill>
                </a:rPr>
                <a:t> </a:t>
              </a:r>
              <a:endParaRPr lang="ru-RU" sz="2400" dirty="0">
                <a:solidFill>
                  <a:srgbClr val="FFFFCC"/>
                </a:solidFill>
              </a:endParaRPr>
            </a:p>
          </p:txBody>
        </p:sp>
      </p:grpSp>
      <p:sp>
        <p:nvSpPr>
          <p:cNvPr id="2125" name="AutoShape 77"/>
          <p:cNvSpPr>
            <a:spLocks noChangeArrowheads="1"/>
          </p:cNvSpPr>
          <p:nvPr/>
        </p:nvSpPr>
        <p:spPr bwMode="auto">
          <a:xfrm>
            <a:off x="7239000" y="4922838"/>
            <a:ext cx="1752600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ysClr val="windowText" lastClr="000000"/>
                </a:solidFill>
              </a:rPr>
              <a:t>3а</a:t>
            </a:r>
            <a:r>
              <a:rPr lang="ru-RU" sz="2400" b="1" baseline="30000" dirty="0" smtClean="0">
                <a:solidFill>
                  <a:sysClr val="windowText" lastClr="000000"/>
                </a:solidFill>
              </a:rPr>
              <a:t>2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-11а+6</a:t>
            </a:r>
            <a:endParaRPr lang="ru-RU" sz="24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10" name="Group 78"/>
          <p:cNvGrpSpPr>
            <a:grpSpLocks/>
          </p:cNvGrpSpPr>
          <p:nvPr/>
        </p:nvGrpSpPr>
        <p:grpSpPr bwMode="auto">
          <a:xfrm>
            <a:off x="4953000" y="6019805"/>
            <a:ext cx="2895601" cy="541338"/>
            <a:chOff x="60" y="3748"/>
            <a:chExt cx="1824" cy="341"/>
          </a:xfrm>
        </p:grpSpPr>
        <p:sp>
          <p:nvSpPr>
            <p:cNvPr id="2076" name="AutoShape 79"/>
            <p:cNvSpPr>
              <a:spLocks noChangeArrowheads="1"/>
            </p:cNvSpPr>
            <p:nvPr/>
          </p:nvSpPr>
          <p:spPr bwMode="auto">
            <a:xfrm>
              <a:off x="60" y="3748"/>
              <a:ext cx="406" cy="322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mpd="dbl">
              <a:solidFill>
                <a:srgbClr val="FFFFCC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ysClr val="windowText" lastClr="000000"/>
                  </a:solidFill>
                </a:rPr>
                <a:t>5 .</a:t>
              </a:r>
            </a:p>
          </p:txBody>
        </p:sp>
        <p:sp>
          <p:nvSpPr>
            <p:cNvPr id="2077" name="Text Box 80"/>
            <p:cNvSpPr txBox="1">
              <a:spLocks noChangeArrowheads="1"/>
            </p:cNvSpPr>
            <p:nvPr/>
          </p:nvSpPr>
          <p:spPr bwMode="auto">
            <a:xfrm>
              <a:off x="444" y="3798"/>
              <a:ext cx="144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FFFFCC"/>
                  </a:solidFill>
                </a:rPr>
                <a:t>(-4х-1)(-2-3х) </a:t>
              </a:r>
              <a:r>
                <a:rPr lang="ru-RU" sz="2400" dirty="0" smtClean="0">
                  <a:solidFill>
                    <a:srgbClr val="FFFFCC"/>
                  </a:solidFill>
                </a:rPr>
                <a:t> </a:t>
              </a:r>
              <a:endParaRPr lang="ru-RU" sz="2400" dirty="0">
                <a:solidFill>
                  <a:srgbClr val="FFFFCC"/>
                </a:solidFill>
              </a:endParaRPr>
            </a:p>
          </p:txBody>
        </p:sp>
      </p:grpSp>
      <p:sp>
        <p:nvSpPr>
          <p:cNvPr id="2129" name="AutoShape 81"/>
          <p:cNvSpPr>
            <a:spLocks noChangeArrowheads="1"/>
          </p:cNvSpPr>
          <p:nvPr/>
        </p:nvSpPr>
        <p:spPr bwMode="auto">
          <a:xfrm>
            <a:off x="7467600" y="6096000"/>
            <a:ext cx="1676400" cy="442674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smtClean="0">
                <a:solidFill>
                  <a:sysClr val="windowText" lastClr="000000"/>
                </a:solidFill>
              </a:rPr>
              <a:t>12х</a:t>
            </a:r>
            <a:r>
              <a:rPr lang="ru-RU" sz="2000" b="1" baseline="30000" dirty="0" smtClean="0">
                <a:solidFill>
                  <a:sysClr val="windowText" lastClr="000000"/>
                </a:solidFill>
              </a:rPr>
              <a:t>2</a:t>
            </a:r>
            <a:r>
              <a:rPr lang="ru-RU" sz="2000" b="1" dirty="0" smtClean="0">
                <a:solidFill>
                  <a:sysClr val="windowText" lastClr="000000"/>
                </a:solidFill>
              </a:rPr>
              <a:t>+11х+2</a:t>
            </a:r>
            <a:endParaRPr lang="ru-RU" sz="2000" b="1" dirty="0">
              <a:solidFill>
                <a:sysClr val="windowText" lastClr="000000"/>
              </a:solidFill>
            </a:endParaRPr>
          </a:p>
        </p:txBody>
      </p:sp>
      <p:grpSp>
        <p:nvGrpSpPr>
          <p:cNvPr id="11" name="Group 86"/>
          <p:cNvGrpSpPr>
            <a:grpSpLocks/>
          </p:cNvGrpSpPr>
          <p:nvPr/>
        </p:nvGrpSpPr>
        <p:grpSpPr bwMode="auto">
          <a:xfrm>
            <a:off x="4648200" y="3810000"/>
            <a:ext cx="2824163" cy="544513"/>
            <a:chOff x="3280" y="2384"/>
            <a:chExt cx="1779" cy="343"/>
          </a:xfrm>
        </p:grpSpPr>
        <p:sp>
          <p:nvSpPr>
            <p:cNvPr id="2074" name="AutoShape 82"/>
            <p:cNvSpPr>
              <a:spLocks noChangeArrowheads="1"/>
            </p:cNvSpPr>
            <p:nvPr/>
          </p:nvSpPr>
          <p:spPr bwMode="auto">
            <a:xfrm>
              <a:off x="3280" y="2384"/>
              <a:ext cx="432" cy="322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38100" cmpd="dbl">
              <a:solidFill>
                <a:srgbClr val="FFFFCC"/>
              </a:solidFill>
              <a:round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 b="1" dirty="0">
                  <a:solidFill>
                    <a:sysClr val="windowText" lastClr="000000"/>
                  </a:solidFill>
                </a:rPr>
                <a:t>3 .</a:t>
              </a:r>
            </a:p>
          </p:txBody>
        </p:sp>
        <p:sp>
          <p:nvSpPr>
            <p:cNvPr id="2075" name="Text Box 83"/>
            <p:cNvSpPr txBox="1">
              <a:spLocks noChangeArrowheads="1"/>
            </p:cNvSpPr>
            <p:nvPr/>
          </p:nvSpPr>
          <p:spPr bwMode="auto">
            <a:xfrm>
              <a:off x="3760" y="2439"/>
              <a:ext cx="129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b="1" dirty="0" smtClean="0">
                  <a:solidFill>
                    <a:srgbClr val="FFFFCC"/>
                  </a:solidFill>
                </a:rPr>
                <a:t> (х+2)(х</a:t>
              </a:r>
              <a:r>
                <a:rPr lang="ru-RU" sz="2400" b="1" baseline="30000" dirty="0" smtClean="0">
                  <a:solidFill>
                    <a:srgbClr val="FFFFCC"/>
                  </a:solidFill>
                </a:rPr>
                <a:t>2</a:t>
              </a:r>
              <a:r>
                <a:rPr lang="ru-RU" sz="2400" b="1" dirty="0" smtClean="0">
                  <a:solidFill>
                    <a:srgbClr val="FFFFCC"/>
                  </a:solidFill>
                </a:rPr>
                <a:t>-6) </a:t>
              </a:r>
              <a:r>
                <a:rPr lang="ru-RU" sz="2400" dirty="0" smtClean="0">
                  <a:solidFill>
                    <a:srgbClr val="FFFFCC"/>
                  </a:solidFill>
                </a:rPr>
                <a:t> </a:t>
              </a:r>
              <a:endParaRPr lang="ru-RU" sz="2400" dirty="0">
                <a:solidFill>
                  <a:srgbClr val="FFFFCC"/>
                </a:solidFill>
              </a:endParaRPr>
            </a:p>
          </p:txBody>
        </p:sp>
      </p:grpSp>
      <p:sp>
        <p:nvSpPr>
          <p:cNvPr id="2132" name="AutoShape 84"/>
          <p:cNvSpPr>
            <a:spLocks noChangeArrowheads="1"/>
          </p:cNvSpPr>
          <p:nvPr/>
        </p:nvSpPr>
        <p:spPr bwMode="auto">
          <a:xfrm>
            <a:off x="7086600" y="3802063"/>
            <a:ext cx="2057400" cy="51077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38100" cmpd="dbl">
            <a:solidFill>
              <a:srgbClr val="FFFFCC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 smtClean="0">
                <a:solidFill>
                  <a:sysClr val="windowText" lastClr="000000"/>
                </a:solidFill>
              </a:rPr>
              <a:t>Х</a:t>
            </a:r>
            <a:r>
              <a:rPr lang="ru-RU" sz="2400" b="1" baseline="30000" dirty="0" smtClean="0">
                <a:solidFill>
                  <a:sysClr val="windowText" lastClr="000000"/>
                </a:solidFill>
              </a:rPr>
              <a:t>3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-6х-2х</a:t>
            </a:r>
            <a:r>
              <a:rPr lang="ru-RU" sz="2400" b="1" baseline="30000" dirty="0" smtClean="0">
                <a:solidFill>
                  <a:sysClr val="windowText" lastClr="000000"/>
                </a:solidFill>
              </a:rPr>
              <a:t>2</a:t>
            </a:r>
            <a:r>
              <a:rPr lang="ru-RU" sz="2400" b="1" dirty="0" smtClean="0">
                <a:solidFill>
                  <a:sysClr val="windowText" lastClr="000000"/>
                </a:solidFill>
              </a:rPr>
              <a:t>-12</a:t>
            </a:r>
            <a:endParaRPr lang="ru-RU" sz="2400" b="1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3" grpId="0" animBg="1"/>
      <p:bldP spid="2084" grpId="0" animBg="1"/>
      <p:bldP spid="2092" grpId="0" animBg="1"/>
      <p:bldP spid="2096" grpId="0" animBg="1"/>
      <p:bldP spid="2100" grpId="0" animBg="1"/>
      <p:bldP spid="2104" grpId="0" animBg="1"/>
      <p:bldP spid="2113" grpId="0" animBg="1"/>
      <p:bldP spid="2117" grpId="0" animBg="1"/>
      <p:bldP spid="2125" grpId="0" animBg="1"/>
      <p:bldP spid="2129" grpId="0" animBg="1"/>
      <p:bldP spid="21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39750" y="1700213"/>
            <a:ext cx="7993063" cy="823912"/>
          </a:xfrm>
          <a:prstGeom prst="rect">
            <a:avLst/>
          </a:prstGeom>
          <a:solidFill>
            <a:srgbClr val="FFFFA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solidFill>
                  <a:srgbClr val="FF0000"/>
                </a:solidFill>
                <a:latin typeface="Comic Sans MS" pitchFamily="66" charset="0"/>
              </a:rPr>
              <a:t>Поставьте  оценку.</a:t>
            </a:r>
          </a:p>
        </p:txBody>
      </p:sp>
      <p:sp>
        <p:nvSpPr>
          <p:cNvPr id="16388" name="Text Box 11"/>
          <p:cNvSpPr txBox="1">
            <a:spLocks noChangeArrowheads="1"/>
          </p:cNvSpPr>
          <p:nvPr/>
        </p:nvSpPr>
        <p:spPr bwMode="auto">
          <a:xfrm>
            <a:off x="827088" y="2924175"/>
            <a:ext cx="7345362" cy="2289175"/>
          </a:xfrm>
          <a:prstGeom prst="rect">
            <a:avLst/>
          </a:prstGeom>
          <a:solidFill>
            <a:srgbClr val="FFFFA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 dirty="0" smtClean="0">
                <a:solidFill>
                  <a:srgbClr val="006600"/>
                </a:solidFill>
                <a:latin typeface="Comic Sans MS" pitchFamily="66" charset="0"/>
              </a:rPr>
              <a:t>5 </a:t>
            </a:r>
            <a:r>
              <a:rPr lang="ru-RU" sz="3600" b="1" dirty="0">
                <a:solidFill>
                  <a:srgbClr val="006600"/>
                </a:solidFill>
                <a:latin typeface="Comic Sans MS" pitchFamily="66" charset="0"/>
              </a:rPr>
              <a:t>правильных ответов</a:t>
            </a:r>
            <a:r>
              <a:rPr lang="ru-RU" sz="36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3600" b="1" dirty="0">
                <a:solidFill>
                  <a:srgbClr val="006600"/>
                </a:solidFill>
                <a:latin typeface="Comic Sans MS" pitchFamily="66" charset="0"/>
              </a:rPr>
              <a:t>– «</a:t>
            </a:r>
            <a:r>
              <a:rPr lang="ru-RU" sz="3600" b="1" dirty="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ru-RU" sz="3600" b="1" dirty="0">
                <a:solidFill>
                  <a:srgbClr val="006600"/>
                </a:solidFill>
                <a:latin typeface="Comic Sans MS" pitchFamily="66" charset="0"/>
              </a:rPr>
              <a:t>»;</a:t>
            </a:r>
          </a:p>
          <a:p>
            <a:pPr>
              <a:spcBef>
                <a:spcPct val="50000"/>
              </a:spcBef>
            </a:pPr>
            <a:r>
              <a:rPr lang="ru-RU" sz="3600" b="1" dirty="0" smtClean="0">
                <a:solidFill>
                  <a:srgbClr val="006600"/>
                </a:solidFill>
                <a:latin typeface="Comic Sans MS" pitchFamily="66" charset="0"/>
              </a:rPr>
              <a:t>4 </a:t>
            </a:r>
            <a:r>
              <a:rPr lang="ru-RU" sz="3600" b="1" dirty="0">
                <a:solidFill>
                  <a:srgbClr val="006600"/>
                </a:solidFill>
                <a:latin typeface="Comic Sans MS" pitchFamily="66" charset="0"/>
              </a:rPr>
              <a:t>правильных</a:t>
            </a:r>
            <a:r>
              <a:rPr lang="ru-RU" sz="2400" dirty="0">
                <a:solidFill>
                  <a:srgbClr val="006600"/>
                </a:solidFill>
              </a:rPr>
              <a:t> </a:t>
            </a:r>
            <a:r>
              <a:rPr lang="ru-RU" sz="3600" b="1" dirty="0">
                <a:solidFill>
                  <a:srgbClr val="006600"/>
                </a:solidFill>
                <a:latin typeface="Comic Sans MS" pitchFamily="66" charset="0"/>
              </a:rPr>
              <a:t>ответов</a:t>
            </a:r>
            <a:r>
              <a:rPr lang="ru-RU" sz="36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3600" b="1" dirty="0">
                <a:solidFill>
                  <a:srgbClr val="006600"/>
                </a:solidFill>
                <a:latin typeface="Comic Sans MS" pitchFamily="66" charset="0"/>
              </a:rPr>
              <a:t>– «</a:t>
            </a:r>
            <a:r>
              <a:rPr lang="ru-RU" sz="3600" b="1" dirty="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ru-RU" sz="3600" b="1" dirty="0">
                <a:solidFill>
                  <a:schemeClr val="accent3">
                    <a:lumMod val="50000"/>
                  </a:schemeClr>
                </a:solidFill>
                <a:latin typeface="Comic Sans MS" pitchFamily="66" charset="0"/>
              </a:rPr>
              <a:t>»;</a:t>
            </a:r>
          </a:p>
          <a:p>
            <a:pPr>
              <a:spcBef>
                <a:spcPct val="50000"/>
              </a:spcBef>
            </a:pPr>
            <a:r>
              <a:rPr lang="ru-RU" sz="3600" b="1" dirty="0" smtClean="0">
                <a:solidFill>
                  <a:srgbClr val="006600"/>
                </a:solidFill>
                <a:latin typeface="Comic Sans MS" pitchFamily="66" charset="0"/>
              </a:rPr>
              <a:t>3 </a:t>
            </a:r>
            <a:r>
              <a:rPr lang="ru-RU" sz="3600" b="1" dirty="0">
                <a:solidFill>
                  <a:srgbClr val="006600"/>
                </a:solidFill>
                <a:latin typeface="Comic Sans MS" pitchFamily="66" charset="0"/>
              </a:rPr>
              <a:t>правильных ответа</a:t>
            </a:r>
            <a:r>
              <a:rPr lang="ru-RU" sz="36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3600" b="1" dirty="0">
                <a:solidFill>
                  <a:srgbClr val="006600"/>
                </a:solidFill>
                <a:latin typeface="Comic Sans MS" pitchFamily="66" charset="0"/>
              </a:rPr>
              <a:t>– «</a:t>
            </a:r>
            <a:r>
              <a:rPr lang="ru-RU" sz="3600" b="1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ru-RU" sz="3600" b="1" dirty="0">
                <a:solidFill>
                  <a:srgbClr val="006600"/>
                </a:solidFill>
                <a:latin typeface="Comic Sans MS" pitchFamily="66" charset="0"/>
              </a:rPr>
              <a:t>».</a:t>
            </a:r>
          </a:p>
        </p:txBody>
      </p:sp>
    </p:spTree>
  </p:cSld>
  <p:clrMapOvr>
    <a:masterClrMapping/>
  </p:clrMapOvr>
  <p:transition>
    <p:sndAc>
      <p:stSnd>
        <p:snd r:embed="rId2" name="Good10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Итог урока:</a:t>
            </a:r>
            <a:br>
              <a:rPr lang="ru-RU" smtClean="0"/>
            </a:br>
            <a:r>
              <a:rPr lang="ru-RU" smtClean="0"/>
              <a:t>что нового узнали на уроке?</a:t>
            </a:r>
            <a:br>
              <a:rPr lang="ru-RU" smtClean="0"/>
            </a:br>
            <a:r>
              <a:rPr lang="ru-RU" smtClean="0"/>
              <a:t>Где это новое применяется?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Домашнее задание :выучить правило ,№680,706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Прошу поднять карточку зеленого цвета, если вам все было понятно.</a:t>
            </a:r>
          </a:p>
          <a:p>
            <a:r>
              <a:rPr lang="ru-RU" smtClean="0"/>
              <a:t>Желтую ,если были недочеты.</a:t>
            </a:r>
          </a:p>
          <a:p>
            <a:r>
              <a:rPr lang="ru-RU" smtClean="0"/>
              <a:t>Красную, если практически все было непонятно!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ChangeArrowheads="1"/>
          </p:cNvSpPr>
          <p:nvPr/>
        </p:nvSpPr>
        <p:spPr bwMode="auto">
          <a:xfrm rot="5400000">
            <a:off x="2337593" y="-889793"/>
            <a:ext cx="1223963" cy="4222750"/>
          </a:xfrm>
          <a:prstGeom prst="rect">
            <a:avLst/>
          </a:prstGeom>
          <a:solidFill>
            <a:srgbClr val="21D52A"/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Ура! ! ! 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Мне всё понятно!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 rot="5400000">
            <a:off x="3721894" y="1078709"/>
            <a:ext cx="1376362" cy="4248150"/>
          </a:xfrm>
          <a:prstGeom prst="rect">
            <a:avLst/>
          </a:prstGeom>
          <a:solidFill>
            <a:srgbClr val="ECF046"/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Есть моменты над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 которыми мне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 надо поработать</a:t>
            </a:r>
            <a:r>
              <a:rPr lang="ru-RU" sz="2400" b="1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atin typeface="+mn-lt"/>
              <a:cs typeface="+mn-cs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 rot="5400000">
            <a:off x="5975350" y="3033713"/>
            <a:ext cx="1296987" cy="4103688"/>
          </a:xfrm>
          <a:prstGeom prst="rect">
            <a:avLst/>
          </a:prstGeom>
          <a:solidFill>
            <a:srgbClr val="E43320"/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Были неудачи, но 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все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+mn-lt"/>
                <a:cs typeface="+mn-cs"/>
              </a:rPr>
              <a:t>преодолею!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Источники: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1. </a:t>
            </a:r>
            <a:r>
              <a:rPr lang="ru-RU" dirty="0" err="1" smtClean="0"/>
              <a:t>Ю.Н.Макарычев,Н.Г.Миндюк</a:t>
            </a:r>
            <a:r>
              <a:rPr lang="ru-RU" dirty="0" smtClean="0"/>
              <a:t>.</a:t>
            </a:r>
          </a:p>
          <a:p>
            <a:pPr>
              <a:defRPr/>
            </a:pPr>
            <a:r>
              <a:rPr lang="ru-RU" dirty="0" smtClean="0"/>
              <a:t>Алгебра.7 класс.-М.:Просвещение,2009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9000">
              <a:schemeClr val="accent6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381000"/>
            <a:ext cx="7772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Если число отрицательное  </a:t>
            </a:r>
            <a:r>
              <a:rPr lang="ru-RU" sz="3600" b="1" i="1" dirty="0" smtClean="0"/>
              <a:t>–</a:t>
            </a:r>
            <a:r>
              <a:rPr lang="ru-RU" sz="3600" b="1" i="1" dirty="0" smtClean="0">
                <a:solidFill>
                  <a:schemeClr val="bg2"/>
                </a:solidFill>
              </a:rPr>
              <a:t>берете модуль этого числа.</a:t>
            </a:r>
          </a:p>
          <a:p>
            <a:pPr eaLnBrk="1" hangingPunct="1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Если  в результате одночлен</a:t>
            </a:r>
            <a:r>
              <a:rPr lang="ru-RU" sz="3600" b="1" i="1" dirty="0" smtClean="0"/>
              <a:t>  -</a:t>
            </a:r>
            <a:r>
              <a:rPr lang="ru-RU" sz="3600" b="1" i="1" dirty="0" smtClean="0">
                <a:solidFill>
                  <a:schemeClr val="bg2"/>
                </a:solidFill>
              </a:rPr>
              <a:t>берете его коэффициент .</a:t>
            </a:r>
          </a:p>
          <a:p>
            <a:pPr eaLnBrk="1" hangingPunct="1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Если в результате многочлен </a:t>
            </a:r>
            <a:r>
              <a:rPr lang="ru-RU" sz="3600" b="1" i="1" dirty="0" smtClean="0">
                <a:solidFill>
                  <a:schemeClr val="bg1"/>
                </a:solidFill>
              </a:rPr>
              <a:t>-</a:t>
            </a:r>
          </a:p>
          <a:p>
            <a:pPr eaLnBrk="1" hangingPunct="1">
              <a:buNone/>
            </a:pPr>
            <a:r>
              <a:rPr lang="ru-RU" sz="3600" b="1" i="1" dirty="0" smtClean="0">
                <a:solidFill>
                  <a:schemeClr val="bg2"/>
                </a:solidFill>
              </a:rPr>
              <a:t>Берете коэффициент одночлена с наибольшей степенью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80999" y="381000"/>
          <a:ext cx="8305804" cy="6096000"/>
        </p:xfrm>
        <a:graphic>
          <a:graphicData uri="http://schemas.openxmlformats.org/drawingml/2006/table">
            <a:tbl>
              <a:tblPr/>
              <a:tblGrid>
                <a:gridCol w="737913"/>
                <a:gridCol w="755073"/>
                <a:gridCol w="755073"/>
                <a:gridCol w="755073"/>
                <a:gridCol w="755073"/>
                <a:gridCol w="755073"/>
                <a:gridCol w="755073"/>
                <a:gridCol w="755073"/>
                <a:gridCol w="772234"/>
                <a:gridCol w="755073"/>
                <a:gridCol w="755073"/>
              </a:tblGrid>
              <a:tr h="101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en-US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en-US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en-US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en-US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en-US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en-US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Е/Ё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И/Й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Ф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240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4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24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400" b="1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400" b="1" dirty="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000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</a:t>
                      </a:r>
                      <a:endParaRPr lang="ru-RU" sz="2000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Ш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Щ</a:t>
                      </a:r>
                      <a:endParaRPr lang="ru-RU" sz="2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Ь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endParaRPr lang="ru-RU" sz="2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Ъ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</a:t>
                      </a:r>
                      <a:endParaRPr lang="ru-RU" sz="2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595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</a:t>
                      </a:r>
                      <a:endParaRPr lang="ru-RU" sz="2000" b="1" dirty="0">
                        <a:solidFill>
                          <a:schemeClr val="bg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b="1" dirty="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2000" b="1" dirty="0">
                        <a:latin typeface="Calibri"/>
                        <a:ea typeface="Times New Roman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Запишите число,</a:t>
            </a:r>
            <a:br>
              <a:rPr lang="ru-RU" smtClean="0"/>
            </a:br>
            <a:r>
              <a:rPr lang="ru-RU" smtClean="0"/>
              <a:t> «Классная работа»,</a:t>
            </a:r>
            <a:br>
              <a:rPr lang="ru-RU" smtClean="0"/>
            </a:br>
            <a:r>
              <a:rPr lang="ru-RU" smtClean="0"/>
              <a:t>тему урока мы определим позже.</a:t>
            </a:r>
            <a:br>
              <a:rPr lang="ru-RU" smtClean="0"/>
            </a:br>
            <a:r>
              <a:rPr lang="ru-RU" smtClean="0"/>
              <a:t>Работаем письменно и устно продолжаем предложение.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079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Это умножение …..</a:t>
            </a:r>
            <a:br>
              <a:rPr lang="ru-RU" dirty="0" smtClean="0"/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22313" y="393700"/>
            <a:ext cx="7772400" cy="41021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/>
              <a:t>№1.Умножьте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885825" y="1066800"/>
          <a:ext cx="2198688" cy="844550"/>
        </p:xfrm>
        <a:graphic>
          <a:graphicData uri="http://schemas.openxmlformats.org/presentationml/2006/ole">
            <p:oleObj spid="_x0000_s7170" name="Equation" r:id="rId3" imgW="469800" imgH="177480" progId="Equation.DSMT4">
              <p:embed/>
            </p:oleObj>
          </a:graphicData>
        </a:graphic>
      </p:graphicFrame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838200" y="5410200"/>
            <a:ext cx="47386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FFFF"/>
                </a:solidFill>
              </a:rPr>
              <a:t>натуральных чисел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3811588" y="1143000"/>
          <a:ext cx="1128712" cy="844550"/>
        </p:xfrm>
        <a:graphic>
          <a:graphicData uri="http://schemas.openxmlformats.org/presentationml/2006/ole">
            <p:oleObj spid="_x0000_s7171" name="Equation" r:id="rId4" imgW="24120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079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Это умножение …..</a:t>
            </a:r>
            <a:br>
              <a:rPr lang="ru-RU" dirty="0" smtClean="0"/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22313" y="393700"/>
            <a:ext cx="7772400" cy="41021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/>
              <a:t>№2.Умножьте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381000" y="1295400"/>
          <a:ext cx="3149600" cy="1870075"/>
        </p:xfrm>
        <a:graphic>
          <a:graphicData uri="http://schemas.openxmlformats.org/presentationml/2006/ole">
            <p:oleObj spid="_x0000_s8194" name="Equation" r:id="rId3" imgW="672840" imgH="393480" progId="Equation.DSMT4">
              <p:embed/>
            </p:oleObj>
          </a:graphicData>
        </a:graphic>
      </p:graphicFrame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838200" y="5410200"/>
            <a:ext cx="43751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FFFF"/>
                </a:solidFill>
              </a:rPr>
              <a:t>смешанных чисел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4114800" y="1828800"/>
          <a:ext cx="534988" cy="844550"/>
        </p:xfrm>
        <a:graphic>
          <a:graphicData uri="http://schemas.openxmlformats.org/presentationml/2006/ole">
            <p:oleObj spid="_x0000_s8195" name="Equation" r:id="rId4" imgW="11412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079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Это умножение …..</a:t>
            </a:r>
            <a:br>
              <a:rPr lang="ru-RU" dirty="0" smtClean="0"/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22313" y="393700"/>
            <a:ext cx="7772400" cy="41021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/>
              <a:t>№3.Умножьте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452438" y="1214438"/>
          <a:ext cx="4124325" cy="1312862"/>
        </p:xfrm>
        <a:graphic>
          <a:graphicData uri="http://schemas.openxmlformats.org/presentationml/2006/ole">
            <p:oleObj spid="_x0000_s9218" name="Equation" r:id="rId3" imgW="647640" imgH="203040" progId="Equation.DSMT4">
              <p:embed/>
            </p:oleObj>
          </a:graphicData>
        </a:graphic>
      </p:graphicFrame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838200" y="5410200"/>
            <a:ext cx="4772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FFFF"/>
                </a:solidFill>
              </a:rPr>
              <a:t>десятичных дробей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5856288" y="1219200"/>
          <a:ext cx="1860550" cy="1312863"/>
        </p:xfrm>
        <a:graphic>
          <a:graphicData uri="http://schemas.openxmlformats.org/presentationml/2006/ole">
            <p:oleObj spid="_x0000_s9219" name="Equation" r:id="rId4" imgW="29196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079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Это умножение …..</a:t>
            </a:r>
            <a:br>
              <a:rPr lang="ru-RU" dirty="0" smtClean="0"/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722313" y="393700"/>
            <a:ext cx="7772400" cy="41021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/>
              <a:t>№4.Умножьте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798513" y="1295400"/>
          <a:ext cx="3732212" cy="1149350"/>
        </p:xfrm>
        <a:graphic>
          <a:graphicData uri="http://schemas.openxmlformats.org/presentationml/2006/ole">
            <p:oleObj spid="_x0000_s10242" name="Equation" r:id="rId3" imgW="622080" imgH="177480" progId="Equation.DSMT4">
              <p:embed/>
            </p:oleObj>
          </a:graphicData>
        </a:graphic>
      </p:graphicFrame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838200" y="5410200"/>
            <a:ext cx="81232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FFFF"/>
                </a:solidFill>
              </a:rPr>
              <a:t>Отрицательных и положительных</a:t>
            </a:r>
          </a:p>
          <a:p>
            <a:r>
              <a:rPr lang="ru-RU" sz="3600" b="1">
                <a:solidFill>
                  <a:srgbClr val="00FFFF"/>
                </a:solidFill>
              </a:rPr>
              <a:t>чисел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5413375" y="1300163"/>
          <a:ext cx="2749550" cy="1149350"/>
        </p:xfrm>
        <a:graphic>
          <a:graphicData uri="http://schemas.openxmlformats.org/presentationml/2006/ole">
            <p:oleObj spid="_x0000_s10243" name="Equation" r:id="rId4" imgW="43164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cmd type="evt" cmd="onstopaudio">
                                      <p:cBhvr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ldTgt/>
                                        </p:tgtEl>
                                      </p:cBhvr>
                                    </p:cmd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Другая 10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</TotalTime>
  <Words>538</Words>
  <PresentationFormat>Экран (4:3)</PresentationFormat>
  <Paragraphs>246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Office Theme</vt:lpstr>
      <vt:lpstr>Equation</vt:lpstr>
      <vt:lpstr>Шишкова Е.И. ГОУ СОШ  «Школа здоровья»№ 1115 г.Москвы</vt:lpstr>
      <vt:lpstr>Проверим вычислительный навык!</vt:lpstr>
      <vt:lpstr>Слайд 3</vt:lpstr>
      <vt:lpstr>Слайд 4</vt:lpstr>
      <vt:lpstr>Запишите число,  «Классная работа», тему урока мы определим позже. Работаем письменно и устно продолжаем предложение.</vt:lpstr>
      <vt:lpstr>Это умножение ….. </vt:lpstr>
      <vt:lpstr>Это умножение ….. </vt:lpstr>
      <vt:lpstr>Это умножение ….. </vt:lpstr>
      <vt:lpstr>Это умножение ….. </vt:lpstr>
      <vt:lpstr>Это умножение ….. </vt:lpstr>
      <vt:lpstr>Это умножение ….. </vt:lpstr>
      <vt:lpstr>Это умножение ….. </vt:lpstr>
      <vt:lpstr>Слайд 13</vt:lpstr>
      <vt:lpstr>Слайд 14</vt:lpstr>
      <vt:lpstr>Запишем правило :чтобы умножить многочлен на многочлен надо каждый член одного многочлена умножить на каждый член другого многочлена и полученные результаты сложить.</vt:lpstr>
      <vt:lpstr>Вернёмся к выполнению №6</vt:lpstr>
      <vt:lpstr>Слайд 17</vt:lpstr>
      <vt:lpstr>Слайд 18</vt:lpstr>
      <vt:lpstr>Слайд 19</vt:lpstr>
      <vt:lpstr>Слайд 20</vt:lpstr>
      <vt:lpstr>Слайд 21</vt:lpstr>
      <vt:lpstr>Итог урока: что нового узнали на уроке? Где это новое применяется?</vt:lpstr>
      <vt:lpstr>Слайд 23</vt:lpstr>
      <vt:lpstr>Слайд 24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Правило (“фонтана”)</dc:title>
  <cp:lastModifiedBy>Лена</cp:lastModifiedBy>
  <cp:revision>66</cp:revision>
  <dcterms:modified xsi:type="dcterms:W3CDTF">2010-02-18T17:13:12Z</dcterms:modified>
</cp:coreProperties>
</file>