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FDE1392-40F2-49FB-AF9F-E433106F0C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704137" cy="792163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22538" name="Object 10"/>
          <p:cNvGraphicFramePr>
            <a:graphicFrameLocks noChangeAspect="1"/>
          </p:cNvGraphicFramePr>
          <p:nvPr>
            <p:ph sz="quarter" idx="1"/>
          </p:nvPr>
        </p:nvGraphicFramePr>
        <p:xfrm>
          <a:off x="2400300" y="2497138"/>
          <a:ext cx="152400" cy="393700"/>
        </p:xfrm>
        <a:graphic>
          <a:graphicData uri="http://schemas.openxmlformats.org/presentationml/2006/ole">
            <p:oleObj spid="_x0000_s1026" name="Формула" r:id="rId3" imgW="152280" imgH="393480" progId="Equation.3">
              <p:embed/>
            </p:oleObj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>
            <p:ph sz="quarter" idx="2"/>
          </p:nvPr>
        </p:nvGraphicFramePr>
        <p:xfrm>
          <a:off x="6715140" y="4857760"/>
          <a:ext cx="457188" cy="660414"/>
        </p:xfrm>
        <a:graphic>
          <a:graphicData uri="http://schemas.openxmlformats.org/presentationml/2006/ole">
            <p:oleObj spid="_x0000_s1027" name="Формула" r:id="rId4" imgW="152280" imgH="393480" progId="Equation.3">
              <p:embed/>
            </p:oleObj>
          </a:graphicData>
        </a:graphic>
      </p:graphicFrame>
      <p:sp>
        <p:nvSpPr>
          <p:cNvPr id="22535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3419475" y="1268413"/>
            <a:ext cx="5051425" cy="5256212"/>
          </a:xfrm>
        </p:spPr>
        <p:txBody>
          <a:bodyPr/>
          <a:lstStyle/>
          <a:p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Французцкий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математик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родился 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в 1540 году. Получив юридическое образование он занимался адвокатской практикой. Главной страстью Виета была математика.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Теорема Виета: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Пусть 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x</a:t>
            </a:r>
            <a:r>
              <a:rPr lang="en-US" sz="2000" baseline="-25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1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;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x</a:t>
            </a:r>
            <a:r>
              <a:rPr lang="en-US" sz="2000" baseline="-25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2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корни квадратного уравнения 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ax</a:t>
            </a:r>
            <a:r>
              <a:rPr lang="en-US" sz="2000" baseline="30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2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bx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+c=0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Тогда 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/>
            </a:r>
            <a:b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/>
            </a:r>
            <a:b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сумма корней 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x</a:t>
            </a:r>
            <a:r>
              <a:rPr lang="en-US" sz="2000" baseline="-25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1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+ </a:t>
            </a:r>
            <a:r>
              <a:rPr lang="en-US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x</a:t>
            </a:r>
            <a:r>
              <a:rPr lang="en-US" sz="2000" baseline="-25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</a:t>
            </a:r>
            <a:r>
              <a:rPr lang="ru-RU" sz="2000" baseline="-25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=</a:t>
            </a:r>
            <a:endParaRPr lang="en-US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None/>
            </a:pP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Произведение корней </a:t>
            </a:r>
            <a:r>
              <a:rPr lang="en-US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x</a:t>
            </a:r>
            <a:r>
              <a:rPr lang="en-US" sz="2000" baseline="-25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</a:t>
            </a:r>
            <a:r>
              <a:rPr lang="en-US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x</a:t>
            </a:r>
            <a:r>
              <a:rPr lang="en-US" sz="2000" baseline="-25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</a:t>
            </a:r>
            <a:r>
              <a:rPr lang="ru-RU" sz="2000" baseline="-25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2000" dirty="0" smtClean="0">
                <a:solidFill>
                  <a:srgbClr val="FFFF66"/>
                </a:solidFill>
              </a:rPr>
              <a:t>=</a:t>
            </a:r>
            <a:endParaRPr lang="ru-RU" sz="2000" dirty="0">
              <a:solidFill>
                <a:srgbClr val="FFFF66"/>
              </a:solidFill>
            </a:endParaRPr>
          </a:p>
        </p:txBody>
      </p:sp>
      <p:pic>
        <p:nvPicPr>
          <p:cNvPr id="22537" name="Picture 9" descr="Безымянный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5649" y="1628774"/>
            <a:ext cx="2005217" cy="27289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6286512" y="4000504"/>
          <a:ext cx="536575" cy="792162"/>
        </p:xfrm>
        <a:graphic>
          <a:graphicData uri="http://schemas.openxmlformats.org/presentationml/2006/ole">
            <p:oleObj spid="_x0000_s1028" name="Формула" r:id="rId6" imgW="266400" imgH="393480" progId="Equation.3">
              <p:embed/>
            </p:oleObj>
          </a:graphicData>
        </a:graphic>
      </p:graphicFrame>
      <p:sp>
        <p:nvSpPr>
          <p:cNvPr id="22543" name="WordArt 15"/>
          <p:cNvSpPr>
            <a:spLocks noChangeArrowheads="1" noChangeShapeType="1" noTextEdit="1"/>
          </p:cNvSpPr>
          <p:nvPr/>
        </p:nvSpPr>
        <p:spPr bwMode="auto">
          <a:xfrm>
            <a:off x="1547813" y="260350"/>
            <a:ext cx="608965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99FFCC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Применение теоремы Виета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FF00"/>
                </a:solidFill>
              </a:rPr>
              <a:t>Пример решения квадратного уравнения по теореме, обратной  теоремы Виета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76475"/>
            <a:ext cx="8229600" cy="36734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FF66"/>
                </a:solidFill>
              </a:rPr>
              <a:t>x</a:t>
            </a:r>
            <a:r>
              <a:rPr lang="en-US" baseline="30000" dirty="0">
                <a:solidFill>
                  <a:srgbClr val="FFFF66"/>
                </a:solidFill>
              </a:rPr>
              <a:t>2</a:t>
            </a:r>
            <a:r>
              <a:rPr lang="ru-RU" dirty="0">
                <a:solidFill>
                  <a:srgbClr val="FFFF66"/>
                </a:solidFill>
              </a:rPr>
              <a:t>-6</a:t>
            </a:r>
            <a:r>
              <a:rPr lang="en-US" dirty="0">
                <a:solidFill>
                  <a:srgbClr val="FFFF66"/>
                </a:solidFill>
              </a:rPr>
              <a:t>x +8</a:t>
            </a:r>
            <a:r>
              <a:rPr lang="ru-RU" dirty="0">
                <a:solidFill>
                  <a:srgbClr val="FFFF66"/>
                </a:solidFill>
              </a:rPr>
              <a:t>=0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FF66"/>
                </a:solidFill>
              </a:rPr>
              <a:t>X</a:t>
            </a:r>
            <a:r>
              <a:rPr lang="en-US" baseline="-25000" dirty="0">
                <a:solidFill>
                  <a:srgbClr val="FFFF66"/>
                </a:solidFill>
              </a:rPr>
              <a:t>1</a:t>
            </a:r>
            <a:r>
              <a:rPr lang="en-US" dirty="0">
                <a:solidFill>
                  <a:srgbClr val="FFFF66"/>
                </a:solidFill>
              </a:rPr>
              <a:t>+X</a:t>
            </a:r>
            <a:r>
              <a:rPr lang="en-US" baseline="-25000" dirty="0">
                <a:solidFill>
                  <a:srgbClr val="FFFF66"/>
                </a:solidFill>
              </a:rPr>
              <a:t>2</a:t>
            </a:r>
            <a:r>
              <a:rPr lang="en-US" dirty="0">
                <a:solidFill>
                  <a:srgbClr val="FFFF66"/>
                </a:solidFill>
              </a:rPr>
              <a:t>=6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FF66"/>
                </a:solidFill>
              </a:rPr>
              <a:t>X</a:t>
            </a:r>
            <a:r>
              <a:rPr lang="en-US" baseline="-25000" dirty="0">
                <a:solidFill>
                  <a:srgbClr val="FFFF66"/>
                </a:solidFill>
              </a:rPr>
              <a:t>1</a:t>
            </a:r>
            <a:r>
              <a:rPr lang="en-US" dirty="0">
                <a:solidFill>
                  <a:srgbClr val="FFFF66"/>
                </a:solidFill>
              </a:rPr>
              <a:t>X</a:t>
            </a:r>
            <a:r>
              <a:rPr lang="en-US" baseline="-25000" dirty="0">
                <a:solidFill>
                  <a:srgbClr val="FFFF66"/>
                </a:solidFill>
              </a:rPr>
              <a:t>2</a:t>
            </a:r>
            <a:r>
              <a:rPr lang="en-US" dirty="0">
                <a:solidFill>
                  <a:srgbClr val="FFFF66"/>
                </a:solidFill>
              </a:rPr>
              <a:t>=8</a:t>
            </a:r>
          </a:p>
          <a:p>
            <a:pPr>
              <a:buFont typeface="Wingdings" pitchFamily="2" charset="2"/>
              <a:buNone/>
            </a:pPr>
            <a:r>
              <a:rPr lang="ru-RU" dirty="0">
                <a:solidFill>
                  <a:srgbClr val="FFFF66"/>
                </a:solidFill>
              </a:rPr>
              <a:t>Ответ: 2;4.</a:t>
            </a:r>
          </a:p>
          <a:p>
            <a:pPr>
              <a:buFont typeface="Wingdings" pitchFamily="2" charset="2"/>
              <a:buNone/>
            </a:pPr>
            <a:endParaRPr lang="en-US" dirty="0">
              <a:solidFill>
                <a:srgbClr val="FFFF66"/>
              </a:solidFill>
            </a:endParaRPr>
          </a:p>
          <a:p>
            <a:pPr>
              <a:buFont typeface="Wingdings" pitchFamily="2" charset="2"/>
              <a:buNone/>
            </a:pPr>
            <a:endParaRPr lang="en-US" dirty="0">
              <a:solidFill>
                <a:srgbClr val="FFFF66"/>
              </a:solidFill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427538" y="2420938"/>
            <a:ext cx="471646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aseline="0" dirty="0"/>
              <a:t>Если </a:t>
            </a:r>
            <a:r>
              <a:rPr lang="en-US" sz="2800" baseline="0" dirty="0"/>
              <a:t>x</a:t>
            </a:r>
            <a:r>
              <a:rPr lang="ru-RU" sz="2800" baseline="-25000" dirty="0"/>
              <a:t>1</a:t>
            </a:r>
            <a:r>
              <a:rPr lang="ru-RU" sz="2800" baseline="0" dirty="0"/>
              <a:t>+</a:t>
            </a:r>
            <a:r>
              <a:rPr lang="en-US" sz="2800" baseline="0" dirty="0"/>
              <a:t>x</a:t>
            </a:r>
            <a:r>
              <a:rPr lang="en-US" sz="2800" baseline="-25000" dirty="0"/>
              <a:t>2</a:t>
            </a:r>
            <a:r>
              <a:rPr lang="en-US" sz="2800" baseline="0" dirty="0"/>
              <a:t>=-p  </a:t>
            </a:r>
          </a:p>
          <a:p>
            <a:r>
              <a:rPr lang="en-US" sz="2800" baseline="0" dirty="0"/>
              <a:t>X</a:t>
            </a:r>
            <a:r>
              <a:rPr lang="en-US" sz="2800" baseline="-25000" dirty="0"/>
              <a:t>1</a:t>
            </a:r>
            <a:r>
              <a:rPr lang="en-US" sz="2800" baseline="0" dirty="0"/>
              <a:t>x</a:t>
            </a:r>
            <a:r>
              <a:rPr lang="en-US" sz="2800" baseline="-25000" dirty="0"/>
              <a:t>2</a:t>
            </a:r>
            <a:r>
              <a:rPr lang="en-US" sz="2800" baseline="0" dirty="0"/>
              <a:t>=q</a:t>
            </a:r>
            <a:r>
              <a:rPr lang="ru-RU" sz="2800" baseline="0" dirty="0"/>
              <a:t>, то </a:t>
            </a:r>
            <a:r>
              <a:rPr lang="en-US" sz="2800" baseline="0" dirty="0"/>
              <a:t>x</a:t>
            </a:r>
            <a:r>
              <a:rPr lang="en-US" sz="2800" baseline="-25000" dirty="0"/>
              <a:t>1</a:t>
            </a:r>
            <a:r>
              <a:rPr lang="ru-RU" sz="2800" baseline="0" dirty="0"/>
              <a:t>,</a:t>
            </a:r>
            <a:r>
              <a:rPr lang="en-US" sz="2800" baseline="0" dirty="0"/>
              <a:t> x</a:t>
            </a:r>
            <a:r>
              <a:rPr lang="en-US" sz="2800" baseline="-25000" dirty="0"/>
              <a:t>2</a:t>
            </a:r>
            <a:r>
              <a:rPr lang="en-US" sz="2800" baseline="0" dirty="0"/>
              <a:t>-</a:t>
            </a:r>
            <a:r>
              <a:rPr lang="ru-RU" sz="2800" baseline="0" dirty="0"/>
              <a:t>корни</a:t>
            </a:r>
          </a:p>
          <a:p>
            <a:r>
              <a:rPr lang="ru-RU" sz="2800" baseline="0" dirty="0"/>
              <a:t>Квадратного уравнения</a:t>
            </a:r>
          </a:p>
          <a:p>
            <a:r>
              <a:rPr lang="en-US" sz="2800" baseline="0" dirty="0"/>
              <a:t>x</a:t>
            </a:r>
            <a:r>
              <a:rPr lang="en-US" sz="2800" baseline="30000" dirty="0"/>
              <a:t>2 </a:t>
            </a:r>
            <a:r>
              <a:rPr lang="ru-RU" sz="2800" baseline="0" dirty="0"/>
              <a:t>+</a:t>
            </a:r>
            <a:r>
              <a:rPr lang="en-US" sz="2800" baseline="0" dirty="0"/>
              <a:t> </a:t>
            </a:r>
            <a:r>
              <a:rPr lang="en-US" sz="2800" baseline="0" dirty="0" err="1"/>
              <a:t>px</a:t>
            </a:r>
            <a:r>
              <a:rPr lang="en-US" sz="2800" baseline="0" dirty="0"/>
              <a:t> +q =0</a:t>
            </a:r>
            <a:endParaRPr lang="ru-RU" sz="2800" baseline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FF00"/>
                </a:solidFill>
              </a:rPr>
              <a:t>Решите уравнение с помощью теоремы, обратной теореме  Виета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49500"/>
            <a:ext cx="8229600" cy="3781425"/>
          </a:xfrm>
        </p:spPr>
        <p:txBody>
          <a:bodyPr/>
          <a:lstStyle/>
          <a:p>
            <a:r>
              <a:rPr lang="en-US" dirty="0">
                <a:solidFill>
                  <a:srgbClr val="FFFF66"/>
                </a:solidFill>
              </a:rPr>
              <a:t>x</a:t>
            </a:r>
            <a:r>
              <a:rPr lang="en-US" baseline="30000" dirty="0">
                <a:solidFill>
                  <a:srgbClr val="FFFF66"/>
                </a:solidFill>
              </a:rPr>
              <a:t>2</a:t>
            </a:r>
            <a:r>
              <a:rPr lang="en-US" dirty="0">
                <a:solidFill>
                  <a:srgbClr val="FFFF66"/>
                </a:solidFill>
              </a:rPr>
              <a:t>-5x+6=0</a:t>
            </a:r>
          </a:p>
          <a:p>
            <a:r>
              <a:rPr lang="en-US" dirty="0">
                <a:solidFill>
                  <a:srgbClr val="FFFF66"/>
                </a:solidFill>
              </a:rPr>
              <a:t>x</a:t>
            </a:r>
            <a:r>
              <a:rPr lang="en-US" baseline="30000" dirty="0">
                <a:solidFill>
                  <a:srgbClr val="FFFF66"/>
                </a:solidFill>
              </a:rPr>
              <a:t>2</a:t>
            </a:r>
            <a:r>
              <a:rPr lang="en-US" dirty="0">
                <a:solidFill>
                  <a:srgbClr val="FFFF66"/>
                </a:solidFill>
              </a:rPr>
              <a:t>-2x-8=0</a:t>
            </a:r>
          </a:p>
          <a:p>
            <a:r>
              <a:rPr lang="en-US" dirty="0">
                <a:solidFill>
                  <a:srgbClr val="FFFF66"/>
                </a:solidFill>
              </a:rPr>
              <a:t>x</a:t>
            </a:r>
            <a:r>
              <a:rPr lang="en-US" baseline="30000" dirty="0">
                <a:solidFill>
                  <a:srgbClr val="FFFF66"/>
                </a:solidFill>
              </a:rPr>
              <a:t>2</a:t>
            </a:r>
            <a:r>
              <a:rPr lang="en-US" dirty="0">
                <a:solidFill>
                  <a:srgbClr val="FFFF66"/>
                </a:solidFill>
              </a:rPr>
              <a:t>-7x+10=0</a:t>
            </a:r>
          </a:p>
          <a:p>
            <a:r>
              <a:rPr lang="en-US" dirty="0">
                <a:solidFill>
                  <a:srgbClr val="FFFF66"/>
                </a:solidFill>
              </a:rPr>
              <a:t>x</a:t>
            </a:r>
            <a:r>
              <a:rPr lang="en-US" baseline="30000" dirty="0">
                <a:solidFill>
                  <a:srgbClr val="FFFF66"/>
                </a:solidFill>
              </a:rPr>
              <a:t>2</a:t>
            </a:r>
            <a:r>
              <a:rPr lang="en-US" dirty="0">
                <a:solidFill>
                  <a:srgbClr val="FFFF66"/>
                </a:solidFill>
              </a:rPr>
              <a:t>+2005x-2006=0</a:t>
            </a:r>
          </a:p>
          <a:p>
            <a:pPr>
              <a:buFont typeface="Wingdings" pitchFamily="2" charset="2"/>
              <a:buNone/>
            </a:pPr>
            <a:endParaRPr lang="ru-RU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30000">
                <a:solidFill>
                  <a:srgbClr val="FFFF00"/>
                </a:solidFill>
              </a:rPr>
              <a:t>2 </a:t>
            </a:r>
            <a:r>
              <a:rPr lang="en-US" sz="2800">
                <a:solidFill>
                  <a:srgbClr val="FFFF00"/>
                </a:solidFill>
              </a:rPr>
              <a:t>- 5x+6=0</a:t>
            </a:r>
            <a:r>
              <a:rPr lang="ru-RU" sz="2800">
                <a:solidFill>
                  <a:srgbClr val="FFFF00"/>
                </a:solidFill>
              </a:rPr>
              <a:t>;</a:t>
            </a:r>
            <a:r>
              <a:rPr lang="en-US" sz="2800">
                <a:solidFill>
                  <a:srgbClr val="FFFF00"/>
                </a:solidFill>
              </a:rPr>
              <a:t>   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+x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=5</a:t>
            </a:r>
            <a:r>
              <a:rPr lang="ru-RU" sz="2800">
                <a:solidFill>
                  <a:srgbClr val="FFFF00"/>
                </a:solidFill>
              </a:rPr>
              <a:t>; 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=6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=2</a:t>
            </a:r>
            <a:r>
              <a:rPr lang="ru-RU" sz="2800">
                <a:solidFill>
                  <a:srgbClr val="FFFF00"/>
                </a:solidFill>
              </a:rPr>
              <a:t>,</a:t>
            </a:r>
            <a:r>
              <a:rPr lang="en-US" sz="2800">
                <a:solidFill>
                  <a:srgbClr val="FFFF00"/>
                </a:solidFill>
              </a:rPr>
              <a:t> x</a:t>
            </a:r>
            <a:r>
              <a:rPr lang="ru-RU" sz="2800" baseline="-25000">
                <a:solidFill>
                  <a:srgbClr val="FFFF00"/>
                </a:solidFill>
              </a:rPr>
              <a:t>2</a:t>
            </a:r>
            <a:r>
              <a:rPr lang="ru-RU" sz="2800">
                <a:solidFill>
                  <a:srgbClr val="FFFF00"/>
                </a:solidFill>
              </a:rPr>
              <a:t>=</a:t>
            </a:r>
            <a:r>
              <a:rPr lang="en-US" sz="2800">
                <a:solidFill>
                  <a:srgbClr val="FFFF00"/>
                </a:solidFill>
              </a:rPr>
              <a:t>3</a:t>
            </a:r>
            <a:endParaRPr lang="ru-RU" sz="28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30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-2x-8=0</a:t>
            </a:r>
            <a:r>
              <a:rPr lang="ru-RU" sz="2800">
                <a:solidFill>
                  <a:srgbClr val="FFFF00"/>
                </a:solidFill>
              </a:rPr>
              <a:t>;</a:t>
            </a:r>
            <a:r>
              <a:rPr lang="en-US" sz="2800">
                <a:solidFill>
                  <a:srgbClr val="FFFF00"/>
                </a:solidFill>
              </a:rPr>
              <a:t>   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+x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=2</a:t>
            </a:r>
            <a:r>
              <a:rPr lang="ru-RU" sz="2800">
                <a:solidFill>
                  <a:srgbClr val="FFFF00"/>
                </a:solidFill>
              </a:rPr>
              <a:t>; 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=-8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=-2</a:t>
            </a:r>
            <a:r>
              <a:rPr lang="ru-RU" sz="2800">
                <a:solidFill>
                  <a:srgbClr val="FFFF00"/>
                </a:solidFill>
              </a:rPr>
              <a:t>; 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=4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30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 – 7x+10=0</a:t>
            </a:r>
            <a:r>
              <a:rPr lang="ru-RU" sz="2800">
                <a:solidFill>
                  <a:srgbClr val="FFFF00"/>
                </a:solidFill>
              </a:rPr>
              <a:t>;</a:t>
            </a:r>
            <a:r>
              <a:rPr lang="en-US" sz="2800">
                <a:solidFill>
                  <a:srgbClr val="FFFF00"/>
                </a:solidFill>
              </a:rPr>
              <a:t>  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+x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=7</a:t>
            </a:r>
            <a:r>
              <a:rPr lang="ru-RU" sz="2800">
                <a:solidFill>
                  <a:srgbClr val="FFFF00"/>
                </a:solidFill>
              </a:rPr>
              <a:t>; 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=10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=2</a:t>
            </a:r>
            <a:r>
              <a:rPr lang="ru-RU" sz="2800">
                <a:solidFill>
                  <a:srgbClr val="FFFF00"/>
                </a:solidFill>
              </a:rPr>
              <a:t>; 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=5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30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+2005x-2006=0</a:t>
            </a:r>
            <a:r>
              <a:rPr lang="ru-RU" sz="2800">
                <a:solidFill>
                  <a:srgbClr val="FFFF00"/>
                </a:solidFill>
              </a:rPr>
              <a:t>;</a:t>
            </a:r>
            <a:endParaRPr lang="en-US" sz="28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FF00"/>
                </a:solidFill>
              </a:rPr>
              <a:t> 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+x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=-2005</a:t>
            </a:r>
            <a:r>
              <a:rPr lang="ru-RU" sz="2800">
                <a:solidFill>
                  <a:srgbClr val="FFFF00"/>
                </a:solidFill>
              </a:rPr>
              <a:t>; 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=-2006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FF00"/>
                </a:solidFill>
              </a:rPr>
              <a:t> x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>
                <a:solidFill>
                  <a:srgbClr val="FFFF00"/>
                </a:solidFill>
              </a:rPr>
              <a:t>=-2006</a:t>
            </a:r>
            <a:r>
              <a:rPr lang="ru-RU" sz="2800">
                <a:solidFill>
                  <a:srgbClr val="FFFF00"/>
                </a:solidFill>
              </a:rPr>
              <a:t>; 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>
                <a:solidFill>
                  <a:srgbClr val="FFFF00"/>
                </a:solidFill>
              </a:rPr>
              <a:t>=1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/>
          </a:p>
        </p:txBody>
      </p:sp>
      <p:sp>
        <p:nvSpPr>
          <p:cNvPr id="54276" name="WordArt 4"/>
          <p:cNvSpPr>
            <a:spLocks noChangeArrowheads="1" noChangeShapeType="1" noTextEdit="1"/>
          </p:cNvSpPr>
          <p:nvPr/>
        </p:nvSpPr>
        <p:spPr bwMode="auto">
          <a:xfrm>
            <a:off x="971550" y="333375"/>
            <a:ext cx="6121400" cy="100806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Проверка</a:t>
            </a:r>
          </a:p>
        </p:txBody>
      </p:sp>
      <p:pic>
        <p:nvPicPr>
          <p:cNvPr id="54277" name="Picture 5" descr="пишет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333375"/>
            <a:ext cx="1296988" cy="887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6" name="Picture 6" descr="аплодисменты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260350"/>
            <a:ext cx="1368425" cy="958850"/>
          </a:xfrm>
          <a:prstGeom prst="rect">
            <a:avLst/>
          </a:prstGeom>
          <a:noFill/>
        </p:spPr>
      </p:pic>
      <p:sp>
        <p:nvSpPr>
          <p:cNvPr id="61448" name="WordArt 8"/>
          <p:cNvSpPr>
            <a:spLocks noChangeArrowheads="1" noChangeShapeType="1" noTextEdit="1"/>
          </p:cNvSpPr>
          <p:nvPr/>
        </p:nvSpPr>
        <p:spPr bwMode="auto">
          <a:xfrm>
            <a:off x="755650" y="1052513"/>
            <a:ext cx="7416800" cy="273685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99FFCC"/>
                  </a:solidFill>
                  <a:round/>
                  <a:headEnd/>
                  <a:tailEnd/>
                </a:ln>
                <a:solidFill>
                  <a:srgbClr val="99FFCC"/>
                </a:solidFill>
                <a:latin typeface="Times New Roman"/>
                <a:cs typeface="Times New Roman"/>
              </a:rPr>
              <a:t>Оцени свою работу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тар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Старая</Template>
  <TotalTime>34</TotalTime>
  <Words>152</Words>
  <PresentationFormat>Экран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Старая</vt:lpstr>
      <vt:lpstr>Формула</vt:lpstr>
      <vt:lpstr>Слайд 1</vt:lpstr>
      <vt:lpstr>Пример решения квадратного уравнения по теореме, обратной  теоремы Виета</vt:lpstr>
      <vt:lpstr>Решите уравнение с помощью теоремы, обратной теореме  Виета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Arz</cp:lastModifiedBy>
  <cp:revision>6</cp:revision>
  <dcterms:modified xsi:type="dcterms:W3CDTF">2009-12-27T14:54:47Z</dcterms:modified>
</cp:coreProperties>
</file>