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4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28.02.2009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28.02.2009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28.02.2009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28.02.2009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28.02.2009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28.02.2009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28.02.2009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28.02.2009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28.02.2009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28.02.2009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28.02.2009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06E36-FD25-4E2D-B0AA-010F637433A0}" type="datetimeFigureOut">
              <a:rPr lang="ru-RU" smtClean="0"/>
              <a:pPr/>
              <a:t>28.02.2009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3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3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.wav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357322"/>
          </a:xfrm>
        </p:spPr>
        <p:txBody>
          <a:bodyPr>
            <a:noAutofit/>
          </a:bodyPr>
          <a:lstStyle/>
          <a:p>
            <a:pPr lvl="0"/>
            <a:r>
              <a:rPr lang="ru-RU" sz="3200" i="1" dirty="0" smtClean="0">
                <a:solidFill>
                  <a:srgbClr val="C00000"/>
                </a:solidFill>
              </a:rPr>
              <a:t>1. Какое из данных уравнений не является квадратным?</a:t>
            </a:r>
            <a:br>
              <a:rPr lang="ru-RU" sz="3200" i="1" dirty="0" smtClean="0">
                <a:solidFill>
                  <a:srgbClr val="C00000"/>
                </a:solidFill>
              </a:rPr>
            </a:br>
            <a:endParaRPr lang="ru-RU" sz="3200" i="1" dirty="0">
              <a:solidFill>
                <a:srgbClr val="C00000"/>
              </a:solidFill>
            </a:endParaRPr>
          </a:p>
        </p:txBody>
      </p:sp>
      <p:sp>
        <p:nvSpPr>
          <p:cNvPr id="5" name="Содержимое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а) 2х  - х</a:t>
            </a:r>
            <a:r>
              <a:rPr lang="ru-RU" baseline="30000" dirty="0" smtClean="0">
                <a:hlinkClick r:id="" action="ppaction://noaction">
                  <a:snd r:embed="rId2" name="drumroll.wav" builtIn="1"/>
                </a:hlinkClick>
              </a:rPr>
              <a:t>2</a:t>
            </a:r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 – 8 = 0;</a:t>
            </a:r>
            <a:endParaRPr lang="ru-RU" dirty="0" smtClean="0"/>
          </a:p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 б) 4х</a:t>
            </a:r>
            <a:r>
              <a:rPr lang="ru-RU" baseline="30000" dirty="0" smtClean="0">
                <a:hlinkClick r:id="" action="ppaction://noaction">
                  <a:snd r:embed="rId2" name="drumroll.wav" builtIn="1"/>
                </a:hlinkClick>
              </a:rPr>
              <a:t>2</a:t>
            </a:r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 + </a:t>
            </a:r>
            <a:r>
              <a:rPr lang="ru-RU" dirty="0" err="1" smtClean="0">
                <a:hlinkClick r:id="" action="ppaction://noaction">
                  <a:snd r:embed="rId2" name="drumroll.wav" builtIn="1"/>
                </a:hlinkClick>
              </a:rPr>
              <a:t>х</a:t>
            </a:r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 = 4х – 2; </a:t>
            </a:r>
            <a:endParaRPr lang="ru-RU" dirty="0" smtClean="0"/>
          </a:p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в) 3 + х</a:t>
            </a:r>
            <a:r>
              <a:rPr lang="ru-RU" baseline="30000" dirty="0" smtClean="0">
                <a:hlinkClick r:id="" action="ppaction://noaction">
                  <a:snd r:embed="rId2" name="drumroll.wav" builtIn="1"/>
                </a:hlinkClick>
              </a:rPr>
              <a:t>2</a:t>
            </a:r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 = 0; </a:t>
            </a:r>
            <a:endParaRPr lang="ru-RU" dirty="0" smtClean="0"/>
          </a:p>
          <a:p>
            <a:r>
              <a:rPr lang="ru-RU" dirty="0" smtClean="0">
                <a:hlinkClick r:id="" action="ppaction://noaction">
                  <a:snd r:embed="rId3" name="applause.wav" builtIn="1"/>
                </a:hlinkClick>
              </a:rPr>
              <a:t>г) х</a:t>
            </a:r>
            <a:r>
              <a:rPr lang="ru-RU" baseline="30000" dirty="0" smtClean="0">
                <a:hlinkClick r:id="" action="ppaction://noaction">
                  <a:snd r:embed="rId3" name="applause.wav" builtIn="1"/>
                </a:hlinkClick>
              </a:rPr>
              <a:t>2</a:t>
            </a:r>
            <a:r>
              <a:rPr lang="ru-RU" dirty="0" smtClean="0">
                <a:hlinkClick r:id="" action="ppaction://noaction">
                  <a:snd r:embed="rId3" name="applause.wav" builtIn="1"/>
                </a:hlinkClick>
              </a:rPr>
              <a:t> = (х-2)(х+1).</a:t>
            </a:r>
            <a:endParaRPr lang="ru-RU" dirty="0" smtClean="0"/>
          </a:p>
          <a:p>
            <a:endParaRPr lang="ru-RU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u-RU" sz="3200" i="1" dirty="0" smtClean="0">
                <a:solidFill>
                  <a:srgbClr val="C00000"/>
                </a:solidFill>
              </a:rPr>
              <a:t>2. Найдите коэффициенты а, в, с квадратного уравнения: 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spcBef>
                <a:spcPct val="0"/>
              </a:spcBef>
              <a:buNone/>
            </a:pPr>
            <a:r>
              <a:rPr lang="ru-RU" i="1" dirty="0" err="1" smtClean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х</a:t>
            </a:r>
            <a:r>
              <a:rPr lang="ru-RU" i="1" dirty="0" smtClean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 – 2х</a:t>
            </a:r>
            <a:r>
              <a:rPr lang="ru-RU" i="1" baseline="30000" dirty="0" smtClean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2 </a:t>
            </a:r>
            <a:r>
              <a:rPr lang="ru-RU" i="1" dirty="0" smtClean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+7 = 0.</a:t>
            </a:r>
          </a:p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а)1, -2, 7; </a:t>
            </a:r>
            <a:endParaRPr lang="ru-RU" dirty="0" smtClean="0">
              <a:hlinkClick r:id="" action="ppaction://noaction">
                <a:snd r:embed="rId2" name="drumroll.wav" builtIn="1"/>
              </a:hlinkClick>
            </a:endParaRPr>
          </a:p>
          <a:p>
            <a:r>
              <a:rPr lang="ru-RU" dirty="0" smtClean="0">
                <a:hlinkClick r:id="" action="ppaction://noaction">
                  <a:snd r:embed="rId3" name="applause.wav" builtIn="1"/>
                </a:hlinkClick>
              </a:rPr>
              <a:t>б)-2, 1, 7;</a:t>
            </a:r>
            <a:endParaRPr lang="ru-RU" dirty="0" smtClean="0"/>
          </a:p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 </a:t>
            </a:r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в) 0, -2, 7;</a:t>
            </a:r>
            <a:endParaRPr lang="ru-RU" dirty="0" smtClean="0">
              <a:hlinkClick r:id="" action="ppaction://noaction">
                <a:snd r:embed="rId2" name="drumroll.wav" builtIn="1"/>
              </a:hlinkClick>
            </a:endParaRPr>
          </a:p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 </a:t>
            </a:r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г) другой ответ.</a:t>
            </a:r>
            <a:endParaRPr lang="ru-RU" dirty="0" smtClean="0">
              <a:hlinkClick r:id="" action="ppaction://noaction">
                <a:snd r:embed="rId2" name="drumroll.wav" builtIn="1"/>
              </a:hlinkClick>
            </a:endParaRPr>
          </a:p>
          <a:p>
            <a:endParaRPr lang="ru-RU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ru-RU" sz="3200" i="1" dirty="0" smtClean="0">
                <a:solidFill>
                  <a:srgbClr val="C00000"/>
                </a:solidFill>
              </a:rPr>
              <a:t>3. Выберите уравнение, дискриминант которого равен 49.</a:t>
            </a:r>
            <a:br>
              <a:rPr lang="ru-RU" sz="3200" i="1" dirty="0" smtClean="0">
                <a:solidFill>
                  <a:srgbClr val="C00000"/>
                </a:solidFill>
              </a:rPr>
            </a:br>
            <a:endParaRPr lang="ru-RU" sz="3200" i="1" dirty="0" smtClean="0">
              <a:solidFill>
                <a:srgbClr val="C00000"/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а) 5х</a:t>
            </a:r>
            <a:r>
              <a:rPr lang="ru-RU" baseline="30000" dirty="0" smtClean="0">
                <a:hlinkClick r:id="" action="ppaction://noaction">
                  <a:snd r:embed="rId2" name="drumroll.wav" builtIn="1"/>
                </a:hlinkClick>
              </a:rPr>
              <a:t>2</a:t>
            </a:r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 + 3х + 2= 0; </a:t>
            </a:r>
            <a:endParaRPr lang="ru-RU" dirty="0" smtClean="0">
              <a:hlinkClick r:id="" action="ppaction://noaction">
                <a:snd r:embed="rId2" name="drumroll.wav" builtIn="1"/>
              </a:hlinkClick>
            </a:endParaRPr>
          </a:p>
          <a:p>
            <a:r>
              <a:rPr lang="ru-RU" dirty="0" smtClean="0">
                <a:hlinkClick r:id="" action="ppaction://noaction">
                  <a:snd r:embed="rId3" name="applause.wav" builtIn="1"/>
                </a:hlinkClick>
              </a:rPr>
              <a:t>б) 2х</a:t>
            </a:r>
            <a:r>
              <a:rPr lang="ru-RU" baseline="30000" dirty="0" smtClean="0">
                <a:hlinkClick r:id="" action="ppaction://noaction">
                  <a:snd r:embed="rId3" name="applause.wav" builtIn="1"/>
                </a:hlinkClick>
              </a:rPr>
              <a:t>2</a:t>
            </a:r>
            <a:r>
              <a:rPr lang="ru-RU" dirty="0" smtClean="0">
                <a:hlinkClick r:id="" action="ppaction://noaction">
                  <a:snd r:embed="rId3" name="applause.wav" builtIn="1"/>
                </a:hlinkClick>
              </a:rPr>
              <a:t> -3х – 5 = 0; </a:t>
            </a:r>
            <a:endParaRPr lang="ru-RU" dirty="0" smtClean="0"/>
          </a:p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в) 3х</a:t>
            </a:r>
            <a:r>
              <a:rPr lang="ru-RU" baseline="30000" dirty="0" smtClean="0">
                <a:hlinkClick r:id="" action="ppaction://noaction">
                  <a:snd r:embed="rId2" name="drumroll.wav" builtIn="1"/>
                </a:hlinkClick>
              </a:rPr>
              <a:t>2</a:t>
            </a:r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 – 3х – 7 = 0;</a:t>
            </a:r>
            <a:endParaRPr lang="ru-RU" dirty="0" smtClean="0">
              <a:hlinkClick r:id="" action="ppaction://noaction">
                <a:snd r:embed="rId4" name="explode.wav" builtIn="1"/>
              </a:hlinkClick>
            </a:endParaRPr>
          </a:p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 г) 2х</a:t>
            </a:r>
            <a:r>
              <a:rPr lang="ru-RU" baseline="30000" dirty="0" smtClean="0">
                <a:hlinkClick r:id="" action="ppaction://noaction">
                  <a:snd r:embed="rId2" name="drumroll.wav" builtIn="1"/>
                </a:hlinkClick>
              </a:rPr>
              <a:t>2</a:t>
            </a:r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 -3х + 5 = 0.</a:t>
            </a:r>
            <a:endParaRPr lang="ru-RU" dirty="0" smtClean="0">
              <a:hlinkClick r:id="" action="ppaction://noaction">
                <a:snd r:embed="rId4" name="explode.wav" builtIn="1"/>
              </a:hlinkClick>
            </a:endParaRPr>
          </a:p>
          <a:p>
            <a:endParaRPr lang="ru-RU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u-RU" sz="3200" i="1" dirty="0" smtClean="0">
                <a:solidFill>
                  <a:srgbClr val="C00000"/>
                </a:solidFill>
              </a:rPr>
              <a:t>4. Решите уравнение 5х</a:t>
            </a:r>
            <a:r>
              <a:rPr lang="ru-RU" sz="3200" i="1" baseline="30000" dirty="0" smtClean="0">
                <a:solidFill>
                  <a:srgbClr val="C00000"/>
                </a:solidFill>
              </a:rPr>
              <a:t>2</a:t>
            </a:r>
            <a:r>
              <a:rPr lang="ru-RU" sz="3200" i="1" dirty="0" smtClean="0">
                <a:solidFill>
                  <a:srgbClr val="C00000"/>
                </a:solidFill>
              </a:rPr>
              <a:t> = 9х +2.</a:t>
            </a:r>
            <a:br>
              <a:rPr lang="ru-RU" sz="3200" i="1" dirty="0" smtClean="0">
                <a:solidFill>
                  <a:srgbClr val="C00000"/>
                </a:solidFill>
              </a:rPr>
            </a:br>
            <a:endParaRPr lang="ru-RU" sz="3200" i="1" dirty="0" smtClean="0">
              <a:solidFill>
                <a:srgbClr val="C00000"/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>
                <a:hlinkClick r:id="" action="ppaction://noaction">
                  <a:snd r:embed="rId2" name="applause.wav" builtIn="1"/>
                </a:hlinkClick>
              </a:rPr>
              <a:t>а) 2 и -0,2; </a:t>
            </a:r>
            <a:endParaRPr lang="ru-RU" dirty="0" smtClean="0"/>
          </a:p>
          <a:p>
            <a:r>
              <a:rPr lang="ru-RU" dirty="0" smtClean="0">
                <a:hlinkClick r:id="" action="ppaction://noaction">
                  <a:snd r:embed="rId3" name="drumroll.wav" builtIn="1"/>
                </a:hlinkClick>
              </a:rPr>
              <a:t>б) корней нет;</a:t>
            </a:r>
            <a:endParaRPr lang="ru-RU" dirty="0" smtClean="0">
              <a:hlinkClick r:id="" action="ppaction://noaction">
                <a:snd r:embed="rId4" name="explode.wav" builtIn="1"/>
              </a:hlinkClick>
            </a:endParaRPr>
          </a:p>
          <a:p>
            <a:r>
              <a:rPr lang="ru-RU" dirty="0" smtClean="0">
                <a:hlinkClick r:id="" action="ppaction://noaction">
                  <a:snd r:embed="rId3" name="drumroll.wav" builtIn="1"/>
                </a:hlinkClick>
              </a:rPr>
              <a:t> в) -2 и 0,2;</a:t>
            </a:r>
            <a:endParaRPr lang="ru-RU" dirty="0" smtClean="0">
              <a:hlinkClick r:id="" action="ppaction://noaction">
                <a:snd r:embed="rId4" name="explode.wav" builtIn="1"/>
              </a:hlinkClick>
            </a:endParaRPr>
          </a:p>
          <a:p>
            <a:r>
              <a:rPr lang="ru-RU" dirty="0" smtClean="0">
                <a:hlinkClick r:id="" action="ppaction://noaction">
                  <a:snd r:embed="rId3" name="drumroll.wav" builtIn="1"/>
                </a:hlinkClick>
              </a:rPr>
              <a:t> г) другой ответ.</a:t>
            </a:r>
            <a:endParaRPr lang="ru-RU" dirty="0" smtClean="0">
              <a:hlinkClick r:id="" action="ppaction://noaction">
                <a:snd r:embed="rId4" name="explode.wav" builtIn="1"/>
              </a:hlinkClick>
            </a:endParaRPr>
          </a:p>
          <a:p>
            <a:endParaRPr lang="ru-RU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ru-RU" sz="3200" i="1" dirty="0" smtClean="0">
                <a:solidFill>
                  <a:srgbClr val="C00000"/>
                </a:solidFill>
              </a:rPr>
              <a:t>5. При каких </a:t>
            </a:r>
            <a:r>
              <a:rPr lang="ru-RU" sz="3200" i="1" dirty="0" err="1" smtClean="0">
                <a:solidFill>
                  <a:srgbClr val="C00000"/>
                </a:solidFill>
              </a:rPr>
              <a:t>х</a:t>
            </a:r>
            <a:r>
              <a:rPr lang="ru-RU" sz="3200" i="1" dirty="0" smtClean="0">
                <a:solidFill>
                  <a:srgbClr val="C00000"/>
                </a:solidFill>
              </a:rPr>
              <a:t> верно равенство </a:t>
            </a:r>
            <a:br>
              <a:rPr lang="ru-RU" sz="3200" i="1" dirty="0" smtClean="0">
                <a:solidFill>
                  <a:srgbClr val="C00000"/>
                </a:solidFill>
              </a:rPr>
            </a:br>
            <a:r>
              <a:rPr lang="ru-RU" sz="3200" i="1" dirty="0" smtClean="0">
                <a:solidFill>
                  <a:srgbClr val="C00000"/>
                </a:solidFill>
              </a:rPr>
              <a:t>(2х – 3)</a:t>
            </a:r>
            <a:r>
              <a:rPr lang="ru-RU" sz="3200" i="1" baseline="30000" dirty="0" smtClean="0">
                <a:solidFill>
                  <a:srgbClr val="C00000"/>
                </a:solidFill>
              </a:rPr>
              <a:t>2</a:t>
            </a:r>
            <a:r>
              <a:rPr lang="ru-RU" sz="3200" i="1" dirty="0" smtClean="0">
                <a:solidFill>
                  <a:srgbClr val="C00000"/>
                </a:solidFill>
              </a:rPr>
              <a:t> = (</a:t>
            </a:r>
            <a:r>
              <a:rPr lang="ru-RU" sz="3200" i="1" dirty="0" err="1" smtClean="0">
                <a:solidFill>
                  <a:srgbClr val="C00000"/>
                </a:solidFill>
              </a:rPr>
              <a:t>х</a:t>
            </a:r>
            <a:r>
              <a:rPr lang="ru-RU" sz="3200" i="1" dirty="0" smtClean="0">
                <a:solidFill>
                  <a:srgbClr val="C00000"/>
                </a:solidFill>
              </a:rPr>
              <a:t> + 2)</a:t>
            </a:r>
            <a:r>
              <a:rPr lang="ru-RU" sz="3200" i="1" baseline="30000" dirty="0" smtClean="0">
                <a:solidFill>
                  <a:srgbClr val="C00000"/>
                </a:solidFill>
              </a:rPr>
              <a:t>2</a:t>
            </a:r>
            <a:r>
              <a:rPr lang="ru-RU" sz="3200" i="1" dirty="0" smtClean="0">
                <a:solidFill>
                  <a:srgbClr val="C00000"/>
                </a:solidFill>
              </a:rPr>
              <a:t> ?</a:t>
            </a:r>
            <a:br>
              <a:rPr lang="ru-RU" sz="3200" i="1" dirty="0" smtClean="0">
                <a:solidFill>
                  <a:srgbClr val="C00000"/>
                </a:solidFill>
              </a:rPr>
            </a:br>
            <a:endParaRPr lang="ru-RU" sz="3200" i="1" dirty="0" smtClean="0">
              <a:solidFill>
                <a:srgbClr val="C00000"/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а) 1/3 и -5; </a:t>
            </a:r>
          </a:p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б) 5; </a:t>
            </a:r>
          </a:p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в) -1/3 и -5; </a:t>
            </a:r>
            <a:endParaRPr lang="ru-RU" dirty="0" smtClean="0">
              <a:hlinkClick r:id="" action="ppaction://noaction">
                <a:snd r:embed="rId3" name="explode.wav" builtIn="1"/>
              </a:hlinkClick>
            </a:endParaRPr>
          </a:p>
          <a:p>
            <a:r>
              <a:rPr lang="ru-RU" dirty="0" smtClean="0">
                <a:hlinkClick r:id="" action="ppaction://noaction">
                  <a:snd r:embed="rId4" name="applause.wav" builtIn="1"/>
                </a:hlinkClick>
              </a:rPr>
              <a:t>г) другой ответ.</a:t>
            </a:r>
            <a:endParaRPr lang="ru-RU" dirty="0" smtClean="0"/>
          </a:p>
          <a:p>
            <a:endParaRPr lang="ru-RU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ru-RU" sz="3600" i="1" dirty="0" smtClean="0">
                <a:solidFill>
                  <a:srgbClr val="C00000"/>
                </a:solidFill>
              </a:rPr>
              <a:t>6. При каком в уравнение 2х</a:t>
            </a:r>
            <a:r>
              <a:rPr lang="ru-RU" sz="3600" i="1" baseline="30000" dirty="0" smtClean="0">
                <a:solidFill>
                  <a:srgbClr val="C00000"/>
                </a:solidFill>
              </a:rPr>
              <a:t>2 </a:t>
            </a:r>
            <a:r>
              <a:rPr lang="ru-RU" sz="3600" i="1" dirty="0" smtClean="0">
                <a:solidFill>
                  <a:srgbClr val="C00000"/>
                </a:solidFill>
              </a:rPr>
              <a:t>+ </a:t>
            </a:r>
            <a:r>
              <a:rPr lang="ru-RU" sz="3600" i="1" dirty="0" err="1" smtClean="0">
                <a:solidFill>
                  <a:srgbClr val="C00000"/>
                </a:solidFill>
              </a:rPr>
              <a:t>вх</a:t>
            </a:r>
            <a:r>
              <a:rPr lang="ru-RU" sz="3600" i="1" dirty="0" smtClean="0">
                <a:solidFill>
                  <a:srgbClr val="C00000"/>
                </a:solidFill>
              </a:rPr>
              <a:t> – 10 =0 имеет корень 5 ?</a:t>
            </a:r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983047"/>
          </a:xfrm>
        </p:spPr>
        <p:txBody>
          <a:bodyPr/>
          <a:lstStyle/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а) 3;</a:t>
            </a:r>
            <a:endParaRPr lang="ru-RU" dirty="0" smtClean="0">
              <a:hlinkClick r:id="" action="ppaction://noaction">
                <a:snd r:embed="rId3" name="explode.wav" builtIn="1"/>
              </a:hlinkClick>
            </a:endParaRPr>
          </a:p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 </a:t>
            </a:r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б) 0; </a:t>
            </a:r>
            <a:endParaRPr lang="ru-RU" dirty="0" smtClean="0">
              <a:hlinkClick r:id="" action="ppaction://noaction">
                <a:snd r:embed="rId3" name="explode.wav" builtIn="1"/>
              </a:hlinkClick>
            </a:endParaRPr>
          </a:p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в) -3;</a:t>
            </a:r>
            <a:endParaRPr lang="ru-RU" dirty="0" smtClean="0">
              <a:hlinkClick r:id="" action="ppaction://noaction">
                <a:snd r:embed="rId3" name="explode.wav" builtIn="1"/>
              </a:hlinkClick>
            </a:endParaRPr>
          </a:p>
          <a:p>
            <a:r>
              <a:rPr lang="ru-RU" dirty="0" smtClean="0">
                <a:solidFill>
                  <a:srgbClr val="0070C0"/>
                </a:solidFill>
                <a:hlinkClick r:id="" action="ppaction://noaction">
                  <a:snd r:embed="rId4" name="applause.wav" builtIn="1"/>
                </a:hlinkClick>
              </a:rPr>
              <a:t> г) другой ответ.</a:t>
            </a:r>
            <a:endParaRPr lang="ru-RU" dirty="0" smtClean="0">
              <a:solidFill>
                <a:srgbClr val="0070C0"/>
              </a:solidFill>
              <a:hlinkClick r:id="" action="ppaction://noaction">
                <a:snd r:embed="rId4" name="applause.wav" builtIn="1"/>
              </a:hlinkClick>
            </a:endParaRPr>
          </a:p>
          <a:p>
            <a:endParaRPr lang="ru-RU" dirty="0" smtClean="0">
              <a:hlinkClick r:id="" action="ppaction://noaction">
                <a:snd r:embed="rId3" name="explode.wav" builtIn="1"/>
              </a:hlinkClick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sz="3600" i="1" dirty="0" smtClean="0">
                <a:solidFill>
                  <a:srgbClr val="C00000"/>
                </a:solidFill>
              </a:rPr>
              <a:t>7. Найдите сумму корней </a:t>
            </a:r>
            <a:r>
              <a:rPr lang="ru-RU" sz="3600" i="1" smtClean="0">
                <a:solidFill>
                  <a:srgbClr val="C00000"/>
                </a:solidFill>
              </a:rPr>
              <a:t>уравнения </a:t>
            </a:r>
            <a:r>
              <a:rPr lang="ru-RU" sz="3600" i="1" smtClean="0">
                <a:solidFill>
                  <a:srgbClr val="C00000"/>
                </a:solidFill>
              </a:rPr>
              <a:t/>
            </a:r>
            <a:br>
              <a:rPr lang="ru-RU" sz="3600" i="1" smtClean="0">
                <a:solidFill>
                  <a:srgbClr val="C00000"/>
                </a:solidFill>
              </a:rPr>
            </a:br>
            <a:r>
              <a:rPr lang="ru-RU" sz="3600" i="1" smtClean="0">
                <a:solidFill>
                  <a:srgbClr val="C00000"/>
                </a:solidFill>
              </a:rPr>
              <a:t>4х</a:t>
            </a:r>
            <a:r>
              <a:rPr lang="ru-RU" sz="3600" i="1" baseline="30000" smtClean="0">
                <a:solidFill>
                  <a:srgbClr val="C00000"/>
                </a:solidFill>
              </a:rPr>
              <a:t>2</a:t>
            </a:r>
            <a:r>
              <a:rPr lang="ru-RU" sz="3600" i="1" smtClean="0">
                <a:solidFill>
                  <a:srgbClr val="C00000"/>
                </a:solidFill>
              </a:rPr>
              <a:t> </a:t>
            </a:r>
            <a:r>
              <a:rPr lang="ru-RU" sz="3600" i="1" dirty="0" smtClean="0">
                <a:solidFill>
                  <a:srgbClr val="C00000"/>
                </a:solidFill>
              </a:rPr>
              <a:t>– </a:t>
            </a:r>
            <a:r>
              <a:rPr lang="ru-RU" sz="3600" i="1" dirty="0" err="1" smtClean="0">
                <a:solidFill>
                  <a:srgbClr val="C00000"/>
                </a:solidFill>
              </a:rPr>
              <a:t>х</a:t>
            </a:r>
            <a:r>
              <a:rPr lang="ru-RU" sz="3600" i="1" dirty="0" smtClean="0">
                <a:solidFill>
                  <a:srgbClr val="C00000"/>
                </a:solidFill>
              </a:rPr>
              <a:t> + 12 = 0.</a:t>
            </a:r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а) – 0,25;</a:t>
            </a:r>
            <a:endParaRPr lang="ru-RU" dirty="0" smtClean="0">
              <a:hlinkClick r:id="" action="ppaction://noaction">
                <a:snd r:embed="rId3" name="explode.wav" builtIn="1"/>
              </a:hlinkClick>
            </a:endParaRPr>
          </a:p>
          <a:p>
            <a:r>
              <a:rPr lang="ru-RU" dirty="0" smtClean="0">
                <a:hlinkClick r:id="" action="ppaction://noaction">
                  <a:snd r:embed="rId4" name="applause.wav" builtIn="1"/>
                </a:hlinkClick>
              </a:rPr>
              <a:t> б) корнёй нет; </a:t>
            </a:r>
            <a:endParaRPr lang="ru-RU" dirty="0" smtClean="0"/>
          </a:p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в) 0,25;</a:t>
            </a:r>
            <a:endParaRPr lang="ru-RU" dirty="0" smtClean="0">
              <a:hlinkClick r:id="" action="ppaction://noaction">
                <a:snd r:embed="rId3" name="explode.wav" builtIn="1"/>
              </a:hlinkClick>
            </a:endParaRPr>
          </a:p>
          <a:p>
            <a:r>
              <a:rPr lang="ru-RU" dirty="0" smtClean="0">
                <a:hlinkClick r:id="" action="ppaction://noaction">
                  <a:snd r:embed="rId2" name="drumroll.wav" builtIn="1"/>
                </a:hlinkClick>
              </a:rPr>
              <a:t> г) другой ответ.</a:t>
            </a:r>
            <a:endParaRPr lang="ru-RU" dirty="0" smtClean="0">
              <a:hlinkClick r:id="" action="ppaction://noaction">
                <a:snd r:embed="rId3" name="explode.wav" builtIn="1"/>
              </a:hlinkClick>
            </a:endParaRPr>
          </a:p>
          <a:p>
            <a:endParaRPr lang="ru-RU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u-RU" sz="3200" i="1" dirty="0" smtClean="0">
                <a:solidFill>
                  <a:srgbClr val="C00000"/>
                </a:solidFill>
              </a:rPr>
              <a:t>8. Составьте уравнение по условию задачи.</a:t>
            </a:r>
            <a:r>
              <a:rPr lang="ru-RU" sz="3200" dirty="0" smtClean="0"/>
              <a:t/>
            </a:r>
            <a:br>
              <a:rPr lang="ru-RU" sz="3200" dirty="0" smtClean="0"/>
            </a:br>
            <a:endParaRPr lang="ru-RU" sz="3200" dirty="0" smtClean="0">
              <a:latin typeface="+mn-lt"/>
              <a:ea typeface="+mn-ea"/>
              <a:cs typeface="+mn-cs"/>
              <a:hlinkClick r:id="" action="ppaction://noaction">
                <a:snd r:embed="rId2" name="explode.wav" builtIn="1"/>
              </a:hlinkClick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/>
              <a:t>Найдите два последовательных натуральных числа, произведение которых равно 156.</a:t>
            </a:r>
          </a:p>
          <a:p>
            <a:r>
              <a:rPr lang="ru-RU" dirty="0" smtClean="0"/>
              <a:t>Ответ:</a:t>
            </a:r>
            <a:r>
              <a:rPr lang="ru-RU" baseline="-25000" dirty="0" smtClean="0"/>
              <a:t>--------------</a:t>
            </a:r>
            <a:r>
              <a:rPr lang="ru-RU" dirty="0" smtClean="0"/>
              <a:t>х</a:t>
            </a:r>
            <a:r>
              <a:rPr lang="ru-RU" baseline="30000" dirty="0" smtClean="0"/>
              <a:t>2 </a:t>
            </a:r>
            <a:r>
              <a:rPr lang="ru-RU" dirty="0" smtClean="0"/>
              <a:t> + </a:t>
            </a:r>
            <a:r>
              <a:rPr lang="ru-RU" dirty="0" err="1" smtClean="0"/>
              <a:t>х</a:t>
            </a:r>
            <a:r>
              <a:rPr lang="ru-RU" dirty="0" smtClean="0"/>
              <a:t> -210 = 0</a:t>
            </a:r>
            <a:r>
              <a:rPr lang="ru-RU" baseline="-25000" dirty="0" smtClean="0"/>
              <a:t>------------------------------------------------------------</a:t>
            </a:r>
            <a:endParaRPr lang="ru-RU" dirty="0" smtClean="0"/>
          </a:p>
        </p:txBody>
      </p:sp>
      <p:sp>
        <p:nvSpPr>
          <p:cNvPr id="4" name="Прямоугольник 3"/>
          <p:cNvSpPr/>
          <p:nvPr/>
        </p:nvSpPr>
        <p:spPr>
          <a:xfrm>
            <a:off x="2857488" y="3071810"/>
            <a:ext cx="2928958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310</Words>
  <PresentationFormat>Экран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8</vt:i4>
      </vt:variant>
    </vt:vector>
  </HeadingPairs>
  <TitlesOfParts>
    <vt:vector size="9" baseType="lpstr">
      <vt:lpstr>Тема Office</vt:lpstr>
      <vt:lpstr>1. Какое из данных уравнений не является квадратным? </vt:lpstr>
      <vt:lpstr>2. Найдите коэффициенты а, в, с квадратного уравнения: </vt:lpstr>
      <vt:lpstr>3. Выберите уравнение, дискриминант которого равен 49. </vt:lpstr>
      <vt:lpstr>4. Решите уравнение 5х2 = 9х +2. </vt:lpstr>
      <vt:lpstr>5. При каких х верно равенство  (2х – 3)2 = (х + 2)2 ? </vt:lpstr>
      <vt:lpstr>6. При каком в уравнение 2х2 + вх – 10 =0 имеет корень 5 ? </vt:lpstr>
      <vt:lpstr>7. Найдите сумму корней уравнения  4х2 – х + 12 = 0. </vt:lpstr>
      <vt:lpstr>8. Составьте уравнение по условию задачи.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Какое из данных уравнений не является квадратным? </dc:title>
  <cp:lastModifiedBy>Arz</cp:lastModifiedBy>
  <cp:revision>10</cp:revision>
  <dcterms:modified xsi:type="dcterms:W3CDTF">2009-02-28T14:13:40Z</dcterms:modified>
</cp:coreProperties>
</file>