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D6D508D-0D31-4181-B92E-E812C13265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371867E-808E-42EB-AF70-3597333D5E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5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5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Решение квадратных уравнений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Квадратным уравнением называют уравнение вида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  ax</a:t>
            </a:r>
            <a:r>
              <a:rPr lang="en-US" baseline="30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+bx+c=0</a:t>
            </a:r>
            <a:r>
              <a:rPr lang="ru-RU" dirty="0" smtClean="0">
                <a:solidFill>
                  <a:schemeClr val="tx2"/>
                </a:solidFill>
              </a:rPr>
              <a:t>, где коэффициенты 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en-US" dirty="0" smtClean="0">
                <a:solidFill>
                  <a:schemeClr val="tx2"/>
                </a:solidFill>
              </a:rPr>
              <a:t>b</a:t>
            </a:r>
            <a:r>
              <a:rPr lang="ru-RU" dirty="0" smtClean="0">
                <a:solidFill>
                  <a:schemeClr val="tx2"/>
                </a:solidFill>
              </a:rPr>
              <a:t>, с -любые  действительные числа, причём </a:t>
            </a:r>
            <a:r>
              <a:rPr lang="en-US" dirty="0" smtClean="0">
                <a:solidFill>
                  <a:schemeClr val="tx2"/>
                </a:solidFill>
              </a:rPr>
              <a:t>a</a:t>
            </a:r>
            <a:r>
              <a:rPr lang="ru-RU" dirty="0" smtClean="0">
                <a:solidFill>
                  <a:schemeClr val="tx2"/>
                </a:solidFill>
              </a:rPr>
              <a:t>  </a:t>
            </a:r>
            <a:r>
              <a:rPr lang="ru-RU" dirty="0" smtClean="0"/>
              <a:t>≠ </a:t>
            </a:r>
            <a:r>
              <a:rPr lang="ru-RU" dirty="0" smtClean="0">
                <a:solidFill>
                  <a:schemeClr val="tx2"/>
                </a:solidFill>
              </a:rPr>
              <a:t> 0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Если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=1, то квадратное уравнение называют приведённым.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rgbClr val="7030A0"/>
                </a:solidFill>
              </a:rPr>
              <a:t>Если хотя бы один из коэффициентов </a:t>
            </a:r>
            <a:r>
              <a:rPr lang="en-US" dirty="0" smtClean="0">
                <a:solidFill>
                  <a:srgbClr val="7030A0"/>
                </a:solidFill>
              </a:rPr>
              <a:t>b </a:t>
            </a:r>
            <a:r>
              <a:rPr lang="ru-RU" dirty="0" smtClean="0">
                <a:solidFill>
                  <a:srgbClr val="7030A0"/>
                </a:solidFill>
              </a:rPr>
              <a:t>или </a:t>
            </a:r>
            <a:r>
              <a:rPr lang="en-US" dirty="0" smtClean="0">
                <a:solidFill>
                  <a:srgbClr val="7030A0"/>
                </a:solidFill>
              </a:rPr>
              <a:t>c</a:t>
            </a:r>
            <a:r>
              <a:rPr lang="ru-RU" dirty="0" smtClean="0">
                <a:solidFill>
                  <a:srgbClr val="7030A0"/>
                </a:solidFill>
              </a:rPr>
              <a:t> равен нулю, то уравнение называется неполным квадратным уравнением.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rgbClr val="C00000"/>
                </a:solidFill>
              </a:rPr>
              <a:t>Решить квадратное уравнение- значит найти все его корни или установить, что корней нет.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565400"/>
            <a:ext cx="5545137" cy="3600450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Примеры квадратных уравнений: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-3x+1=0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US" baseline="300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6=0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-2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+1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3x=0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-7x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=0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755650" y="277813"/>
            <a:ext cx="7848600" cy="1139825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Алгоритм решения квадратного уравнения по формуле</a:t>
            </a:r>
          </a:p>
        </p:txBody>
      </p:sp>
      <p:graphicFrame>
        <p:nvGraphicFramePr>
          <p:cNvPr id="13323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2000232" y="1643050"/>
          <a:ext cx="6429420" cy="1285884"/>
        </p:xfrm>
        <a:graphic>
          <a:graphicData uri="http://schemas.openxmlformats.org/presentationml/2006/ole">
            <p:oleObj spid="_x0000_s2050" name="Формула" r:id="rId4" imgW="1841400" imgH="368280" progId="Equation.3">
              <p:embed/>
            </p:oleObj>
          </a:graphicData>
        </a:graphic>
      </p:graphicFrame>
      <p:graphicFrame>
        <p:nvGraphicFramePr>
          <p:cNvPr id="13341" name="Object 29"/>
          <p:cNvGraphicFramePr>
            <a:graphicFrameLocks noChangeAspect="1"/>
          </p:cNvGraphicFramePr>
          <p:nvPr>
            <p:ph sz="quarter" idx="2"/>
          </p:nvPr>
        </p:nvGraphicFramePr>
        <p:xfrm>
          <a:off x="2738438" y="4724400"/>
          <a:ext cx="4262454" cy="1008063"/>
        </p:xfrm>
        <a:graphic>
          <a:graphicData uri="http://schemas.openxmlformats.org/presentationml/2006/ole">
            <p:oleObj spid="_x0000_s2053" name="Формула" r:id="rId5" imgW="825480" imgH="203040" progId="Equation.3">
              <p:embed/>
            </p:oleObj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>
            <p:ph sz="quarter" idx="3"/>
          </p:nvPr>
        </p:nvGraphicFramePr>
        <p:xfrm>
          <a:off x="1895475" y="3941763"/>
          <a:ext cx="1158875" cy="2189162"/>
        </p:xfrm>
        <a:graphic>
          <a:graphicData uri="http://schemas.openxmlformats.org/presentationml/2006/ole">
            <p:oleObj spid="_x0000_s2051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>
            <p:ph sz="quarter" idx="4"/>
          </p:nvPr>
        </p:nvGraphicFramePr>
        <p:xfrm>
          <a:off x="6086475" y="3941763"/>
          <a:ext cx="1158875" cy="2189162"/>
        </p:xfrm>
        <a:graphic>
          <a:graphicData uri="http://schemas.openxmlformats.org/presentationml/2006/ole">
            <p:oleObj spid="_x0000_s2052" name="Формула" r:id="rId7" imgW="114120" imgH="215640" progId="Equation.3">
              <p:embed/>
            </p:oleObj>
          </a:graphicData>
        </a:graphic>
      </p:graphicFrame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539750" y="2852738"/>
            <a:ext cx="8280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4400" dirty="0">
                <a:solidFill>
                  <a:schemeClr val="accent1">
                    <a:lumMod val="75000"/>
                  </a:schemeClr>
                </a:solidFill>
              </a:rPr>
              <a:t>Вычислите дискриминант по формуле</a:t>
            </a:r>
          </a:p>
        </p:txBody>
      </p:sp>
      <p:pic>
        <p:nvPicPr>
          <p:cNvPr id="13344" name="Picture 32" descr="запиши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0825" y="5589588"/>
            <a:ext cx="10795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3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3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3500429" y="3357562"/>
          <a:ext cx="3092245" cy="1071570"/>
        </p:xfrm>
        <a:graphic>
          <a:graphicData uri="http://schemas.openxmlformats.org/presentationml/2006/ole">
            <p:oleObj spid="_x0000_s3074" name="Формула" r:id="rId4" imgW="1282680" imgH="444240" progId="Equation.3">
              <p:embed/>
            </p:oleObj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>
            <p:ph sz="quarter" idx="2"/>
          </p:nvPr>
        </p:nvGraphicFramePr>
        <p:xfrm>
          <a:off x="2987675" y="4900613"/>
          <a:ext cx="2954338" cy="1014412"/>
        </p:xfrm>
        <a:graphic>
          <a:graphicData uri="http://schemas.openxmlformats.org/presentationml/2006/ole">
            <p:oleObj spid="_x0000_s3075" name="Формула" r:id="rId5" imgW="1295280" imgH="444240" progId="Equation.3">
              <p:embed/>
            </p:oleObj>
          </a:graphicData>
        </a:graphic>
      </p:graphicFrame>
      <p:graphicFrame>
        <p:nvGraphicFramePr>
          <p:cNvPr id="43020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2419350" y="4929188"/>
          <a:ext cx="114300" cy="215900"/>
        </p:xfrm>
        <a:graphic>
          <a:graphicData uri="http://schemas.openxmlformats.org/presentationml/2006/ole">
            <p:oleObj spid="_x0000_s3076" name="Формула" r:id="rId6" imgW="114120" imgH="215640" progId="Equation.3">
              <p:embed/>
            </p:oleObj>
          </a:graphicData>
        </a:graphic>
      </p:graphicFrame>
      <p:graphicFrame>
        <p:nvGraphicFramePr>
          <p:cNvPr id="43029" name="Object 21"/>
          <p:cNvGraphicFramePr>
            <a:graphicFrameLocks noChangeAspect="1"/>
          </p:cNvGraphicFramePr>
          <p:nvPr>
            <p:ph sz="quarter" idx="4"/>
          </p:nvPr>
        </p:nvGraphicFramePr>
        <p:xfrm>
          <a:off x="6996113" y="2276475"/>
          <a:ext cx="1412875" cy="1152525"/>
        </p:xfrm>
        <a:graphic>
          <a:graphicData uri="http://schemas.openxmlformats.org/presentationml/2006/ole">
            <p:oleObj spid="_x0000_s3077" name="Формула" r:id="rId7" imgW="482400" imgH="393480" progId="Equation.3">
              <p:embed/>
            </p:oleObj>
          </a:graphicData>
        </a:graphic>
      </p:graphicFrame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6156325" y="1844675"/>
            <a:ext cx="2470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sz="4000">
              <a:solidFill>
                <a:schemeClr val="tx1"/>
              </a:solidFill>
            </a:endParaRP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 flipV="1">
            <a:off x="250825" y="1981200"/>
            <a:ext cx="7921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endParaRPr lang="ru-RU" sz="4400">
              <a:solidFill>
                <a:schemeClr val="tx1"/>
              </a:solidFill>
            </a:endParaRP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179388" y="2133600"/>
            <a:ext cx="2487612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dirty="0"/>
              <a:t>Уравнение не имеет </a:t>
            </a:r>
          </a:p>
          <a:p>
            <a:r>
              <a:rPr lang="ru-RU" sz="3200" dirty="0"/>
              <a:t>действительных </a:t>
            </a:r>
          </a:p>
          <a:p>
            <a:r>
              <a:rPr lang="ru-RU" sz="3200" dirty="0"/>
              <a:t>корней</a:t>
            </a:r>
          </a:p>
        </p:txBody>
      </p:sp>
      <p:sp>
        <p:nvSpPr>
          <p:cNvPr id="43034" name="WordArt 26"/>
          <p:cNvSpPr>
            <a:spLocks noChangeArrowheads="1" noChangeShapeType="1" noTextEdit="1"/>
          </p:cNvSpPr>
          <p:nvPr/>
        </p:nvSpPr>
        <p:spPr bwMode="auto">
          <a:xfrm>
            <a:off x="323850" y="981075"/>
            <a:ext cx="2232025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CC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D&lt;0</a:t>
            </a:r>
            <a:endParaRPr lang="ru-RU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99FFCC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3036" name="WordArt 28"/>
          <p:cNvSpPr>
            <a:spLocks noChangeArrowheads="1" noChangeShapeType="1" noTextEdit="1"/>
          </p:cNvSpPr>
          <p:nvPr/>
        </p:nvSpPr>
        <p:spPr bwMode="auto">
          <a:xfrm>
            <a:off x="3059113" y="2060575"/>
            <a:ext cx="273685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CC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 D&gt;0 </a:t>
            </a:r>
            <a:endParaRPr lang="ru-RU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99FFCC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3037" name="WordArt 29"/>
          <p:cNvSpPr>
            <a:spLocks noChangeArrowheads="1" noChangeShapeType="1" noTextEdit="1"/>
          </p:cNvSpPr>
          <p:nvPr/>
        </p:nvSpPr>
        <p:spPr bwMode="auto">
          <a:xfrm>
            <a:off x="6443663" y="908050"/>
            <a:ext cx="244792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CC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D=0</a:t>
            </a:r>
            <a:endParaRPr lang="ru-RU" sz="3600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99FFCC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3038" name="Picture 30" descr="запиши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3850" y="5734050"/>
            <a:ext cx="1079500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4" grpId="0"/>
      <p:bldP spid="43036" grpId="0"/>
      <p:bldP spid="430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tx2"/>
                </a:solidFill>
              </a:rPr>
              <a:t>Примеры решения квадратного уравнения по формуле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50825" y="1844675"/>
            <a:ext cx="3529013" cy="42433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2x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+4x+7=0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D=b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-4a</a:t>
            </a:r>
            <a:r>
              <a:rPr lang="ru-RU" dirty="0">
                <a:solidFill>
                  <a:srgbClr val="C00000"/>
                </a:solidFill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D=16-56</a:t>
            </a:r>
            <a:r>
              <a:rPr lang="ru-RU" dirty="0">
                <a:solidFill>
                  <a:srgbClr val="C00000"/>
                </a:solidFill>
              </a:rPr>
              <a:t>=-40;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D&lt;0</a:t>
            </a:r>
            <a:r>
              <a:rPr lang="ru-RU" dirty="0">
                <a:solidFill>
                  <a:srgbClr val="C00000"/>
                </a:solidFill>
              </a:rPr>
              <a:t>, нет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>
                <a:solidFill>
                  <a:srgbClr val="C00000"/>
                </a:solidFill>
              </a:rPr>
              <a:t>действительных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>
                <a:solidFill>
                  <a:srgbClr val="C00000"/>
                </a:solidFill>
              </a:rPr>
              <a:t>корней.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356100" y="1844675"/>
            <a:ext cx="42545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3x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+8x-11=0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D=b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-4a</a:t>
            </a:r>
            <a:r>
              <a:rPr lang="ru-RU" dirty="0">
                <a:solidFill>
                  <a:srgbClr val="C00000"/>
                </a:solidFill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D=64+132</a:t>
            </a:r>
            <a:r>
              <a:rPr lang="ru-RU" dirty="0">
                <a:solidFill>
                  <a:srgbClr val="C00000"/>
                </a:solidFill>
              </a:rPr>
              <a:t>; </a:t>
            </a:r>
            <a:r>
              <a:rPr lang="en-US" dirty="0">
                <a:solidFill>
                  <a:srgbClr val="C00000"/>
                </a:solidFill>
              </a:rPr>
              <a:t>D=196</a:t>
            </a:r>
            <a:endParaRPr lang="ru-RU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D&gt;0 </a:t>
            </a:r>
            <a:r>
              <a:rPr lang="ru-RU" dirty="0">
                <a:solidFill>
                  <a:srgbClr val="C00000"/>
                </a:solidFill>
              </a:rPr>
              <a:t>уравнение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>
                <a:solidFill>
                  <a:srgbClr val="C00000"/>
                </a:solidFill>
              </a:rPr>
              <a:t>имеет  два действительных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>
                <a:solidFill>
                  <a:srgbClr val="C00000"/>
                </a:solidFill>
              </a:rPr>
              <a:t>корня.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solidFill>
                  <a:srgbClr val="C00000"/>
                </a:solidFill>
              </a:rPr>
              <a:t>х</a:t>
            </a:r>
            <a:r>
              <a:rPr lang="ru-RU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ru-RU" dirty="0">
                <a:solidFill>
                  <a:srgbClr val="C00000"/>
                </a:solidFill>
              </a:rPr>
              <a:t>1; </a:t>
            </a:r>
            <a:r>
              <a:rPr lang="ru-RU" dirty="0" smtClean="0">
                <a:solidFill>
                  <a:srgbClr val="C00000"/>
                </a:solidFill>
              </a:rPr>
              <a:t>  х</a:t>
            </a:r>
            <a:r>
              <a:rPr lang="ru-RU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=-</a:t>
            </a:r>
            <a:r>
              <a:rPr lang="en-US" u="sng" dirty="0">
                <a:solidFill>
                  <a:srgbClr val="C00000"/>
                </a:solidFill>
              </a:rPr>
              <a:t>11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rgbClr val="C00000"/>
                </a:solidFill>
              </a:rPr>
              <a:t>                 3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8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8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48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48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000"/>
                            </p:stCondLst>
                            <p:childTnLst>
                              <p:par>
                                <p:cTn id="7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8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8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8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48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accent6">
                    <a:lumMod val="75000"/>
                  </a:schemeClr>
                </a:solidFill>
              </a:rPr>
              <a:t>Реши квадратное уравнение по формуле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1989138"/>
            <a:ext cx="5905500" cy="2376487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5x</a:t>
            </a:r>
            <a:r>
              <a:rPr lang="en-US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- 13x +6=0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4x</a:t>
            </a:r>
            <a:r>
              <a:rPr lang="en-US" baseline="30000" dirty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 x +1=0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8x(1+2x)=-1</a:t>
            </a:r>
          </a:p>
          <a:p>
            <a:endParaRPr lang="ru-RU" dirty="0">
              <a:solidFill>
                <a:srgbClr val="FFFF66"/>
              </a:solidFill>
            </a:endParaRPr>
          </a:p>
        </p:txBody>
      </p:sp>
      <p:pic>
        <p:nvPicPr>
          <p:cNvPr id="50180" name="Picture 4" descr="запиши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5445125"/>
            <a:ext cx="122396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- 13x + 6 =0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D=49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;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</a:t>
            </a:r>
            <a:r>
              <a:rPr lang="en-US" baseline="-25000" dirty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=2 x</a:t>
            </a:r>
            <a:r>
              <a:rPr lang="en-US" baseline="-25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=0,6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4x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–x +1 =0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D=-15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 нет действительных корней</a:t>
            </a:r>
          </a:p>
          <a:p>
            <a:pPr>
              <a:buFont typeface="Wingdings" pitchFamily="2" charset="2"/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8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x(1+2x)=-1</a:t>
            </a:r>
          </a:p>
          <a:p>
            <a:pPr>
              <a:buFont typeface="Wingdings" pitchFamily="2" charset="2"/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16x</a:t>
            </a:r>
            <a:r>
              <a:rPr lang="en-US" baseline="30000" dirty="0">
                <a:solidFill>
                  <a:schemeClr val="tx2">
                    <a:lumMod val="75000"/>
                  </a:schemeClr>
                </a:solidFill>
              </a:rPr>
              <a:t>2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+ 8x + 1=0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D=0</a:t>
            </a:r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x=-0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,25</a:t>
            </a:r>
          </a:p>
          <a:p>
            <a:pPr>
              <a:buFont typeface="Wingdings" pitchFamily="2" charset="2"/>
              <a:buNone/>
            </a:pPr>
            <a:endParaRPr lang="ru-RU" dirty="0">
              <a:solidFill>
                <a:srgbClr val="FFFF66"/>
              </a:solidFill>
            </a:endParaRPr>
          </a:p>
        </p:txBody>
      </p:sp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1258888" y="188913"/>
            <a:ext cx="5905500" cy="1295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Проверка</a:t>
            </a:r>
          </a:p>
        </p:txBody>
      </p:sp>
      <p:pic>
        <p:nvPicPr>
          <p:cNvPr id="53253" name="Picture 5" descr="пишет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260350"/>
            <a:ext cx="1441450" cy="1031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212</Words>
  <PresentationFormat>Экран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Поток</vt:lpstr>
      <vt:lpstr>Формула</vt:lpstr>
      <vt:lpstr>Решение квадратных уравнений </vt:lpstr>
      <vt:lpstr>Решить квадратное уравнение- значит найти все его корни или установить, что корней нет.</vt:lpstr>
      <vt:lpstr>Алгоритм решения квадратного уравнения по формуле</vt:lpstr>
      <vt:lpstr>Слайд 4</vt:lpstr>
      <vt:lpstr>Примеры решения квадратного уравнения по формуле</vt:lpstr>
      <vt:lpstr>Реши квадратное уравнение по формуле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Arz</cp:lastModifiedBy>
  <cp:revision>8</cp:revision>
  <dcterms:modified xsi:type="dcterms:W3CDTF">2009-02-28T18:35:33Z</dcterms:modified>
</cp:coreProperties>
</file>