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1" r:id="rId3"/>
    <p:sldId id="260" r:id="rId4"/>
    <p:sldId id="262" r:id="rId5"/>
    <p:sldId id="259" r:id="rId6"/>
    <p:sldId id="265" r:id="rId7"/>
    <p:sldId id="256" r:id="rId8"/>
    <p:sldId id="263" r:id="rId9"/>
    <p:sldId id="266" r:id="rId10"/>
    <p:sldId id="264" r:id="rId11"/>
    <p:sldId id="267" r:id="rId12"/>
    <p:sldId id="258" r:id="rId13"/>
    <p:sldId id="269" r:id="rId14"/>
    <p:sldId id="271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33CC33"/>
    <a:srgbClr val="3333CC"/>
    <a:srgbClr val="FFFF8B"/>
    <a:srgbClr val="FFFF99"/>
    <a:srgbClr val="FFFF66"/>
    <a:srgbClr val="FF9933"/>
    <a:srgbClr val="FF6600"/>
    <a:srgbClr val="FF9966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14" autoAdjust="0"/>
    <p:restoredTop sz="95833" autoAdjust="0"/>
  </p:normalViewPr>
  <p:slideViewPr>
    <p:cSldViewPr>
      <p:cViewPr varScale="1">
        <p:scale>
          <a:sx n="109" d="100"/>
          <a:sy n="109" d="100"/>
        </p:scale>
        <p:origin x="-159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4" d="100"/>
        <a:sy n="84" d="100"/>
      </p:scale>
      <p:origin x="0" y="7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&#1088;&#1072;&#1074;&#1085;&#1086;&#1089;&#1090;&#1086;&#1088;&#1086;&#1085;&#1085;&#1080;&#1081;/&#1088;&#1072;&#1074;&#1085;&#1086;&#1089;&#1090;&#1086;&#1088;&#1086;&#1085;&#1085;&#1080;&#1081;.pptx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&#1090;&#1091;&#1087;&#1086;&#1091;&#1075;&#1086;&#1083;&#1100;&#1085;&#1099;&#1081;/&#1090;&#1091;&#1087;&#1086;&#1091;&#1075;&#1086;&#1083;&#1100;&#1085;&#1099;&#1081;.pptx" TargetMode="External"/><Relationship Id="rId5" Type="http://schemas.openxmlformats.org/officeDocument/2006/relationships/hyperlink" Target="&#1087;&#1088;&#1103;&#1084;&#1086;&#1091;&#1075;&#1086;&#1083;&#1100;&#1085;&#1099;&#1081;/&#1087;&#1088;&#1103;&#1084;&#1086;&#1091;&#1075;&#1086;&#1083;&#1100;&#1085;&#1099;&#1081;.pptx" TargetMode="External"/><Relationship Id="rId4" Type="http://schemas.openxmlformats.org/officeDocument/2006/relationships/hyperlink" Target="&#1088;&#1072;&#1074;&#1085;&#1086;&#1073;&#1077;&#1076;&#1088;&#1077;&#1085;&#1085;&#1099;&#1081;/&#1088;&#1072;&#1074;&#1085;&#1086;&#1073;&#1077;&#1076;&#1088;&#1077;&#1085;&#1085;&#1099;&#1081;.pptx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1087;&#1086;%20&#1089;&#1090;&#1086;&#1088;&#1086;&#1085;&#1072;&#1084;/&#1087;&#1086;%20&#1089;&#1090;&#1086;&#1088;&#1086;&#1085;&#1072;&#1084;.pptx" TargetMode="External"/><Relationship Id="rId2" Type="http://schemas.openxmlformats.org/officeDocument/2006/relationships/hyperlink" Target="&#1087;&#1086;%20&#1091;&#1075;&#1083;&#1072;&#1084;/&#1087;&#1086;%20&#1091;&#1075;&#1083;&#1072;&#1084;.pptx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&#1060;&#1080;&#1079;&#1084;&#1080;&#1085;&#1091;&#1090;&#1082;&#1072;%20&#1076;&#1083;&#1103;%20&#1075;&#1083;&#1072;&#1079;_&#1055;&#1051;.pp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142984"/>
            <a:ext cx="8643998" cy="1470025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chemeClr val="accent2">
                    <a:lumMod val="50000"/>
                  </a:schemeClr>
                </a:solidFill>
                <a:latin typeface="a_FuturaOrtoTitulB&amp;W" pitchFamily="34" charset="-52"/>
              </a:rPr>
              <a:t>Страна Геометрия</a:t>
            </a:r>
            <a:endParaRPr lang="ru-RU" sz="6600" dirty="0">
              <a:solidFill>
                <a:schemeClr val="accent2">
                  <a:lumMod val="50000"/>
                </a:schemeClr>
              </a:solidFill>
              <a:latin typeface="a_FuturaOrtoTitulB&amp;W" pitchFamily="34" charset="-52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43702" y="4500570"/>
            <a:ext cx="1571636" cy="928694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571868" y="3429000"/>
            <a:ext cx="2000264" cy="200026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уб 8"/>
          <p:cNvSpPr/>
          <p:nvPr/>
        </p:nvSpPr>
        <p:spPr>
          <a:xfrm>
            <a:off x="2500298" y="3929066"/>
            <a:ext cx="1500198" cy="1571636"/>
          </a:xfrm>
          <a:prstGeom prst="cube">
            <a:avLst/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Трапеция 9"/>
          <p:cNvSpPr/>
          <p:nvPr/>
        </p:nvSpPr>
        <p:spPr>
          <a:xfrm>
            <a:off x="6500826" y="2786058"/>
            <a:ext cx="1643074" cy="1285884"/>
          </a:xfrm>
          <a:prstGeom prst="trapezoid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араллелограмм 10"/>
          <p:cNvSpPr/>
          <p:nvPr/>
        </p:nvSpPr>
        <p:spPr>
          <a:xfrm>
            <a:off x="928662" y="5143512"/>
            <a:ext cx="2000264" cy="1285884"/>
          </a:xfrm>
          <a:prstGeom prst="parallelogram">
            <a:avLst/>
          </a:prstGeom>
          <a:solidFill>
            <a:srgbClr val="FF99CC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магнитный диск 7"/>
          <p:cNvSpPr/>
          <p:nvPr/>
        </p:nvSpPr>
        <p:spPr>
          <a:xfrm>
            <a:off x="5643570" y="3429000"/>
            <a:ext cx="1071570" cy="1785950"/>
          </a:xfrm>
          <a:prstGeom prst="flowChartMagneticDisk">
            <a:avLst/>
          </a:prstGeom>
          <a:solidFill>
            <a:srgbClr val="3333CC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4572000" y="4429132"/>
            <a:ext cx="1428760" cy="1857388"/>
          </a:xfrm>
          <a:prstGeom prst="triangle">
            <a:avLst/>
          </a:prstGeom>
          <a:solidFill>
            <a:srgbClr val="33CC3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 rot="2802776">
            <a:off x="4402455" y="2882977"/>
            <a:ext cx="517491" cy="474908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718629" y="778820"/>
            <a:ext cx="2305058" cy="2371742"/>
          </a:xfrm>
          <a:prstGeom prst="line">
            <a:avLst/>
          </a:prstGeom>
          <a:noFill/>
          <a:ln w="50800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4" name="Группа 23"/>
          <p:cNvGrpSpPr/>
          <p:nvPr/>
        </p:nvGrpSpPr>
        <p:grpSpPr>
          <a:xfrm>
            <a:off x="53361" y="3000372"/>
            <a:ext cx="2736850" cy="3025775"/>
            <a:chOff x="53361" y="3000372"/>
            <a:chExt cx="2736850" cy="3025775"/>
          </a:xfrm>
        </p:grpSpPr>
        <p:sp>
          <p:nvSpPr>
            <p:cNvPr id="3" name="AutoShape 13"/>
            <p:cNvSpPr>
              <a:spLocks noChangeArrowheads="1"/>
            </p:cNvSpPr>
            <p:nvPr/>
          </p:nvSpPr>
          <p:spPr bwMode="auto">
            <a:xfrm rot="13562582">
              <a:off x="-91102" y="3144835"/>
              <a:ext cx="3025775" cy="2736850"/>
            </a:xfrm>
            <a:prstGeom prst="rtTriangl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" name="AutoShape 14"/>
            <p:cNvSpPr>
              <a:spLocks noChangeArrowheads="1"/>
            </p:cNvSpPr>
            <p:nvPr/>
          </p:nvSpPr>
          <p:spPr bwMode="auto">
            <a:xfrm rot="13492539">
              <a:off x="1231585" y="3876001"/>
              <a:ext cx="1314450" cy="1190625"/>
            </a:xfrm>
            <a:prstGeom prst="rtTriangle">
              <a:avLst/>
            </a:prstGeom>
            <a:solidFill>
              <a:srgbClr val="FFFF8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90500" y="-50337"/>
            <a:ext cx="8667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Whirl Cyrillic" pitchFamily="2" charset="0"/>
              </a:rPr>
              <a:t>Построим прямоугольный треугольник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2538412" y="3122444"/>
            <a:ext cx="2492895" cy="2402056"/>
          </a:xfrm>
          <a:prstGeom prst="line">
            <a:avLst/>
          </a:prstGeom>
          <a:noFill/>
          <a:ln w="50800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214942" y="2971800"/>
            <a:ext cx="719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А</a:t>
            </a: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2214546" y="500042"/>
            <a:ext cx="719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В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714612" y="5429264"/>
            <a:ext cx="719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М</a:t>
            </a:r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4929190" y="3071810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532508" y="823928"/>
            <a:ext cx="177339" cy="4670900"/>
          </a:xfrm>
          <a:prstGeom prst="line">
            <a:avLst/>
          </a:prstGeom>
          <a:noFill/>
          <a:ln w="50800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2650693" y="750258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2473712" y="5431817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04046E-6 L 0.16319 -0.219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-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8" grpId="0" animBg="1"/>
      <p:bldP spid="8" grpId="0" animBg="1"/>
      <p:bldP spid="9" grpId="0"/>
      <p:bldP spid="16" grpId="0"/>
      <p:bldP spid="17" grpId="0"/>
      <p:bldP spid="10" grpId="0" animBg="1"/>
      <p:bldP spid="21" grpId="0" animBg="1"/>
      <p:bldP spid="15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00042"/>
            <a:ext cx="835824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/>
              <a:t>	</a:t>
            </a:r>
            <a:r>
              <a:rPr lang="ru-RU" sz="2600" dirty="0" smtClean="0"/>
              <a:t>Первая сторона прямоугольного  треугольника равна 3 см, а вторая и третья сторона на 1 см и на 2 см  больше, чем первая соответственно. Найдите периметр треугольника и постройте его, если первая и вторая сторона образуют прямой угол.</a:t>
            </a:r>
            <a:endParaRPr lang="ru-RU" sz="2600" dirty="0"/>
          </a:p>
        </p:txBody>
      </p:sp>
      <p:sp>
        <p:nvSpPr>
          <p:cNvPr id="3" name="TextBox 2"/>
          <p:cNvSpPr txBox="1"/>
          <p:nvPr/>
        </p:nvSpPr>
        <p:spPr>
          <a:xfrm>
            <a:off x="190500" y="-50337"/>
            <a:ext cx="8667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Whirl Cyrillic" pitchFamily="2" charset="0"/>
              </a:rPr>
              <a:t>Решите задачу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Рисунок 3" descr="пр31.png"/>
          <p:cNvPicPr>
            <a:picLocks noChangeAspect="1"/>
          </p:cNvPicPr>
          <p:nvPr/>
        </p:nvPicPr>
        <p:blipFill>
          <a:blip r:embed="rId3">
            <a:lum bright="-10000" contrast="10000"/>
          </a:blip>
          <a:srcRect l="65651" t="1971" r="16009" b="63054"/>
          <a:stretch>
            <a:fillRect/>
          </a:stretch>
        </p:blipFill>
        <p:spPr>
          <a:xfrm>
            <a:off x="2643174" y="2628667"/>
            <a:ext cx="3786214" cy="3300663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/>
          <p:nvPr/>
        </p:nvCxnSpPr>
        <p:spPr>
          <a:xfrm rot="16200000" flipV="1">
            <a:off x="2928929" y="4143380"/>
            <a:ext cx="2000263" cy="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929058" y="5143277"/>
            <a:ext cx="1500198" cy="23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3857620" y="5072074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3679025" y="3393281"/>
            <a:ext cx="2000264" cy="150019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Oval 15"/>
          <p:cNvSpPr>
            <a:spLocks noChangeArrowheads="1"/>
          </p:cNvSpPr>
          <p:nvPr/>
        </p:nvSpPr>
        <p:spPr bwMode="auto">
          <a:xfrm>
            <a:off x="5357818" y="5072074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Oval 15"/>
          <p:cNvSpPr>
            <a:spLocks noChangeArrowheads="1"/>
          </p:cNvSpPr>
          <p:nvPr/>
        </p:nvSpPr>
        <p:spPr bwMode="auto">
          <a:xfrm>
            <a:off x="3857620" y="3071810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3972103" y="2373756"/>
            <a:ext cx="3025775" cy="2736850"/>
            <a:chOff x="3972103" y="2373756"/>
            <a:chExt cx="3025775" cy="2736850"/>
          </a:xfrm>
        </p:grpSpPr>
        <p:sp>
          <p:nvSpPr>
            <p:cNvPr id="13" name="AutoShape 13"/>
            <p:cNvSpPr>
              <a:spLocks noChangeArrowheads="1"/>
            </p:cNvSpPr>
            <p:nvPr/>
          </p:nvSpPr>
          <p:spPr bwMode="auto">
            <a:xfrm rot="1059">
              <a:off x="3972103" y="2373756"/>
              <a:ext cx="3025775" cy="2736850"/>
            </a:xfrm>
            <a:prstGeom prst="rtTriangl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AutoShape 14"/>
            <p:cNvSpPr>
              <a:spLocks noChangeArrowheads="1"/>
            </p:cNvSpPr>
            <p:nvPr/>
          </p:nvSpPr>
          <p:spPr bwMode="auto">
            <a:xfrm rot="21531016">
              <a:off x="4533679" y="3512086"/>
              <a:ext cx="1314450" cy="1190625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>
            <a:hlinkClick r:id="rId2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/>
          <a:srcRect l="16195" r="48022" b="72457"/>
          <a:stretch>
            <a:fillRect/>
          </a:stretch>
        </p:blipFill>
        <p:spPr bwMode="auto">
          <a:xfrm>
            <a:off x="1500166" y="4000504"/>
            <a:ext cx="1785950" cy="140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40" name="Picture 4">
            <a:hlinkClick r:id="rId4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/>
          <a:srcRect l="18511" t="27570" r="39981" b="35981"/>
          <a:stretch>
            <a:fillRect/>
          </a:stretch>
        </p:blipFill>
        <p:spPr bwMode="auto">
          <a:xfrm>
            <a:off x="1285852" y="1071546"/>
            <a:ext cx="207170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41" name="Picture 5">
            <a:hlinkClick r:id="rId5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/>
          <a:srcRect l="60019" t="21962" r="4198" b="42991"/>
          <a:stretch>
            <a:fillRect/>
          </a:stretch>
        </p:blipFill>
        <p:spPr bwMode="auto">
          <a:xfrm>
            <a:off x="5643570" y="1142984"/>
            <a:ext cx="178595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42" name="Picture 6">
            <a:hlinkClick r:id="rId6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/>
          <a:srcRect l="8492" t="66823" r="44275" b="9345"/>
          <a:stretch>
            <a:fillRect/>
          </a:stretch>
        </p:blipFill>
        <p:spPr bwMode="auto">
          <a:xfrm>
            <a:off x="5500694" y="4000504"/>
            <a:ext cx="2357454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4282" y="-50337"/>
            <a:ext cx="8667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Whirl Cyrillic" pitchFamily="2" charset="0"/>
              </a:rPr>
              <a:t>Помогите узнать имя треугольника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500174"/>
          <a:ext cx="8429684" cy="3958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00924"/>
                <a:gridCol w="1428760"/>
              </a:tblGrid>
              <a:tr h="95762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+mn-lt"/>
                        </a:rPr>
                        <a:t>У меня всё получилось, я доволен свой работой.</a:t>
                      </a:r>
                      <a:endParaRPr lang="ru-RU" sz="2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+mn-lt"/>
                      </a:endParaRPr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+mn-lt"/>
                        </a:rPr>
                        <a:t>У меня не всё получилось, но я доволен своей работой.</a:t>
                      </a:r>
                      <a:endParaRPr lang="ru-RU" sz="2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+mn-lt"/>
                      </a:endParaRPr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+mn-lt"/>
                        </a:rPr>
                        <a:t>Я хорошо знаю теоретический материал, но в практической работе у меня получилось не всё.</a:t>
                      </a:r>
                      <a:endParaRPr lang="ru-RU" sz="2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>
                        <a:latin typeface="+mn-lt"/>
                      </a:endParaRPr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+mn-lt"/>
                        </a:rPr>
                        <a:t>Мне было сложно и малопонятно.</a:t>
                      </a:r>
                    </a:p>
                    <a:p>
                      <a:endParaRPr lang="ru-RU" sz="2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Улыбающееся лицо 8"/>
          <p:cNvSpPr/>
          <p:nvPr/>
        </p:nvSpPr>
        <p:spPr>
          <a:xfrm>
            <a:off x="7692528" y="2571744"/>
            <a:ext cx="785818" cy="785818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8"/>
          <p:cNvGrpSpPr/>
          <p:nvPr/>
        </p:nvGrpSpPr>
        <p:grpSpPr>
          <a:xfrm>
            <a:off x="7686789" y="3580657"/>
            <a:ext cx="785818" cy="785818"/>
            <a:chOff x="4179091" y="5429264"/>
            <a:chExt cx="785818" cy="785818"/>
          </a:xfrm>
        </p:grpSpPr>
        <p:sp>
          <p:nvSpPr>
            <p:cNvPr id="11" name="Овал 10"/>
            <p:cNvSpPr/>
            <p:nvPr/>
          </p:nvSpPr>
          <p:spPr>
            <a:xfrm>
              <a:off x="4179091" y="5429264"/>
              <a:ext cx="785818" cy="785818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4667556" y="5659214"/>
              <a:ext cx="88929" cy="87997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4386819" y="5663224"/>
              <a:ext cx="88929" cy="87997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>
              <a:off x="4401302" y="5999747"/>
              <a:ext cx="344905" cy="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35"/>
          <p:cNvGrpSpPr/>
          <p:nvPr/>
        </p:nvGrpSpPr>
        <p:grpSpPr>
          <a:xfrm>
            <a:off x="7695345" y="4573771"/>
            <a:ext cx="785818" cy="1044233"/>
            <a:chOff x="5072066" y="5214950"/>
            <a:chExt cx="785818" cy="1044233"/>
          </a:xfrm>
        </p:grpSpPr>
        <p:grpSp>
          <p:nvGrpSpPr>
            <p:cNvPr id="5" name="Группа 25"/>
            <p:cNvGrpSpPr/>
            <p:nvPr/>
          </p:nvGrpSpPr>
          <p:grpSpPr>
            <a:xfrm>
              <a:off x="5072066" y="5214950"/>
              <a:ext cx="785818" cy="785818"/>
              <a:chOff x="5072066" y="5214950"/>
              <a:chExt cx="785818" cy="785818"/>
            </a:xfrm>
          </p:grpSpPr>
          <p:sp>
            <p:nvSpPr>
              <p:cNvPr id="21" name="Овал 20"/>
              <p:cNvSpPr/>
              <p:nvPr/>
            </p:nvSpPr>
            <p:spPr>
              <a:xfrm>
                <a:off x="5072066" y="5214950"/>
                <a:ext cx="785818" cy="78581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Овал 21"/>
              <p:cNvSpPr/>
              <p:nvPr/>
            </p:nvSpPr>
            <p:spPr>
              <a:xfrm>
                <a:off x="5560531" y="5444900"/>
                <a:ext cx="88929" cy="87997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Овал 22"/>
              <p:cNvSpPr/>
              <p:nvPr/>
            </p:nvSpPr>
            <p:spPr>
              <a:xfrm>
                <a:off x="5279794" y="5448910"/>
                <a:ext cx="88929" cy="87997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5" name="Дуга 24"/>
            <p:cNvSpPr/>
            <p:nvPr/>
          </p:nvSpPr>
          <p:spPr>
            <a:xfrm rot="19202597">
              <a:off x="5149263" y="5759117"/>
              <a:ext cx="571504" cy="500066"/>
            </a:xfrm>
            <a:prstGeom prst="arc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34"/>
          <p:cNvGrpSpPr/>
          <p:nvPr/>
        </p:nvGrpSpPr>
        <p:grpSpPr>
          <a:xfrm>
            <a:off x="7707518" y="1586965"/>
            <a:ext cx="785818" cy="785818"/>
            <a:chOff x="3143240" y="5572140"/>
            <a:chExt cx="785818" cy="785818"/>
          </a:xfrm>
        </p:grpSpPr>
        <p:grpSp>
          <p:nvGrpSpPr>
            <p:cNvPr id="7" name="Группа 26"/>
            <p:cNvGrpSpPr/>
            <p:nvPr/>
          </p:nvGrpSpPr>
          <p:grpSpPr>
            <a:xfrm>
              <a:off x="3143240" y="5572140"/>
              <a:ext cx="785818" cy="785818"/>
              <a:chOff x="4179091" y="5429264"/>
              <a:chExt cx="785818" cy="785818"/>
            </a:xfrm>
          </p:grpSpPr>
          <p:sp>
            <p:nvSpPr>
              <p:cNvPr id="28" name="Овал 27"/>
              <p:cNvSpPr/>
              <p:nvPr/>
            </p:nvSpPr>
            <p:spPr>
              <a:xfrm>
                <a:off x="4179091" y="5429264"/>
                <a:ext cx="785818" cy="78581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9" name="Овал 28"/>
              <p:cNvSpPr/>
              <p:nvPr/>
            </p:nvSpPr>
            <p:spPr>
              <a:xfrm>
                <a:off x="4667556" y="5659214"/>
                <a:ext cx="88929" cy="87997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0" name="Овал 29"/>
              <p:cNvSpPr/>
              <p:nvPr/>
            </p:nvSpPr>
            <p:spPr>
              <a:xfrm>
                <a:off x="4386819" y="5663224"/>
                <a:ext cx="88929" cy="87997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8" name="Группа 33"/>
            <p:cNvGrpSpPr/>
            <p:nvPr/>
          </p:nvGrpSpPr>
          <p:grpSpPr>
            <a:xfrm>
              <a:off x="3270825" y="5634268"/>
              <a:ext cx="571504" cy="570971"/>
              <a:chOff x="3270825" y="5634268"/>
              <a:chExt cx="571504" cy="570971"/>
            </a:xfrm>
          </p:grpSpPr>
          <p:sp>
            <p:nvSpPr>
              <p:cNvPr id="32" name="Дуга 31"/>
              <p:cNvSpPr/>
              <p:nvPr/>
            </p:nvSpPr>
            <p:spPr>
              <a:xfrm rot="8249182">
                <a:off x="3270825" y="5634268"/>
                <a:ext cx="571504" cy="500066"/>
              </a:xfrm>
              <a:prstGeom prst="arc">
                <a:avLst>
                  <a:gd name="adj1" fmla="val 15672506"/>
                  <a:gd name="adj2" fmla="val 0"/>
                </a:avLst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3" name="Дуга 32"/>
              <p:cNvSpPr/>
              <p:nvPr/>
            </p:nvSpPr>
            <p:spPr>
              <a:xfrm rot="8487425">
                <a:off x="3333287" y="5772575"/>
                <a:ext cx="386108" cy="432664"/>
              </a:xfrm>
              <a:prstGeom prst="arc">
                <a:avLst>
                  <a:gd name="adj1" fmla="val 14670025"/>
                  <a:gd name="adj2" fmla="val 17740"/>
                </a:avLst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24" name="TextBox 23"/>
          <p:cNvSpPr txBox="1"/>
          <p:nvPr/>
        </p:nvSpPr>
        <p:spPr>
          <a:xfrm>
            <a:off x="357158" y="454863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800" b="1" dirty="0" smtClean="0">
                <a:ln w="11430">
                  <a:solidFill>
                    <a:schemeClr val="accent6">
                      <a:lumMod val="50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Считаю, что сегодня на уроке…</a:t>
            </a:r>
            <a:endParaRPr lang="ru-RU" sz="4800" b="1" dirty="0">
              <a:ln w="11430">
                <a:solidFill>
                  <a:schemeClr val="accent6">
                    <a:lumMod val="50000"/>
                  </a:schemeClr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1" y="714356"/>
            <a:ext cx="3915290" cy="2357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714356"/>
            <a:ext cx="4382931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14282" y="-50337"/>
            <a:ext cx="8667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Whirl Cyrillic" pitchFamily="2" charset="0"/>
              </a:rPr>
              <a:t>Домашнее задание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Picture 4" descr="дитё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3786190"/>
            <a:ext cx="1847850" cy="194468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877" y="1142984"/>
            <a:ext cx="8358245" cy="378621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>
                <a:gd name="adj" fmla="val 97829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</a:t>
            </a:r>
          </a:p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 </a:t>
            </a:r>
          </a:p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урок!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-50337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Игра «Внимание!»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785794"/>
            <a:ext cx="1571636" cy="1571636"/>
          </a:xfrm>
          <a:prstGeom prst="rect">
            <a:avLst/>
          </a:prstGeom>
          <a:solidFill>
            <a:srgbClr val="33CC3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857884" y="2678901"/>
            <a:ext cx="2714676" cy="1500198"/>
          </a:xfrm>
          <a:prstGeom prst="rect">
            <a:avLst/>
          </a:prstGeom>
          <a:solidFill>
            <a:srgbClr val="3333CC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5643570" y="785794"/>
            <a:ext cx="2857520" cy="1000132"/>
          </a:xfrm>
          <a:prstGeom prst="triangl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071802" y="857232"/>
            <a:ext cx="2000264" cy="2000264"/>
          </a:xfrm>
          <a:prstGeom prst="ellipse">
            <a:avLst/>
          </a:prstGeom>
          <a:solidFill>
            <a:srgbClr val="FF3399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>
            <a:off x="928662" y="2500306"/>
            <a:ext cx="2286016" cy="1857388"/>
          </a:xfrm>
          <a:prstGeom prst="rt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3643306" y="2357430"/>
            <a:ext cx="1928826" cy="2143140"/>
          </a:xfrm>
          <a:prstGeom prst="triangle">
            <a:avLst>
              <a:gd name="adj" fmla="val 83350"/>
            </a:avLst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2600342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k_Arbat" pitchFamily="2" charset="0"/>
                <a:ea typeface="+mn-ea"/>
                <a:cs typeface="+mn-cs"/>
              </a:rPr>
              <a:t>Виды треугольников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-50337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Угадай фигуру!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2214546" y="714356"/>
            <a:ext cx="4205318" cy="3053566"/>
            <a:chOff x="2211200" y="1214422"/>
            <a:chExt cx="4205318" cy="3053566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 flipV="1">
              <a:off x="2214546" y="1214422"/>
              <a:ext cx="3929090" cy="1714512"/>
            </a:xfrm>
            <a:prstGeom prst="line">
              <a:avLst/>
            </a:prstGeom>
            <a:ln w="50800">
              <a:solidFill>
                <a:srgbClr val="C00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2211200" y="2920190"/>
              <a:ext cx="4205318" cy="1347798"/>
            </a:xfrm>
            <a:prstGeom prst="line">
              <a:avLst/>
            </a:prstGeom>
            <a:ln w="50800">
              <a:solidFill>
                <a:srgbClr val="C00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 l="42750" t="73168" r="40258" b="8981"/>
          <a:stretch>
            <a:fillRect/>
          </a:stretch>
        </p:blipFill>
        <p:spPr bwMode="auto">
          <a:xfrm>
            <a:off x="288589" y="538154"/>
            <a:ext cx="4132223" cy="2462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 l="65259" t="73168" r="17000" b="8981"/>
          <a:stretch>
            <a:fillRect/>
          </a:stretch>
        </p:blipFill>
        <p:spPr bwMode="auto">
          <a:xfrm>
            <a:off x="4643438" y="523786"/>
            <a:ext cx="4089098" cy="2476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2643174" y="1149167"/>
            <a:ext cx="3857652" cy="3929090"/>
          </a:xfrm>
          <a:prstGeom prst="triangle">
            <a:avLst>
              <a:gd name="adj" fmla="val 70983"/>
            </a:avLst>
          </a:prstGeom>
          <a:solidFill>
            <a:srgbClr val="33CC33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57224" y="-84733"/>
            <a:ext cx="7429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Из чего состоит треугольник?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9" name="Прямая соединительная линия 8"/>
          <p:cNvCxnSpPr>
            <a:stCxn id="2" idx="0"/>
            <a:endCxn id="2" idx="2"/>
          </p:cNvCxnSpPr>
          <p:nvPr/>
        </p:nvCxnSpPr>
        <p:spPr>
          <a:xfrm rot="16200000" flipH="1" flipV="1">
            <a:off x="2047768" y="1744573"/>
            <a:ext cx="3929090" cy="2738277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2" idx="0"/>
            <a:endCxn id="2" idx="4"/>
          </p:cNvCxnSpPr>
          <p:nvPr/>
        </p:nvCxnSpPr>
        <p:spPr>
          <a:xfrm rot="16200000" flipH="1">
            <a:off x="3976593" y="2554025"/>
            <a:ext cx="3929090" cy="111937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2" idx="2"/>
            <a:endCxn id="2" idx="4"/>
          </p:cNvCxnSpPr>
          <p:nvPr/>
        </p:nvCxnSpPr>
        <p:spPr>
          <a:xfrm rot="16200000" flipH="1">
            <a:off x="4572000" y="3149431"/>
            <a:ext cx="1588" cy="385765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8" name="Пирог 17"/>
          <p:cNvSpPr/>
          <p:nvPr/>
        </p:nvSpPr>
        <p:spPr>
          <a:xfrm>
            <a:off x="5698763" y="4363877"/>
            <a:ext cx="1571636" cy="1428760"/>
          </a:xfrm>
          <a:prstGeom prst="pie">
            <a:avLst>
              <a:gd name="adj1" fmla="val 10800000"/>
              <a:gd name="adj2" fmla="val 15240553"/>
            </a:avLst>
          </a:prstGeom>
          <a:solidFill>
            <a:srgbClr val="33CC33"/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6411195" y="4995859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" name="Группа 23"/>
          <p:cNvGrpSpPr/>
          <p:nvPr/>
        </p:nvGrpSpPr>
        <p:grpSpPr>
          <a:xfrm>
            <a:off x="1543623" y="4136332"/>
            <a:ext cx="2303550" cy="1864436"/>
            <a:chOff x="1543623" y="3701521"/>
            <a:chExt cx="2303550" cy="1864436"/>
          </a:xfrm>
        </p:grpSpPr>
        <p:sp>
          <p:nvSpPr>
            <p:cNvPr id="19" name="Пирог 18"/>
            <p:cNvSpPr/>
            <p:nvPr/>
          </p:nvSpPr>
          <p:spPr>
            <a:xfrm rot="2227797">
              <a:off x="1878637" y="3918092"/>
              <a:ext cx="1571635" cy="1428760"/>
            </a:xfrm>
            <a:prstGeom prst="pie">
              <a:avLst>
                <a:gd name="adj1" fmla="val 16167746"/>
                <a:gd name="adj2" fmla="val 19398446"/>
              </a:avLst>
            </a:prstGeom>
            <a:solidFill>
              <a:srgbClr val="33CC33"/>
            </a:solidFill>
            <a:ln w="50800" cmpd="sng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3" name="Пирог 22"/>
            <p:cNvSpPr/>
            <p:nvPr/>
          </p:nvSpPr>
          <p:spPr>
            <a:xfrm rot="2227797">
              <a:off x="1543623" y="3701521"/>
              <a:ext cx="2303550" cy="1864436"/>
            </a:xfrm>
            <a:prstGeom prst="pie">
              <a:avLst>
                <a:gd name="adj1" fmla="val 15927381"/>
                <a:gd name="adj2" fmla="val 19395446"/>
              </a:avLst>
            </a:prstGeom>
            <a:noFill/>
            <a:ln w="50800" cmpd="sng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2582813" y="4995859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8" name="Группа 27"/>
          <p:cNvGrpSpPr/>
          <p:nvPr/>
        </p:nvGrpSpPr>
        <p:grpSpPr>
          <a:xfrm>
            <a:off x="4425985" y="183155"/>
            <a:ext cx="1867346" cy="2030099"/>
            <a:chOff x="4425985" y="-251656"/>
            <a:chExt cx="1867346" cy="2030099"/>
          </a:xfrm>
        </p:grpSpPr>
        <p:sp>
          <p:nvSpPr>
            <p:cNvPr id="29" name="Пирог 28"/>
            <p:cNvSpPr/>
            <p:nvPr/>
          </p:nvSpPr>
          <p:spPr>
            <a:xfrm rot="9598241">
              <a:off x="4737406" y="-34789"/>
              <a:ext cx="1274028" cy="1555711"/>
            </a:xfrm>
            <a:prstGeom prst="pie">
              <a:avLst>
                <a:gd name="adj1" fmla="val 16412407"/>
                <a:gd name="adj2" fmla="val 19398446"/>
              </a:avLst>
            </a:prstGeom>
            <a:solidFill>
              <a:srgbClr val="33CC33"/>
            </a:solidFill>
            <a:ln w="50800" cmpd="sng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0" name="Пирог 29"/>
            <p:cNvSpPr/>
            <p:nvPr/>
          </p:nvSpPr>
          <p:spPr>
            <a:xfrm rot="9598241">
              <a:off x="4425985" y="-251656"/>
              <a:ext cx="1867346" cy="2030099"/>
            </a:xfrm>
            <a:prstGeom prst="pie">
              <a:avLst>
                <a:gd name="adj1" fmla="val 16329082"/>
                <a:gd name="adj2" fmla="val 19395446"/>
              </a:avLst>
            </a:prstGeom>
            <a:noFill/>
            <a:ln w="50800" cmpd="sng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1" name="Пирог 30"/>
            <p:cNvSpPr/>
            <p:nvPr/>
          </p:nvSpPr>
          <p:spPr>
            <a:xfrm rot="9598241">
              <a:off x="4922607" y="270444"/>
              <a:ext cx="914106" cy="957288"/>
            </a:xfrm>
            <a:prstGeom prst="pie">
              <a:avLst>
                <a:gd name="adj1" fmla="val 16378919"/>
                <a:gd name="adj2" fmla="val 19395446"/>
              </a:avLst>
            </a:prstGeom>
            <a:noFill/>
            <a:ln w="50800" cmpd="sng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14" name="Oval 15"/>
          <p:cNvSpPr>
            <a:spLocks noChangeArrowheads="1"/>
          </p:cNvSpPr>
          <p:nvPr/>
        </p:nvSpPr>
        <p:spPr bwMode="auto">
          <a:xfrm>
            <a:off x="5308626" y="1082128"/>
            <a:ext cx="144463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5214942" y="428604"/>
            <a:ext cx="642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643702" y="4649940"/>
            <a:ext cx="642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000232" y="4643446"/>
            <a:ext cx="642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5" grpId="0" animBg="1"/>
      <p:bldP spid="16" grpId="0" animBg="1"/>
      <p:bldP spid="14" grpId="0" animBg="1"/>
      <p:bldP spid="32" grpId="0"/>
      <p:bldP spid="33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верх 2"/>
          <p:cNvSpPr/>
          <p:nvPr/>
        </p:nvSpPr>
        <p:spPr>
          <a:xfrm rot="9427570">
            <a:off x="5643863" y="2663656"/>
            <a:ext cx="291138" cy="1530689"/>
          </a:xfrm>
          <a:prstGeom prst="upArrow">
            <a:avLst/>
          </a:prstGeom>
          <a:solidFill>
            <a:srgbClr val="FF9933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верх 3"/>
          <p:cNvSpPr/>
          <p:nvPr/>
        </p:nvSpPr>
        <p:spPr>
          <a:xfrm rot="12237540">
            <a:off x="3186065" y="2676187"/>
            <a:ext cx="306010" cy="1421301"/>
          </a:xfrm>
          <a:prstGeom prst="upArrow">
            <a:avLst/>
          </a:prstGeom>
          <a:solidFill>
            <a:srgbClr val="FF9933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лако 4">
            <a:hlinkClick r:id="rId2" action="ppaction://hlinkpres?slideindex=1&amp;slidetitle="/>
          </p:cNvPr>
          <p:cNvSpPr/>
          <p:nvPr/>
        </p:nvSpPr>
        <p:spPr>
          <a:xfrm>
            <a:off x="554151" y="3342807"/>
            <a:ext cx="3643338" cy="207170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Whirl Cyrillic" pitchFamily="2" charset="0"/>
              </a:rPr>
              <a:t>по углам</a:t>
            </a:r>
            <a:endParaRPr lang="ru-RU" sz="3600" dirty="0">
              <a:latin typeface="Whirl Cyrillic" pitchFamily="2" charset="0"/>
            </a:endParaRPr>
          </a:p>
        </p:txBody>
      </p:sp>
      <p:sp>
        <p:nvSpPr>
          <p:cNvPr id="6" name="Облако 5">
            <a:hlinkClick r:id="rId3" action="ppaction://hlinkpres?slideindex=1&amp;slidetitle="/>
          </p:cNvPr>
          <p:cNvSpPr/>
          <p:nvPr/>
        </p:nvSpPr>
        <p:spPr>
          <a:xfrm>
            <a:off x="4768507" y="3267856"/>
            <a:ext cx="3643338" cy="207170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Whirl Cyrillic" pitchFamily="2" charset="0"/>
              </a:rPr>
              <a:t>по сторонам</a:t>
            </a:r>
            <a:endParaRPr lang="ru-RU" sz="3600" dirty="0">
              <a:latin typeface="Whirl Cyrillic" pitchFamily="2" charset="0"/>
            </a:endParaRPr>
          </a:p>
        </p:txBody>
      </p:sp>
      <p:sp>
        <p:nvSpPr>
          <p:cNvPr id="11" name="Солнце 10"/>
          <p:cNvSpPr/>
          <p:nvPr/>
        </p:nvSpPr>
        <p:spPr>
          <a:xfrm>
            <a:off x="0" y="0"/>
            <a:ext cx="9144000" cy="3714776"/>
          </a:xfrm>
          <a:prstGeom prst="sun">
            <a:avLst/>
          </a:prstGeom>
          <a:solidFill>
            <a:srgbClr val="FF9933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Whirl Cyrillic" pitchFamily="2" charset="0"/>
              </a:rPr>
              <a:t>Виды треугольников</a:t>
            </a:r>
          </a:p>
        </p:txBody>
      </p:sp>
      <p:sp>
        <p:nvSpPr>
          <p:cNvPr id="12" name="Молния 11"/>
          <p:cNvSpPr/>
          <p:nvPr/>
        </p:nvSpPr>
        <p:spPr>
          <a:xfrm rot="9103024">
            <a:off x="-1171998" y="4091315"/>
            <a:ext cx="11487994" cy="5533368"/>
          </a:xfrm>
          <a:prstGeom prst="lightningBolt">
            <a:avLst/>
          </a:prstGeom>
          <a:solidFill>
            <a:srgbClr val="33CC3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/>
          <p:cNvGrpSpPr/>
          <p:nvPr/>
        </p:nvGrpSpPr>
        <p:grpSpPr>
          <a:xfrm>
            <a:off x="571505" y="2750339"/>
            <a:ext cx="3214644" cy="3876430"/>
            <a:chOff x="571505" y="2750339"/>
            <a:chExt cx="3214644" cy="3876430"/>
          </a:xfrm>
        </p:grpSpPr>
        <p:sp>
          <p:nvSpPr>
            <p:cNvPr id="32" name="Полилиния 31"/>
            <p:cNvSpPr/>
            <p:nvPr/>
          </p:nvSpPr>
          <p:spPr>
            <a:xfrm>
              <a:off x="1928794" y="5429264"/>
              <a:ext cx="491242" cy="1181929"/>
            </a:xfrm>
            <a:custGeom>
              <a:avLst/>
              <a:gdLst>
                <a:gd name="connsiteX0" fmla="*/ 234066 w 491242"/>
                <a:gd name="connsiteY0" fmla="*/ 1162050 h 1181929"/>
                <a:gd name="connsiteX1" fmla="*/ 310266 w 491242"/>
                <a:gd name="connsiteY1" fmla="*/ 209550 h 1181929"/>
                <a:gd name="connsiteX2" fmla="*/ 367416 w 491242"/>
                <a:gd name="connsiteY2" fmla="*/ 190500 h 1181929"/>
                <a:gd name="connsiteX3" fmla="*/ 443616 w 491242"/>
                <a:gd name="connsiteY3" fmla="*/ 209550 h 1181929"/>
                <a:gd name="connsiteX4" fmla="*/ 367416 w 491242"/>
                <a:gd name="connsiteY4" fmla="*/ 609600 h 1181929"/>
                <a:gd name="connsiteX5" fmla="*/ 329316 w 491242"/>
                <a:gd name="connsiteY5" fmla="*/ 723900 h 1181929"/>
                <a:gd name="connsiteX6" fmla="*/ 272166 w 491242"/>
                <a:gd name="connsiteY6" fmla="*/ 838200 h 1181929"/>
                <a:gd name="connsiteX7" fmla="*/ 253116 w 491242"/>
                <a:gd name="connsiteY7" fmla="*/ 1162050 h 1181929"/>
                <a:gd name="connsiteX8" fmla="*/ 234066 w 491242"/>
                <a:gd name="connsiteY8" fmla="*/ 1104900 h 1181929"/>
                <a:gd name="connsiteX9" fmla="*/ 215016 w 491242"/>
                <a:gd name="connsiteY9" fmla="*/ 971550 h 1181929"/>
                <a:gd name="connsiteX10" fmla="*/ 195966 w 491242"/>
                <a:gd name="connsiteY10" fmla="*/ 914400 h 1181929"/>
                <a:gd name="connsiteX11" fmla="*/ 43566 w 491242"/>
                <a:gd name="connsiteY11" fmla="*/ 742950 h 1181929"/>
                <a:gd name="connsiteX12" fmla="*/ 24516 w 491242"/>
                <a:gd name="connsiteY12" fmla="*/ 685800 h 1181929"/>
                <a:gd name="connsiteX13" fmla="*/ 5466 w 491242"/>
                <a:gd name="connsiteY13" fmla="*/ 590550 h 1181929"/>
                <a:gd name="connsiteX14" fmla="*/ 5466 w 491242"/>
                <a:gd name="connsiteY14" fmla="*/ 0 h 1181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91242" h="1181929">
                  <a:moveTo>
                    <a:pt x="234066" y="1162050"/>
                  </a:moveTo>
                  <a:cubicBezTo>
                    <a:pt x="239071" y="921805"/>
                    <a:pt x="543" y="364412"/>
                    <a:pt x="310266" y="209550"/>
                  </a:cubicBezTo>
                  <a:cubicBezTo>
                    <a:pt x="328227" y="200570"/>
                    <a:pt x="348366" y="196850"/>
                    <a:pt x="367416" y="190500"/>
                  </a:cubicBezTo>
                  <a:cubicBezTo>
                    <a:pt x="392816" y="196850"/>
                    <a:pt x="439533" y="183689"/>
                    <a:pt x="443616" y="209550"/>
                  </a:cubicBezTo>
                  <a:cubicBezTo>
                    <a:pt x="491242" y="511179"/>
                    <a:pt x="489470" y="487546"/>
                    <a:pt x="367416" y="609600"/>
                  </a:cubicBezTo>
                  <a:cubicBezTo>
                    <a:pt x="354716" y="647700"/>
                    <a:pt x="351593" y="690484"/>
                    <a:pt x="329316" y="723900"/>
                  </a:cubicBezTo>
                  <a:cubicBezTo>
                    <a:pt x="280077" y="797758"/>
                    <a:pt x="298456" y="759330"/>
                    <a:pt x="272166" y="838200"/>
                  </a:cubicBezTo>
                  <a:cubicBezTo>
                    <a:pt x="265816" y="946150"/>
                    <a:pt x="268409" y="1055000"/>
                    <a:pt x="253116" y="1162050"/>
                  </a:cubicBezTo>
                  <a:cubicBezTo>
                    <a:pt x="250276" y="1181929"/>
                    <a:pt x="238004" y="1124591"/>
                    <a:pt x="234066" y="1104900"/>
                  </a:cubicBezTo>
                  <a:cubicBezTo>
                    <a:pt x="225260" y="1060871"/>
                    <a:pt x="223822" y="1015579"/>
                    <a:pt x="215016" y="971550"/>
                  </a:cubicBezTo>
                  <a:cubicBezTo>
                    <a:pt x="211078" y="951859"/>
                    <a:pt x="208294" y="930251"/>
                    <a:pt x="195966" y="914400"/>
                  </a:cubicBezTo>
                  <a:cubicBezTo>
                    <a:pt x="125283" y="823522"/>
                    <a:pt x="86141" y="828101"/>
                    <a:pt x="43566" y="742950"/>
                  </a:cubicBezTo>
                  <a:cubicBezTo>
                    <a:pt x="34586" y="724989"/>
                    <a:pt x="29386" y="705281"/>
                    <a:pt x="24516" y="685800"/>
                  </a:cubicBezTo>
                  <a:cubicBezTo>
                    <a:pt x="16663" y="654388"/>
                    <a:pt x="6365" y="622916"/>
                    <a:pt x="5466" y="590550"/>
                  </a:cubicBezTo>
                  <a:cubicBezTo>
                    <a:pt x="0" y="393776"/>
                    <a:pt x="5466" y="196850"/>
                    <a:pt x="5466" y="0"/>
                  </a:cubicBezTo>
                </a:path>
              </a:pathLst>
            </a:custGeom>
            <a:solidFill>
              <a:srgbClr val="33CC3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олилиния 29"/>
            <p:cNvSpPr/>
            <p:nvPr/>
          </p:nvSpPr>
          <p:spPr>
            <a:xfrm>
              <a:off x="642910" y="5500702"/>
              <a:ext cx="634142" cy="1126067"/>
            </a:xfrm>
            <a:custGeom>
              <a:avLst/>
              <a:gdLst>
                <a:gd name="connsiteX0" fmla="*/ 421383 w 634142"/>
                <a:gd name="connsiteY0" fmla="*/ 1126067 h 1126067"/>
                <a:gd name="connsiteX1" fmla="*/ 440433 w 634142"/>
                <a:gd name="connsiteY1" fmla="*/ 1068917 h 1126067"/>
                <a:gd name="connsiteX2" fmla="*/ 326133 w 634142"/>
                <a:gd name="connsiteY2" fmla="*/ 992717 h 1126067"/>
                <a:gd name="connsiteX3" fmla="*/ 249933 w 634142"/>
                <a:gd name="connsiteY3" fmla="*/ 935567 h 1126067"/>
                <a:gd name="connsiteX4" fmla="*/ 192783 w 634142"/>
                <a:gd name="connsiteY4" fmla="*/ 897467 h 1126067"/>
                <a:gd name="connsiteX5" fmla="*/ 116583 w 634142"/>
                <a:gd name="connsiteY5" fmla="*/ 802217 h 1126067"/>
                <a:gd name="connsiteX6" fmla="*/ 40383 w 634142"/>
                <a:gd name="connsiteY6" fmla="*/ 687917 h 1126067"/>
                <a:gd name="connsiteX7" fmla="*/ 2283 w 634142"/>
                <a:gd name="connsiteY7" fmla="*/ 573617 h 1126067"/>
                <a:gd name="connsiteX8" fmla="*/ 21333 w 634142"/>
                <a:gd name="connsiteY8" fmla="*/ 325967 h 1126067"/>
                <a:gd name="connsiteX9" fmla="*/ 78483 w 634142"/>
                <a:gd name="connsiteY9" fmla="*/ 287867 h 1126067"/>
                <a:gd name="connsiteX10" fmla="*/ 135633 w 634142"/>
                <a:gd name="connsiteY10" fmla="*/ 325967 h 1126067"/>
                <a:gd name="connsiteX11" fmla="*/ 268983 w 634142"/>
                <a:gd name="connsiteY11" fmla="*/ 364067 h 1126067"/>
                <a:gd name="connsiteX12" fmla="*/ 326133 w 634142"/>
                <a:gd name="connsiteY12" fmla="*/ 402167 h 1126067"/>
                <a:gd name="connsiteX13" fmla="*/ 383283 w 634142"/>
                <a:gd name="connsiteY13" fmla="*/ 630767 h 1126067"/>
                <a:gd name="connsiteX14" fmla="*/ 402333 w 634142"/>
                <a:gd name="connsiteY14" fmla="*/ 992717 h 1126067"/>
                <a:gd name="connsiteX15" fmla="*/ 440433 w 634142"/>
                <a:gd name="connsiteY15" fmla="*/ 1049867 h 1126067"/>
                <a:gd name="connsiteX16" fmla="*/ 478533 w 634142"/>
                <a:gd name="connsiteY16" fmla="*/ 992717 h 1126067"/>
                <a:gd name="connsiteX17" fmla="*/ 459483 w 634142"/>
                <a:gd name="connsiteY17" fmla="*/ 135467 h 1126067"/>
                <a:gd name="connsiteX18" fmla="*/ 459483 w 634142"/>
                <a:gd name="connsiteY18" fmla="*/ 21167 h 1126067"/>
                <a:gd name="connsiteX19" fmla="*/ 478533 w 634142"/>
                <a:gd name="connsiteY19" fmla="*/ 821267 h 1126067"/>
                <a:gd name="connsiteX20" fmla="*/ 459483 w 634142"/>
                <a:gd name="connsiteY20" fmla="*/ 1068917 h 1126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34142" h="1126067">
                  <a:moveTo>
                    <a:pt x="421383" y="1126067"/>
                  </a:moveTo>
                  <a:cubicBezTo>
                    <a:pt x="427733" y="1107017"/>
                    <a:pt x="446783" y="1087967"/>
                    <a:pt x="440433" y="1068917"/>
                  </a:cubicBezTo>
                  <a:cubicBezTo>
                    <a:pt x="422596" y="1015405"/>
                    <a:pt x="368956" y="1006991"/>
                    <a:pt x="326133" y="992717"/>
                  </a:cubicBezTo>
                  <a:cubicBezTo>
                    <a:pt x="300733" y="973667"/>
                    <a:pt x="275769" y="954021"/>
                    <a:pt x="249933" y="935567"/>
                  </a:cubicBezTo>
                  <a:cubicBezTo>
                    <a:pt x="231302" y="922259"/>
                    <a:pt x="207086" y="915345"/>
                    <a:pt x="192783" y="897467"/>
                  </a:cubicBezTo>
                  <a:cubicBezTo>
                    <a:pt x="87623" y="766016"/>
                    <a:pt x="280367" y="911406"/>
                    <a:pt x="116583" y="802217"/>
                  </a:cubicBezTo>
                  <a:cubicBezTo>
                    <a:pt x="91183" y="764117"/>
                    <a:pt x="54863" y="731358"/>
                    <a:pt x="40383" y="687917"/>
                  </a:cubicBezTo>
                  <a:lnTo>
                    <a:pt x="2283" y="573617"/>
                  </a:lnTo>
                  <a:cubicBezTo>
                    <a:pt x="8633" y="491067"/>
                    <a:pt x="0" y="405965"/>
                    <a:pt x="21333" y="325967"/>
                  </a:cubicBezTo>
                  <a:cubicBezTo>
                    <a:pt x="27232" y="303845"/>
                    <a:pt x="55588" y="287867"/>
                    <a:pt x="78483" y="287867"/>
                  </a:cubicBezTo>
                  <a:cubicBezTo>
                    <a:pt x="101378" y="287867"/>
                    <a:pt x="115155" y="315728"/>
                    <a:pt x="135633" y="325967"/>
                  </a:cubicBezTo>
                  <a:cubicBezTo>
                    <a:pt x="162962" y="339632"/>
                    <a:pt x="244568" y="357963"/>
                    <a:pt x="268983" y="364067"/>
                  </a:cubicBezTo>
                  <a:cubicBezTo>
                    <a:pt x="288033" y="376767"/>
                    <a:pt x="313999" y="382752"/>
                    <a:pt x="326133" y="402167"/>
                  </a:cubicBezTo>
                  <a:cubicBezTo>
                    <a:pt x="360438" y="457056"/>
                    <a:pt x="373028" y="569235"/>
                    <a:pt x="383283" y="630767"/>
                  </a:cubicBezTo>
                  <a:cubicBezTo>
                    <a:pt x="389633" y="751417"/>
                    <a:pt x="386009" y="873008"/>
                    <a:pt x="402333" y="992717"/>
                  </a:cubicBezTo>
                  <a:cubicBezTo>
                    <a:pt x="405426" y="1015402"/>
                    <a:pt x="417538" y="1049867"/>
                    <a:pt x="440433" y="1049867"/>
                  </a:cubicBezTo>
                  <a:cubicBezTo>
                    <a:pt x="463328" y="1049867"/>
                    <a:pt x="465833" y="1011767"/>
                    <a:pt x="478533" y="992717"/>
                  </a:cubicBezTo>
                  <a:cubicBezTo>
                    <a:pt x="472183" y="706967"/>
                    <a:pt x="471382" y="421040"/>
                    <a:pt x="459483" y="135467"/>
                  </a:cubicBezTo>
                  <a:cubicBezTo>
                    <a:pt x="453839" y="0"/>
                    <a:pt x="414327" y="156634"/>
                    <a:pt x="459483" y="21167"/>
                  </a:cubicBezTo>
                  <a:cubicBezTo>
                    <a:pt x="634142" y="283155"/>
                    <a:pt x="507453" y="69354"/>
                    <a:pt x="478533" y="821267"/>
                  </a:cubicBezTo>
                  <a:cubicBezTo>
                    <a:pt x="475351" y="904000"/>
                    <a:pt x="459483" y="1068917"/>
                    <a:pt x="459483" y="1068917"/>
                  </a:cubicBezTo>
                </a:path>
              </a:pathLst>
            </a:custGeom>
            <a:solidFill>
              <a:srgbClr val="33CC3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32-конечная звезда 8"/>
            <p:cNvSpPr/>
            <p:nvPr/>
          </p:nvSpPr>
          <p:spPr>
            <a:xfrm>
              <a:off x="571505" y="3429000"/>
              <a:ext cx="1000099" cy="2571768"/>
            </a:xfrm>
            <a:prstGeom prst="star32">
              <a:avLst/>
            </a:prstGeom>
            <a:solidFill>
              <a:srgbClr val="FF505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lIns="36000" tIns="36000" rIns="36000" bIns="36000" rtlCol="0" anchor="ctr" anchorCtr="1">
              <a:noAutofit/>
            </a:bodyPr>
            <a:lstStyle/>
            <a:p>
              <a:pPr algn="ctr"/>
              <a:r>
                <a:rPr lang="ru-RU" sz="2400" dirty="0" err="1" smtClean="0"/>
                <a:t>остро-угольный</a:t>
              </a:r>
              <a:endParaRPr lang="ru-RU" sz="2400" dirty="0" smtClean="0"/>
            </a:p>
          </p:txBody>
        </p:sp>
        <p:sp>
          <p:nvSpPr>
            <p:cNvPr id="13" name="32-конечная звезда 12"/>
            <p:cNvSpPr/>
            <p:nvPr/>
          </p:nvSpPr>
          <p:spPr>
            <a:xfrm>
              <a:off x="1666936" y="3429000"/>
              <a:ext cx="1000099" cy="2447954"/>
            </a:xfrm>
            <a:prstGeom prst="star32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lIns="36000" tIns="36000" rIns="36000" bIns="36000" rtlCol="0" anchor="ctr" anchorCtr="1">
              <a:noAutofit/>
            </a:bodyPr>
            <a:lstStyle/>
            <a:p>
              <a:pPr algn="ctr"/>
              <a:r>
                <a:rPr lang="ru-RU" sz="2400" dirty="0" err="1" smtClean="0"/>
                <a:t>прямо-угольный</a:t>
              </a:r>
              <a:endParaRPr lang="ru-RU" sz="2400" dirty="0" smtClean="0"/>
            </a:p>
          </p:txBody>
        </p:sp>
        <p:sp>
          <p:nvSpPr>
            <p:cNvPr id="14" name="32-конечная звезда 13"/>
            <p:cNvSpPr/>
            <p:nvPr/>
          </p:nvSpPr>
          <p:spPr>
            <a:xfrm>
              <a:off x="2786050" y="3429000"/>
              <a:ext cx="1000099" cy="2500330"/>
            </a:xfrm>
            <a:prstGeom prst="star32">
              <a:avLst/>
            </a:prstGeom>
            <a:solidFill>
              <a:srgbClr val="FF99CC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lIns="36000" tIns="36000" rIns="36000" bIns="36000" rtlCol="0" anchor="ctr" anchorCtr="1">
              <a:noAutofit/>
            </a:bodyPr>
            <a:lstStyle/>
            <a:p>
              <a:pPr algn="ctr"/>
              <a:r>
                <a:rPr lang="ru-RU" sz="2400" dirty="0" err="1" smtClean="0"/>
                <a:t>тупо-угольный</a:t>
              </a:r>
              <a:endParaRPr lang="ru-RU" sz="2400" dirty="0" smtClean="0"/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2857488" y="2786058"/>
              <a:ext cx="214314" cy="785818"/>
            </a:xfrm>
            <a:prstGeom prst="downArrow">
              <a:avLst/>
            </a:prstGeom>
            <a:scene3d>
              <a:camera prst="orthographicFront">
                <a:rot lat="0" lon="0" rev="12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Стрелка вниз 18"/>
            <p:cNvSpPr/>
            <p:nvPr/>
          </p:nvSpPr>
          <p:spPr>
            <a:xfrm>
              <a:off x="2500298" y="2857496"/>
              <a:ext cx="214314" cy="785818"/>
            </a:xfrm>
            <a:prstGeom prst="downArrow">
              <a:avLst/>
            </a:prstGeom>
            <a:scene3d>
              <a:camera prst="orthographicFront">
                <a:rot lat="0" lon="0" rev="19499999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Стрелка вниз 20"/>
            <p:cNvSpPr/>
            <p:nvPr/>
          </p:nvSpPr>
          <p:spPr>
            <a:xfrm>
              <a:off x="1785918" y="2750339"/>
              <a:ext cx="214314" cy="1178727"/>
            </a:xfrm>
            <a:prstGeom prst="downArrow">
              <a:avLst/>
            </a:prstGeom>
            <a:scene3d>
              <a:camera prst="orthographicFront">
                <a:rot lat="0" lon="0" rev="183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5143537" y="2321711"/>
            <a:ext cx="3348753" cy="4393437"/>
            <a:chOff x="5143537" y="2321711"/>
            <a:chExt cx="3348753" cy="4393437"/>
          </a:xfrm>
        </p:grpSpPr>
        <p:sp>
          <p:nvSpPr>
            <p:cNvPr id="33" name="Полилиния 32"/>
            <p:cNvSpPr/>
            <p:nvPr/>
          </p:nvSpPr>
          <p:spPr>
            <a:xfrm>
              <a:off x="5214942" y="5533219"/>
              <a:ext cx="491242" cy="1181929"/>
            </a:xfrm>
            <a:custGeom>
              <a:avLst/>
              <a:gdLst>
                <a:gd name="connsiteX0" fmla="*/ 234066 w 491242"/>
                <a:gd name="connsiteY0" fmla="*/ 1162050 h 1181929"/>
                <a:gd name="connsiteX1" fmla="*/ 310266 w 491242"/>
                <a:gd name="connsiteY1" fmla="*/ 209550 h 1181929"/>
                <a:gd name="connsiteX2" fmla="*/ 367416 w 491242"/>
                <a:gd name="connsiteY2" fmla="*/ 190500 h 1181929"/>
                <a:gd name="connsiteX3" fmla="*/ 443616 w 491242"/>
                <a:gd name="connsiteY3" fmla="*/ 209550 h 1181929"/>
                <a:gd name="connsiteX4" fmla="*/ 367416 w 491242"/>
                <a:gd name="connsiteY4" fmla="*/ 609600 h 1181929"/>
                <a:gd name="connsiteX5" fmla="*/ 329316 w 491242"/>
                <a:gd name="connsiteY5" fmla="*/ 723900 h 1181929"/>
                <a:gd name="connsiteX6" fmla="*/ 272166 w 491242"/>
                <a:gd name="connsiteY6" fmla="*/ 838200 h 1181929"/>
                <a:gd name="connsiteX7" fmla="*/ 253116 w 491242"/>
                <a:gd name="connsiteY7" fmla="*/ 1162050 h 1181929"/>
                <a:gd name="connsiteX8" fmla="*/ 234066 w 491242"/>
                <a:gd name="connsiteY8" fmla="*/ 1104900 h 1181929"/>
                <a:gd name="connsiteX9" fmla="*/ 215016 w 491242"/>
                <a:gd name="connsiteY9" fmla="*/ 971550 h 1181929"/>
                <a:gd name="connsiteX10" fmla="*/ 195966 w 491242"/>
                <a:gd name="connsiteY10" fmla="*/ 914400 h 1181929"/>
                <a:gd name="connsiteX11" fmla="*/ 43566 w 491242"/>
                <a:gd name="connsiteY11" fmla="*/ 742950 h 1181929"/>
                <a:gd name="connsiteX12" fmla="*/ 24516 w 491242"/>
                <a:gd name="connsiteY12" fmla="*/ 685800 h 1181929"/>
                <a:gd name="connsiteX13" fmla="*/ 5466 w 491242"/>
                <a:gd name="connsiteY13" fmla="*/ 590550 h 1181929"/>
                <a:gd name="connsiteX14" fmla="*/ 5466 w 491242"/>
                <a:gd name="connsiteY14" fmla="*/ 0 h 1181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91242" h="1181929">
                  <a:moveTo>
                    <a:pt x="234066" y="1162050"/>
                  </a:moveTo>
                  <a:cubicBezTo>
                    <a:pt x="239071" y="921805"/>
                    <a:pt x="543" y="364412"/>
                    <a:pt x="310266" y="209550"/>
                  </a:cubicBezTo>
                  <a:cubicBezTo>
                    <a:pt x="328227" y="200570"/>
                    <a:pt x="348366" y="196850"/>
                    <a:pt x="367416" y="190500"/>
                  </a:cubicBezTo>
                  <a:cubicBezTo>
                    <a:pt x="392816" y="196850"/>
                    <a:pt x="439533" y="183689"/>
                    <a:pt x="443616" y="209550"/>
                  </a:cubicBezTo>
                  <a:cubicBezTo>
                    <a:pt x="491242" y="511179"/>
                    <a:pt x="489470" y="487546"/>
                    <a:pt x="367416" y="609600"/>
                  </a:cubicBezTo>
                  <a:cubicBezTo>
                    <a:pt x="354716" y="647700"/>
                    <a:pt x="351593" y="690484"/>
                    <a:pt x="329316" y="723900"/>
                  </a:cubicBezTo>
                  <a:cubicBezTo>
                    <a:pt x="280077" y="797758"/>
                    <a:pt x="298456" y="759330"/>
                    <a:pt x="272166" y="838200"/>
                  </a:cubicBezTo>
                  <a:cubicBezTo>
                    <a:pt x="265816" y="946150"/>
                    <a:pt x="268409" y="1055000"/>
                    <a:pt x="253116" y="1162050"/>
                  </a:cubicBezTo>
                  <a:cubicBezTo>
                    <a:pt x="250276" y="1181929"/>
                    <a:pt x="238004" y="1124591"/>
                    <a:pt x="234066" y="1104900"/>
                  </a:cubicBezTo>
                  <a:cubicBezTo>
                    <a:pt x="225260" y="1060871"/>
                    <a:pt x="223822" y="1015579"/>
                    <a:pt x="215016" y="971550"/>
                  </a:cubicBezTo>
                  <a:cubicBezTo>
                    <a:pt x="211078" y="951859"/>
                    <a:pt x="208294" y="930251"/>
                    <a:pt x="195966" y="914400"/>
                  </a:cubicBezTo>
                  <a:cubicBezTo>
                    <a:pt x="125283" y="823522"/>
                    <a:pt x="86141" y="828101"/>
                    <a:pt x="43566" y="742950"/>
                  </a:cubicBezTo>
                  <a:cubicBezTo>
                    <a:pt x="34586" y="724989"/>
                    <a:pt x="29386" y="705281"/>
                    <a:pt x="24516" y="685800"/>
                  </a:cubicBezTo>
                  <a:cubicBezTo>
                    <a:pt x="16663" y="654388"/>
                    <a:pt x="6365" y="622916"/>
                    <a:pt x="5466" y="590550"/>
                  </a:cubicBezTo>
                  <a:cubicBezTo>
                    <a:pt x="0" y="393776"/>
                    <a:pt x="5466" y="196850"/>
                    <a:pt x="5466" y="0"/>
                  </a:cubicBezTo>
                </a:path>
              </a:pathLst>
            </a:custGeom>
            <a:solidFill>
              <a:srgbClr val="33CC33"/>
            </a:solidFill>
            <a:ln>
              <a:solidFill>
                <a:schemeClr val="accent3">
                  <a:lumMod val="50000"/>
                </a:schemeClr>
              </a:solidFill>
            </a:ln>
            <a:scene3d>
              <a:camera prst="orthographicFront">
                <a:rot lat="0" lon="126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7858148" y="5517643"/>
              <a:ext cx="634142" cy="1126067"/>
            </a:xfrm>
            <a:custGeom>
              <a:avLst/>
              <a:gdLst>
                <a:gd name="connsiteX0" fmla="*/ 421383 w 634142"/>
                <a:gd name="connsiteY0" fmla="*/ 1126067 h 1126067"/>
                <a:gd name="connsiteX1" fmla="*/ 440433 w 634142"/>
                <a:gd name="connsiteY1" fmla="*/ 1068917 h 1126067"/>
                <a:gd name="connsiteX2" fmla="*/ 326133 w 634142"/>
                <a:gd name="connsiteY2" fmla="*/ 992717 h 1126067"/>
                <a:gd name="connsiteX3" fmla="*/ 249933 w 634142"/>
                <a:gd name="connsiteY3" fmla="*/ 935567 h 1126067"/>
                <a:gd name="connsiteX4" fmla="*/ 192783 w 634142"/>
                <a:gd name="connsiteY4" fmla="*/ 897467 h 1126067"/>
                <a:gd name="connsiteX5" fmla="*/ 116583 w 634142"/>
                <a:gd name="connsiteY5" fmla="*/ 802217 h 1126067"/>
                <a:gd name="connsiteX6" fmla="*/ 40383 w 634142"/>
                <a:gd name="connsiteY6" fmla="*/ 687917 h 1126067"/>
                <a:gd name="connsiteX7" fmla="*/ 2283 w 634142"/>
                <a:gd name="connsiteY7" fmla="*/ 573617 h 1126067"/>
                <a:gd name="connsiteX8" fmla="*/ 21333 w 634142"/>
                <a:gd name="connsiteY8" fmla="*/ 325967 h 1126067"/>
                <a:gd name="connsiteX9" fmla="*/ 78483 w 634142"/>
                <a:gd name="connsiteY9" fmla="*/ 287867 h 1126067"/>
                <a:gd name="connsiteX10" fmla="*/ 135633 w 634142"/>
                <a:gd name="connsiteY10" fmla="*/ 325967 h 1126067"/>
                <a:gd name="connsiteX11" fmla="*/ 268983 w 634142"/>
                <a:gd name="connsiteY11" fmla="*/ 364067 h 1126067"/>
                <a:gd name="connsiteX12" fmla="*/ 326133 w 634142"/>
                <a:gd name="connsiteY12" fmla="*/ 402167 h 1126067"/>
                <a:gd name="connsiteX13" fmla="*/ 383283 w 634142"/>
                <a:gd name="connsiteY13" fmla="*/ 630767 h 1126067"/>
                <a:gd name="connsiteX14" fmla="*/ 402333 w 634142"/>
                <a:gd name="connsiteY14" fmla="*/ 992717 h 1126067"/>
                <a:gd name="connsiteX15" fmla="*/ 440433 w 634142"/>
                <a:gd name="connsiteY15" fmla="*/ 1049867 h 1126067"/>
                <a:gd name="connsiteX16" fmla="*/ 478533 w 634142"/>
                <a:gd name="connsiteY16" fmla="*/ 992717 h 1126067"/>
                <a:gd name="connsiteX17" fmla="*/ 459483 w 634142"/>
                <a:gd name="connsiteY17" fmla="*/ 135467 h 1126067"/>
                <a:gd name="connsiteX18" fmla="*/ 459483 w 634142"/>
                <a:gd name="connsiteY18" fmla="*/ 21167 h 1126067"/>
                <a:gd name="connsiteX19" fmla="*/ 478533 w 634142"/>
                <a:gd name="connsiteY19" fmla="*/ 821267 h 1126067"/>
                <a:gd name="connsiteX20" fmla="*/ 459483 w 634142"/>
                <a:gd name="connsiteY20" fmla="*/ 1068917 h 1126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34142" h="1126067">
                  <a:moveTo>
                    <a:pt x="421383" y="1126067"/>
                  </a:moveTo>
                  <a:cubicBezTo>
                    <a:pt x="427733" y="1107017"/>
                    <a:pt x="446783" y="1087967"/>
                    <a:pt x="440433" y="1068917"/>
                  </a:cubicBezTo>
                  <a:cubicBezTo>
                    <a:pt x="422596" y="1015405"/>
                    <a:pt x="368956" y="1006991"/>
                    <a:pt x="326133" y="992717"/>
                  </a:cubicBezTo>
                  <a:cubicBezTo>
                    <a:pt x="300733" y="973667"/>
                    <a:pt x="275769" y="954021"/>
                    <a:pt x="249933" y="935567"/>
                  </a:cubicBezTo>
                  <a:cubicBezTo>
                    <a:pt x="231302" y="922259"/>
                    <a:pt x="207086" y="915345"/>
                    <a:pt x="192783" y="897467"/>
                  </a:cubicBezTo>
                  <a:cubicBezTo>
                    <a:pt x="87623" y="766016"/>
                    <a:pt x="280367" y="911406"/>
                    <a:pt x="116583" y="802217"/>
                  </a:cubicBezTo>
                  <a:cubicBezTo>
                    <a:pt x="91183" y="764117"/>
                    <a:pt x="54863" y="731358"/>
                    <a:pt x="40383" y="687917"/>
                  </a:cubicBezTo>
                  <a:lnTo>
                    <a:pt x="2283" y="573617"/>
                  </a:lnTo>
                  <a:cubicBezTo>
                    <a:pt x="8633" y="491067"/>
                    <a:pt x="0" y="405965"/>
                    <a:pt x="21333" y="325967"/>
                  </a:cubicBezTo>
                  <a:cubicBezTo>
                    <a:pt x="27232" y="303845"/>
                    <a:pt x="55588" y="287867"/>
                    <a:pt x="78483" y="287867"/>
                  </a:cubicBezTo>
                  <a:cubicBezTo>
                    <a:pt x="101378" y="287867"/>
                    <a:pt x="115155" y="315728"/>
                    <a:pt x="135633" y="325967"/>
                  </a:cubicBezTo>
                  <a:cubicBezTo>
                    <a:pt x="162962" y="339632"/>
                    <a:pt x="244568" y="357963"/>
                    <a:pt x="268983" y="364067"/>
                  </a:cubicBezTo>
                  <a:cubicBezTo>
                    <a:pt x="288033" y="376767"/>
                    <a:pt x="313999" y="382752"/>
                    <a:pt x="326133" y="402167"/>
                  </a:cubicBezTo>
                  <a:cubicBezTo>
                    <a:pt x="360438" y="457056"/>
                    <a:pt x="373028" y="569235"/>
                    <a:pt x="383283" y="630767"/>
                  </a:cubicBezTo>
                  <a:cubicBezTo>
                    <a:pt x="389633" y="751417"/>
                    <a:pt x="386009" y="873008"/>
                    <a:pt x="402333" y="992717"/>
                  </a:cubicBezTo>
                  <a:cubicBezTo>
                    <a:pt x="405426" y="1015402"/>
                    <a:pt x="417538" y="1049867"/>
                    <a:pt x="440433" y="1049867"/>
                  </a:cubicBezTo>
                  <a:cubicBezTo>
                    <a:pt x="463328" y="1049867"/>
                    <a:pt x="465833" y="1011767"/>
                    <a:pt x="478533" y="992717"/>
                  </a:cubicBezTo>
                  <a:cubicBezTo>
                    <a:pt x="472183" y="706967"/>
                    <a:pt x="471382" y="421040"/>
                    <a:pt x="459483" y="135467"/>
                  </a:cubicBezTo>
                  <a:cubicBezTo>
                    <a:pt x="453839" y="0"/>
                    <a:pt x="414327" y="156634"/>
                    <a:pt x="459483" y="21167"/>
                  </a:cubicBezTo>
                  <a:cubicBezTo>
                    <a:pt x="634142" y="283155"/>
                    <a:pt x="507453" y="69354"/>
                    <a:pt x="478533" y="821267"/>
                  </a:cubicBezTo>
                  <a:cubicBezTo>
                    <a:pt x="475351" y="904000"/>
                    <a:pt x="459483" y="1068917"/>
                    <a:pt x="459483" y="1068917"/>
                  </a:cubicBezTo>
                </a:path>
              </a:pathLst>
            </a:custGeom>
            <a:solidFill>
              <a:srgbClr val="33CC33"/>
            </a:solidFill>
            <a:ln>
              <a:solidFill>
                <a:schemeClr val="accent3">
                  <a:lumMod val="50000"/>
                </a:schemeClr>
              </a:solidFill>
            </a:ln>
            <a:scene3d>
              <a:camera prst="orthographicFront">
                <a:rot lat="0" lon="12299976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32-конечная звезда 14"/>
            <p:cNvSpPr/>
            <p:nvPr/>
          </p:nvSpPr>
          <p:spPr>
            <a:xfrm>
              <a:off x="5143537" y="3429000"/>
              <a:ext cx="1000099" cy="2571768"/>
            </a:xfrm>
            <a:prstGeom prst="star32">
              <a:avLst/>
            </a:prstGeom>
            <a:solidFill>
              <a:srgbClr val="FF9966"/>
            </a:solidFill>
            <a:ln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lIns="36000" tIns="36000" rIns="36000" bIns="36000" rtlCol="0" anchor="ctr" anchorCtr="1">
              <a:noAutofit/>
            </a:bodyPr>
            <a:lstStyle/>
            <a:p>
              <a:pPr algn="ctr"/>
              <a:r>
                <a:rPr lang="ru-RU" sz="2200" dirty="0" smtClean="0"/>
                <a:t>равно-</a:t>
              </a:r>
            </a:p>
            <a:p>
              <a:pPr algn="ctr"/>
              <a:r>
                <a:rPr lang="ru-RU" sz="2200" dirty="0" smtClean="0"/>
                <a:t>сторонний</a:t>
              </a:r>
            </a:p>
          </p:txBody>
        </p:sp>
        <p:sp>
          <p:nvSpPr>
            <p:cNvPr id="16" name="32-конечная звезда 15"/>
            <p:cNvSpPr/>
            <p:nvPr/>
          </p:nvSpPr>
          <p:spPr>
            <a:xfrm>
              <a:off x="6286512" y="3429000"/>
              <a:ext cx="1000099" cy="2571768"/>
            </a:xfrm>
            <a:prstGeom prst="star32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lIns="36000" tIns="36000" rIns="36000" bIns="36000" rtlCol="0" anchor="ctr" anchorCtr="1">
              <a:noAutofit/>
            </a:bodyPr>
            <a:lstStyle/>
            <a:p>
              <a:pPr algn="ctr"/>
              <a:r>
                <a:rPr lang="ru-RU" sz="2000" dirty="0" smtClean="0"/>
                <a:t>равно-</a:t>
              </a:r>
            </a:p>
            <a:p>
              <a:pPr algn="ctr"/>
              <a:r>
                <a:rPr lang="ru-RU" sz="2000" dirty="0" smtClean="0"/>
                <a:t>бедренный</a:t>
              </a:r>
            </a:p>
          </p:txBody>
        </p:sp>
        <p:sp>
          <p:nvSpPr>
            <p:cNvPr id="17" name="32-конечная звезда 16"/>
            <p:cNvSpPr/>
            <p:nvPr/>
          </p:nvSpPr>
          <p:spPr>
            <a:xfrm>
              <a:off x="7358082" y="3429000"/>
              <a:ext cx="1000099" cy="2571768"/>
            </a:xfrm>
            <a:prstGeom prst="star32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lIns="36000" tIns="36000" rIns="36000" bIns="36000" rtlCol="0" anchor="ctr" anchorCtr="1">
              <a:noAutofit/>
            </a:bodyPr>
            <a:lstStyle/>
            <a:p>
              <a:pPr algn="ctr"/>
              <a:r>
                <a:rPr lang="ru-RU" sz="2200" dirty="0" smtClean="0"/>
                <a:t>разно-</a:t>
              </a:r>
            </a:p>
            <a:p>
              <a:pPr algn="ctr"/>
              <a:r>
                <a:rPr lang="ru-RU" sz="2200" dirty="0" smtClean="0"/>
                <a:t>сторонний</a:t>
              </a:r>
            </a:p>
          </p:txBody>
        </p:sp>
        <p:sp>
          <p:nvSpPr>
            <p:cNvPr id="22" name="Стрелка вниз 21"/>
            <p:cNvSpPr/>
            <p:nvPr/>
          </p:nvSpPr>
          <p:spPr>
            <a:xfrm flipH="1">
              <a:off x="6929454" y="2438392"/>
              <a:ext cx="214314" cy="1490674"/>
            </a:xfrm>
            <a:prstGeom prst="downArrow">
              <a:avLst/>
            </a:prstGeom>
            <a:scene3d>
              <a:camera prst="orthographicFront">
                <a:rot lat="0" lon="0" rev="30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Стрелка вниз 22"/>
            <p:cNvSpPr/>
            <p:nvPr/>
          </p:nvSpPr>
          <p:spPr>
            <a:xfrm>
              <a:off x="6357950" y="2786058"/>
              <a:ext cx="214314" cy="785818"/>
            </a:xfrm>
            <a:prstGeom prst="downArrow">
              <a:avLst/>
            </a:prstGeom>
            <a:scene3d>
              <a:camera prst="orthographicFront">
                <a:rot lat="0" lon="0" rev="1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Стрелка вниз 23"/>
            <p:cNvSpPr/>
            <p:nvPr/>
          </p:nvSpPr>
          <p:spPr>
            <a:xfrm>
              <a:off x="5929322" y="2321711"/>
              <a:ext cx="214314" cy="1178727"/>
            </a:xfrm>
            <a:prstGeom prst="downArrow">
              <a:avLst/>
            </a:prstGeom>
            <a:scene3d>
              <a:camera prst="orthographicFront">
                <a:rot lat="0" lon="0" rev="20399999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Стрелка вверх 2"/>
          <p:cNvSpPr/>
          <p:nvPr/>
        </p:nvSpPr>
        <p:spPr>
          <a:xfrm rot="9427570">
            <a:off x="5267037" y="1581458"/>
            <a:ext cx="188785" cy="908796"/>
          </a:xfrm>
          <a:prstGeom prst="upArrow">
            <a:avLst/>
          </a:prstGeom>
          <a:solidFill>
            <a:srgbClr val="FF9933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верх 3"/>
          <p:cNvSpPr/>
          <p:nvPr/>
        </p:nvSpPr>
        <p:spPr>
          <a:xfrm rot="12237540">
            <a:off x="3673306" y="1588898"/>
            <a:ext cx="198429" cy="843851"/>
          </a:xfrm>
          <a:prstGeom prst="upArrow">
            <a:avLst/>
          </a:prstGeom>
          <a:solidFill>
            <a:srgbClr val="FF9933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лако 4"/>
          <p:cNvSpPr/>
          <p:nvPr/>
        </p:nvSpPr>
        <p:spPr>
          <a:xfrm>
            <a:off x="1966672" y="1984681"/>
            <a:ext cx="2362481" cy="123000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Whirl Cyrillic" pitchFamily="2" charset="0"/>
              </a:rPr>
              <a:t>по углам</a:t>
            </a:r>
            <a:endParaRPr lang="ru-RU" sz="2400" dirty="0">
              <a:latin typeface="Whirl Cyrillic" pitchFamily="2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4699423" y="1940182"/>
            <a:ext cx="2362481" cy="123000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Whirl Cyrillic" pitchFamily="2" charset="0"/>
              </a:rPr>
              <a:t>по сторонам</a:t>
            </a:r>
            <a:endParaRPr lang="ru-RU" sz="2000" dirty="0">
              <a:latin typeface="Whirl Cyrillic" pitchFamily="2" charset="0"/>
            </a:endParaRPr>
          </a:p>
        </p:txBody>
      </p:sp>
      <p:sp>
        <p:nvSpPr>
          <p:cNvPr id="11" name="Солнце 10"/>
          <p:cNvSpPr/>
          <p:nvPr/>
        </p:nvSpPr>
        <p:spPr>
          <a:xfrm>
            <a:off x="1607339" y="0"/>
            <a:ext cx="5929322" cy="2205526"/>
          </a:xfrm>
          <a:prstGeom prst="sun">
            <a:avLst/>
          </a:prstGeom>
          <a:solidFill>
            <a:srgbClr val="FF9933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Whirl Cyrillic" pitchFamily="2" charset="0"/>
              </a:rPr>
              <a:t>Виды треугольников</a:t>
            </a:r>
          </a:p>
        </p:txBody>
      </p:sp>
      <p:sp>
        <p:nvSpPr>
          <p:cNvPr id="12" name="Молния 11"/>
          <p:cNvSpPr/>
          <p:nvPr/>
        </p:nvSpPr>
        <p:spPr>
          <a:xfrm rot="9103024">
            <a:off x="-1272083" y="4124534"/>
            <a:ext cx="11045222" cy="5856630"/>
          </a:xfrm>
          <a:prstGeom prst="lightningBolt">
            <a:avLst/>
          </a:prstGeom>
          <a:solidFill>
            <a:srgbClr val="33CC3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hlinkClick r:id="rId2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/>
          <a:srcRect l="10996" t="2979" r="9869" b="4666"/>
          <a:stretch>
            <a:fillRect/>
          </a:stretch>
        </p:blipFill>
        <p:spPr bwMode="auto">
          <a:xfrm>
            <a:off x="1142976" y="642918"/>
            <a:ext cx="6893767" cy="5028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109</Words>
  <PresentationFormat>Экран (4:3)</PresentationFormat>
  <Paragraphs>39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Страна Геометрия</vt:lpstr>
      <vt:lpstr>Слайд 2</vt:lpstr>
      <vt:lpstr>Виды треугольников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Boss</cp:lastModifiedBy>
  <cp:revision>25</cp:revision>
  <dcterms:modified xsi:type="dcterms:W3CDTF">2010-01-24T17:25:31Z</dcterms:modified>
</cp:coreProperties>
</file>