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0" r:id="rId2"/>
  </p:sldMasterIdLst>
  <p:sldIdLst>
    <p:sldId id="277" r:id="rId3"/>
    <p:sldId id="276" r:id="rId4"/>
    <p:sldId id="256" r:id="rId5"/>
    <p:sldId id="278" r:id="rId6"/>
    <p:sldId id="280" r:id="rId7"/>
    <p:sldId id="279" r:id="rId8"/>
    <p:sldId id="262" r:id="rId9"/>
    <p:sldId id="263" r:id="rId10"/>
    <p:sldId id="264" r:id="rId11"/>
    <p:sldId id="265" r:id="rId12"/>
    <p:sldId id="266" r:id="rId13"/>
    <p:sldId id="268" r:id="rId14"/>
    <p:sldId id="28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3E0"/>
    <a:srgbClr val="FFBD5B"/>
    <a:srgbClr val="F7A7E6"/>
    <a:srgbClr val="FFFF00"/>
    <a:srgbClr val="FFE4C9"/>
    <a:srgbClr val="000099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72" autoAdjust="0"/>
    <p:restoredTop sz="94660"/>
  </p:normalViewPr>
  <p:slideViewPr>
    <p:cSldViewPr>
      <p:cViewPr varScale="1">
        <p:scale>
          <a:sx n="66" d="100"/>
          <a:sy n="66" d="100"/>
        </p:scale>
        <p:origin x="-9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0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19.wmf"/><Relationship Id="rId5" Type="http://schemas.openxmlformats.org/officeDocument/2006/relationships/image" Target="../media/image14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7.wmf"/><Relationship Id="rId7" Type="http://schemas.openxmlformats.org/officeDocument/2006/relationships/image" Target="../media/image23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14.wmf"/><Relationship Id="rId9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14.wmf"/><Relationship Id="rId1" Type="http://schemas.openxmlformats.org/officeDocument/2006/relationships/image" Target="../media/image17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53CEA-E20B-4DC2-87A5-CEFC023E8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29820-3781-4572-B245-DB89F4CE8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7611B-5CD8-4A55-A9BF-8A0263D82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7DF757C-5878-4A67-89D3-51497D16FE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D839D7B-AA94-4B06-B7D4-B670C83532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167DB-748F-4183-A83E-7719D89EBC3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FF5A5D-8080-4F71-BDC0-7828B6A0F2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B82B0A-B60C-4EDF-A420-541D81112B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E568F-4BF8-48B3-9F1C-9EED4A2F80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49B4A-60BE-4CF4-B096-F34C593CE5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DFB98F8-D705-4171-8F8D-BC64BBBFF8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B65A3-2493-4209-8229-5C3D39C64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94E83C-2884-430C-A41A-0C368B3E1E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8968D3-CD29-4470-A41D-F463F33F8D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453952-CA7D-4C26-A0A0-D10A479932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AC5FD-4688-4614-B945-3BC793F5B2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A2B9D-026D-41C1-8BDF-5633ED77F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FE781-370E-4814-939C-99F690DC03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9BF1-E450-47C6-A45C-C92C10952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0791F-2792-4398-B0B8-D3541586E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2BD98-BEBF-412B-89E5-290B307A26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8B9A4-98DA-4720-8F43-87403A9A5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103B538-ED1E-4964-A786-1A1CEF596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03B538-ED1E-4964-A786-1A1CEF596BB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5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Grp="1" noChangeArrowheads="1"/>
          </p:cNvSpPr>
          <p:nvPr>
            <p:ph type="title"/>
          </p:nvPr>
        </p:nvSpPr>
        <p:spPr bwMode="auto">
          <a:prstGeom prst="cube">
            <a:avLst>
              <a:gd name="adj" fmla="val 25000"/>
            </a:avLst>
          </a:prstGeom>
          <a:gradFill rotWithShape="1">
            <a:gsLst>
              <a:gs pos="0">
                <a:srgbClr val="B82E4F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 w="28575">
            <a:solidFill>
              <a:srgbClr val="8449F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dirty="0" smtClean="0"/>
              <a:t>Разделите фигуры на две группы.</a:t>
            </a:r>
            <a:br>
              <a:rPr lang="ru-RU" sz="2400" dirty="0" smtClean="0"/>
            </a:br>
            <a:r>
              <a:rPr lang="ru-RU" sz="2400" dirty="0" smtClean="0"/>
              <a:t>По какому признаку вы   разделили фигуры?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А)                                                                  </a:t>
            </a:r>
            <a:endParaRPr lang="ru-RU" dirty="0"/>
          </a:p>
        </p:txBody>
      </p:sp>
      <p:sp>
        <p:nvSpPr>
          <p:cNvPr id="9" name="Блок-схема: магнитный диск 8"/>
          <p:cNvSpPr/>
          <p:nvPr/>
        </p:nvSpPr>
        <p:spPr>
          <a:xfrm>
            <a:off x="1371600" y="1600200"/>
            <a:ext cx="1219200" cy="1828800"/>
          </a:xfrm>
          <a:prstGeom prst="flowChartMagneticDisk">
            <a:avLst/>
          </a:prstGeom>
          <a:solidFill>
            <a:srgbClr val="F7A7E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3733800" y="1828800"/>
            <a:ext cx="1295400" cy="1371600"/>
          </a:xfrm>
          <a:prstGeom prst="rtTriangle">
            <a:avLst/>
          </a:prstGeom>
          <a:solidFill>
            <a:srgbClr val="92D05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уб 10"/>
          <p:cNvSpPr/>
          <p:nvPr/>
        </p:nvSpPr>
        <p:spPr>
          <a:xfrm>
            <a:off x="6019800" y="1828800"/>
            <a:ext cx="1447800" cy="1371600"/>
          </a:xfrm>
          <a:prstGeom prst="cube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47800" y="4191000"/>
            <a:ext cx="1676400" cy="914400"/>
          </a:xfrm>
          <a:prstGeom prst="rect">
            <a:avLst/>
          </a:prstGeom>
          <a:solidFill>
            <a:srgbClr val="FFBD5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3" descr="CA000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3581400"/>
            <a:ext cx="1752600" cy="270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Овал 13"/>
          <p:cNvSpPr/>
          <p:nvPr/>
        </p:nvSpPr>
        <p:spPr>
          <a:xfrm>
            <a:off x="533400" y="1600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2"/>
                </a:solidFill>
              </a:rPr>
              <a:t>А</a:t>
            </a:r>
          </a:p>
        </p:txBody>
      </p:sp>
      <p:sp>
        <p:nvSpPr>
          <p:cNvPr id="15" name="Овал 14"/>
          <p:cNvSpPr/>
          <p:nvPr/>
        </p:nvSpPr>
        <p:spPr>
          <a:xfrm>
            <a:off x="2971800" y="167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Б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486400" y="1600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В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57200" y="4114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Г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629400" y="3733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Е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19" name="Ромб 18"/>
          <p:cNvSpPr/>
          <p:nvPr/>
        </p:nvSpPr>
        <p:spPr>
          <a:xfrm>
            <a:off x="3962400" y="4114800"/>
            <a:ext cx="1981200" cy="2286000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3810000" y="4114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Д</a:t>
            </a:r>
            <a:endParaRPr lang="ru-RU"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5" name="Group 2"/>
          <p:cNvGrpSpPr>
            <a:grpSpLocks/>
          </p:cNvGrpSpPr>
          <p:nvPr/>
        </p:nvGrpSpPr>
        <p:grpSpPr bwMode="auto">
          <a:xfrm>
            <a:off x="685800" y="2286000"/>
            <a:ext cx="3581400" cy="1066800"/>
            <a:chOff x="192" y="2640"/>
            <a:chExt cx="2256" cy="672"/>
          </a:xfrm>
        </p:grpSpPr>
        <p:grpSp>
          <p:nvGrpSpPr>
            <p:cNvPr id="4169" name="Group 3"/>
            <p:cNvGrpSpPr>
              <a:grpSpLocks/>
            </p:cNvGrpSpPr>
            <p:nvPr/>
          </p:nvGrpSpPr>
          <p:grpSpPr bwMode="auto">
            <a:xfrm>
              <a:off x="384" y="2640"/>
              <a:ext cx="2064" cy="480"/>
              <a:chOff x="576" y="2736"/>
              <a:chExt cx="2064" cy="480"/>
            </a:xfrm>
          </p:grpSpPr>
          <p:sp>
            <p:nvSpPr>
              <p:cNvPr id="4182" name="AutoShape 4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3" name="AutoShape 5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4" name="AutoShape 6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5" name="AutoShape 7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6" name="AutoShape 8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70" name="Group 9"/>
            <p:cNvGrpSpPr>
              <a:grpSpLocks/>
            </p:cNvGrpSpPr>
            <p:nvPr/>
          </p:nvGrpSpPr>
          <p:grpSpPr bwMode="auto">
            <a:xfrm>
              <a:off x="288" y="2736"/>
              <a:ext cx="2064" cy="480"/>
              <a:chOff x="576" y="2736"/>
              <a:chExt cx="2064" cy="480"/>
            </a:xfrm>
          </p:grpSpPr>
          <p:sp>
            <p:nvSpPr>
              <p:cNvPr id="4177" name="AutoShape 10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8" name="AutoShape 11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9" name="AutoShape 12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0" name="AutoShape 13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1" name="AutoShape 14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71" name="Group 15"/>
            <p:cNvGrpSpPr>
              <a:grpSpLocks/>
            </p:cNvGrpSpPr>
            <p:nvPr/>
          </p:nvGrpSpPr>
          <p:grpSpPr bwMode="auto">
            <a:xfrm>
              <a:off x="192" y="2832"/>
              <a:ext cx="2064" cy="480"/>
              <a:chOff x="576" y="2736"/>
              <a:chExt cx="2064" cy="480"/>
            </a:xfrm>
          </p:grpSpPr>
          <p:sp>
            <p:nvSpPr>
              <p:cNvPr id="4172" name="AutoShape 16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3" name="AutoShape 17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4" name="AutoShape 18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5" name="AutoShape 19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6" name="AutoShape 20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4106" name="Group 21"/>
          <p:cNvGrpSpPr>
            <a:grpSpLocks/>
          </p:cNvGrpSpPr>
          <p:nvPr/>
        </p:nvGrpSpPr>
        <p:grpSpPr bwMode="auto">
          <a:xfrm>
            <a:off x="685800" y="1752600"/>
            <a:ext cx="3581400" cy="1066800"/>
            <a:chOff x="384" y="2736"/>
            <a:chExt cx="2256" cy="672"/>
          </a:xfrm>
        </p:grpSpPr>
        <p:grpSp>
          <p:nvGrpSpPr>
            <p:cNvPr id="4151" name="Group 22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4164" name="AutoShape 23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5" name="AutoShape 24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6" name="AutoShape 25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7" name="AutoShape 2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8" name="AutoShape 27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52" name="Group 28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4159" name="AutoShape 29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0" name="AutoShape 30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1" name="AutoShape 31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2" name="AutoShape 32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3" name="AutoShape 33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53" name="Group 34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4154" name="AutoShape 35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5" name="AutoShape 36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6" name="AutoShape 37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7" name="AutoShape 38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8" name="AutoShape 39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4107" name="Group 40"/>
          <p:cNvGrpSpPr>
            <a:grpSpLocks/>
          </p:cNvGrpSpPr>
          <p:nvPr/>
        </p:nvGrpSpPr>
        <p:grpSpPr bwMode="auto">
          <a:xfrm>
            <a:off x="685800" y="1219200"/>
            <a:ext cx="3581400" cy="1066800"/>
            <a:chOff x="384" y="2736"/>
            <a:chExt cx="2256" cy="672"/>
          </a:xfrm>
        </p:grpSpPr>
        <p:grpSp>
          <p:nvGrpSpPr>
            <p:cNvPr id="4133" name="Group 41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4146" name="AutoShape 42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7" name="AutoShape 43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8" name="AutoShape 44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9" name="AutoShape 45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0" name="AutoShape 4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34" name="Group 47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4141" name="AutoShape 48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2" name="AutoShape 49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3" name="AutoShape 50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4" name="AutoShape 51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5" name="AutoShape 52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35" name="Group 53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4136" name="AutoShape 54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7" name="AutoShape 55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8" name="AutoShape 56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9" name="AutoShape 57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0" name="AutoShape 58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4108" name="Group 59"/>
          <p:cNvGrpSpPr>
            <a:grpSpLocks/>
          </p:cNvGrpSpPr>
          <p:nvPr/>
        </p:nvGrpSpPr>
        <p:grpSpPr bwMode="auto">
          <a:xfrm>
            <a:off x="685800" y="685800"/>
            <a:ext cx="3581400" cy="1066800"/>
            <a:chOff x="384" y="2736"/>
            <a:chExt cx="2256" cy="672"/>
          </a:xfrm>
        </p:grpSpPr>
        <p:grpSp>
          <p:nvGrpSpPr>
            <p:cNvPr id="4115" name="Group 60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4128" name="AutoShape 61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9" name="AutoShape 62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0" name="AutoShape 63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1" name="AutoShape 64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2" name="AutoShape 65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16" name="Group 66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4123" name="AutoShape 67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4" name="AutoShape 68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5" name="AutoShape 69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6" name="AutoShape 70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7" name="AutoShape 71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117" name="Group 72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4118" name="AutoShape 73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9" name="AutoShape 74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0" name="AutoShape 75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1" name="AutoShape 7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2" name="AutoShape 77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109" name="Line 78"/>
          <p:cNvSpPr>
            <a:spLocks noChangeShapeType="1"/>
          </p:cNvSpPr>
          <p:nvPr/>
        </p:nvSpPr>
        <p:spPr bwMode="auto">
          <a:xfrm>
            <a:off x="685800" y="3657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0" name="Line 79"/>
          <p:cNvSpPr>
            <a:spLocks noChangeShapeType="1"/>
          </p:cNvSpPr>
          <p:nvPr/>
        </p:nvSpPr>
        <p:spPr bwMode="auto">
          <a:xfrm>
            <a:off x="2514600" y="3657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098" name="Object 80"/>
          <p:cNvGraphicFramePr>
            <a:graphicFrameLocks noChangeAspect="1"/>
          </p:cNvGraphicFramePr>
          <p:nvPr/>
        </p:nvGraphicFramePr>
        <p:xfrm>
          <a:off x="4038600" y="2971800"/>
          <a:ext cx="331788" cy="457200"/>
        </p:xfrm>
        <a:graphic>
          <a:graphicData uri="http://schemas.openxmlformats.org/presentationml/2006/ole">
            <p:oleObj spid="_x0000_s4098" name="Формула" r:id="rId3" imgW="126720" imgH="177480" progId="Equation.3">
              <p:embed/>
            </p:oleObj>
          </a:graphicData>
        </a:graphic>
      </p:graphicFrame>
      <p:sp>
        <p:nvSpPr>
          <p:cNvPr id="4111" name="Line 81"/>
          <p:cNvSpPr>
            <a:spLocks noChangeShapeType="1"/>
          </p:cNvSpPr>
          <p:nvPr/>
        </p:nvSpPr>
        <p:spPr bwMode="auto">
          <a:xfrm flipH="1">
            <a:off x="4191000" y="2819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2" name="Line 82"/>
          <p:cNvSpPr>
            <a:spLocks noChangeShapeType="1"/>
          </p:cNvSpPr>
          <p:nvPr/>
        </p:nvSpPr>
        <p:spPr bwMode="auto">
          <a:xfrm flipV="1">
            <a:off x="3810000" y="3200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3" name="Line 83"/>
          <p:cNvSpPr>
            <a:spLocks noChangeShapeType="1"/>
          </p:cNvSpPr>
          <p:nvPr/>
        </p:nvSpPr>
        <p:spPr bwMode="auto">
          <a:xfrm>
            <a:off x="4419600" y="68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4" name="Line 84"/>
          <p:cNvSpPr>
            <a:spLocks noChangeShapeType="1"/>
          </p:cNvSpPr>
          <p:nvPr/>
        </p:nvSpPr>
        <p:spPr bwMode="auto">
          <a:xfrm flipV="1">
            <a:off x="4419600" y="1981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099" name="Object 85"/>
          <p:cNvGraphicFramePr>
            <a:graphicFrameLocks noChangeAspect="1"/>
          </p:cNvGraphicFramePr>
          <p:nvPr/>
        </p:nvGraphicFramePr>
        <p:xfrm>
          <a:off x="4343400" y="1600200"/>
          <a:ext cx="328613" cy="395288"/>
        </p:xfrm>
        <a:graphic>
          <a:graphicData uri="http://schemas.openxmlformats.org/presentationml/2006/ole">
            <p:oleObj spid="_x0000_s4099" name="Формула" r:id="rId4" imgW="114120" imgH="139680" progId="Equation.3">
              <p:embed/>
            </p:oleObj>
          </a:graphicData>
        </a:graphic>
      </p:graphicFrame>
      <p:graphicFrame>
        <p:nvGraphicFramePr>
          <p:cNvPr id="4100" name="Object 86"/>
          <p:cNvGraphicFramePr>
            <a:graphicFrameLocks noChangeAspect="1"/>
          </p:cNvGraphicFramePr>
          <p:nvPr/>
        </p:nvGraphicFramePr>
        <p:xfrm>
          <a:off x="2057400" y="3505200"/>
          <a:ext cx="422275" cy="457200"/>
        </p:xfrm>
        <a:graphic>
          <a:graphicData uri="http://schemas.openxmlformats.org/presentationml/2006/ole">
            <p:oleObj spid="_x0000_s4100" name="Формула" r:id="rId5" imgW="126720" imgH="139680" progId="Equation.3">
              <p:embed/>
            </p:oleObj>
          </a:graphicData>
        </a:graphic>
      </p:graphicFrame>
      <p:graphicFrame>
        <p:nvGraphicFramePr>
          <p:cNvPr id="4101" name="Object 87"/>
          <p:cNvGraphicFramePr>
            <a:graphicFrameLocks noChangeAspect="1"/>
          </p:cNvGraphicFramePr>
          <p:nvPr/>
        </p:nvGraphicFramePr>
        <p:xfrm>
          <a:off x="4419600" y="3581400"/>
          <a:ext cx="3581400" cy="933450"/>
        </p:xfrm>
        <a:graphic>
          <a:graphicData uri="http://schemas.openxmlformats.org/presentationml/2006/ole">
            <p:oleObj spid="_x0000_s4101" name="Формула" r:id="rId6" imgW="672840" imgH="177480" progId="Equation.3">
              <p:embed/>
            </p:oleObj>
          </a:graphicData>
        </a:graphic>
      </p:graphicFrame>
      <p:graphicFrame>
        <p:nvGraphicFramePr>
          <p:cNvPr id="4102" name="Object 88"/>
          <p:cNvGraphicFramePr>
            <a:graphicFrameLocks noChangeAspect="1"/>
          </p:cNvGraphicFramePr>
          <p:nvPr/>
        </p:nvGraphicFramePr>
        <p:xfrm>
          <a:off x="5257800" y="2057400"/>
          <a:ext cx="2570163" cy="669925"/>
        </p:xfrm>
        <a:graphic>
          <a:graphicData uri="http://schemas.openxmlformats.org/presentationml/2006/ole">
            <p:oleObj spid="_x0000_s4102" name="Формула" r:id="rId7" imgW="672840" imgH="177480" progId="Equation.3">
              <p:embed/>
            </p:oleObj>
          </a:graphicData>
        </a:graphic>
      </p:graphicFrame>
      <p:graphicFrame>
        <p:nvGraphicFramePr>
          <p:cNvPr id="4103" name="Object 89"/>
          <p:cNvGraphicFramePr>
            <a:graphicFrameLocks noChangeAspect="1"/>
          </p:cNvGraphicFramePr>
          <p:nvPr/>
        </p:nvGraphicFramePr>
        <p:xfrm>
          <a:off x="685800" y="4572000"/>
          <a:ext cx="2770188" cy="933450"/>
        </p:xfrm>
        <a:graphic>
          <a:graphicData uri="http://schemas.openxmlformats.org/presentationml/2006/ole">
            <p:oleObj spid="_x0000_s4103" name="Формула" r:id="rId8" imgW="520560" imgH="177480" progId="Equation.3">
              <p:embed/>
            </p:oleObj>
          </a:graphicData>
        </a:graphic>
      </p:graphicFrame>
      <p:graphicFrame>
        <p:nvGraphicFramePr>
          <p:cNvPr id="4104" name="Object 90"/>
          <p:cNvGraphicFramePr>
            <a:graphicFrameLocks noChangeAspect="1"/>
          </p:cNvGraphicFramePr>
          <p:nvPr/>
        </p:nvGraphicFramePr>
        <p:xfrm>
          <a:off x="533400" y="5638800"/>
          <a:ext cx="5410200" cy="898525"/>
        </p:xfrm>
        <a:graphic>
          <a:graphicData uri="http://schemas.openxmlformats.org/presentationml/2006/ole">
            <p:oleObj spid="_x0000_s4104" name="Формула" r:id="rId9" imgW="12063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Line 78"/>
          <p:cNvSpPr>
            <a:spLocks noChangeShapeType="1"/>
          </p:cNvSpPr>
          <p:nvPr/>
        </p:nvSpPr>
        <p:spPr bwMode="auto">
          <a:xfrm>
            <a:off x="8382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2" name="Line 79"/>
          <p:cNvSpPr>
            <a:spLocks noChangeShapeType="1"/>
          </p:cNvSpPr>
          <p:nvPr/>
        </p:nvSpPr>
        <p:spPr bwMode="auto">
          <a:xfrm>
            <a:off x="22098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2" name="Object 80"/>
          <p:cNvGraphicFramePr>
            <a:graphicFrameLocks noChangeAspect="1"/>
          </p:cNvGraphicFramePr>
          <p:nvPr/>
        </p:nvGraphicFramePr>
        <p:xfrm>
          <a:off x="3124200" y="3429000"/>
          <a:ext cx="331788" cy="457200"/>
        </p:xfrm>
        <a:graphic>
          <a:graphicData uri="http://schemas.openxmlformats.org/presentationml/2006/ole">
            <p:oleObj spid="_x0000_s5122" name="Формула" r:id="rId3" imgW="126720" imgH="177480" progId="Equation.3">
              <p:embed/>
            </p:oleObj>
          </a:graphicData>
        </a:graphic>
      </p:graphicFrame>
      <p:sp>
        <p:nvSpPr>
          <p:cNvPr id="5133" name="Line 81"/>
          <p:cNvSpPr>
            <a:spLocks noChangeShapeType="1"/>
          </p:cNvSpPr>
          <p:nvPr/>
        </p:nvSpPr>
        <p:spPr bwMode="auto">
          <a:xfrm flipH="1">
            <a:off x="3276600" y="32004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4" name="Line 82"/>
          <p:cNvSpPr>
            <a:spLocks noChangeShapeType="1"/>
          </p:cNvSpPr>
          <p:nvPr/>
        </p:nvSpPr>
        <p:spPr bwMode="auto">
          <a:xfrm flipV="1">
            <a:off x="2895600" y="3657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5" name="Line 83"/>
          <p:cNvSpPr>
            <a:spLocks noChangeShapeType="1"/>
          </p:cNvSpPr>
          <p:nvPr/>
        </p:nvSpPr>
        <p:spPr bwMode="auto">
          <a:xfrm>
            <a:off x="3581400" y="533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6" name="Line 84"/>
          <p:cNvSpPr>
            <a:spLocks noChangeShapeType="1"/>
          </p:cNvSpPr>
          <p:nvPr/>
        </p:nvSpPr>
        <p:spPr bwMode="auto">
          <a:xfrm flipV="1">
            <a:off x="3581400" y="2133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3" name="Object 85"/>
          <p:cNvGraphicFramePr>
            <a:graphicFrameLocks noChangeAspect="1"/>
          </p:cNvGraphicFramePr>
          <p:nvPr/>
        </p:nvGraphicFramePr>
        <p:xfrm>
          <a:off x="3505200" y="1676400"/>
          <a:ext cx="328613" cy="395288"/>
        </p:xfrm>
        <a:graphic>
          <a:graphicData uri="http://schemas.openxmlformats.org/presentationml/2006/ole">
            <p:oleObj spid="_x0000_s5123" name="Формула" r:id="rId4" imgW="114120" imgH="139680" progId="Equation.3">
              <p:embed/>
            </p:oleObj>
          </a:graphicData>
        </a:graphic>
      </p:graphicFrame>
      <p:graphicFrame>
        <p:nvGraphicFramePr>
          <p:cNvPr id="5124" name="Object 86"/>
          <p:cNvGraphicFramePr>
            <a:graphicFrameLocks noChangeAspect="1"/>
          </p:cNvGraphicFramePr>
          <p:nvPr/>
        </p:nvGraphicFramePr>
        <p:xfrm>
          <a:off x="1752600" y="3810000"/>
          <a:ext cx="422275" cy="457200"/>
        </p:xfrm>
        <a:graphic>
          <a:graphicData uri="http://schemas.openxmlformats.org/presentationml/2006/ole">
            <p:oleObj spid="_x0000_s5124" name="Формула" r:id="rId5" imgW="126720" imgH="139680" progId="Equation.3">
              <p:embed/>
            </p:oleObj>
          </a:graphicData>
        </a:graphic>
      </p:graphicFrame>
      <p:graphicFrame>
        <p:nvGraphicFramePr>
          <p:cNvPr id="5125" name="Object 88"/>
          <p:cNvGraphicFramePr>
            <a:graphicFrameLocks noChangeAspect="1"/>
          </p:cNvGraphicFramePr>
          <p:nvPr/>
        </p:nvGraphicFramePr>
        <p:xfrm>
          <a:off x="4648200" y="1752600"/>
          <a:ext cx="2570163" cy="669925"/>
        </p:xfrm>
        <a:graphic>
          <a:graphicData uri="http://schemas.openxmlformats.org/presentationml/2006/ole">
            <p:oleObj spid="_x0000_s5125" name="Формула" r:id="rId6" imgW="672840" imgH="177480" progId="Equation.3">
              <p:embed/>
            </p:oleObj>
          </a:graphicData>
        </a:graphic>
      </p:graphicFrame>
      <p:graphicFrame>
        <p:nvGraphicFramePr>
          <p:cNvPr id="5126" name="Object 89"/>
          <p:cNvGraphicFramePr>
            <a:graphicFrameLocks noChangeAspect="1"/>
          </p:cNvGraphicFramePr>
          <p:nvPr/>
        </p:nvGraphicFramePr>
        <p:xfrm>
          <a:off x="4495800" y="2895600"/>
          <a:ext cx="2770188" cy="933450"/>
        </p:xfrm>
        <a:graphic>
          <a:graphicData uri="http://schemas.openxmlformats.org/presentationml/2006/ole">
            <p:oleObj spid="_x0000_s5126" name="Формула" r:id="rId7" imgW="520560" imgH="177480" progId="Equation.3">
              <p:embed/>
            </p:oleObj>
          </a:graphicData>
        </a:graphic>
      </p:graphicFrame>
      <p:graphicFrame>
        <p:nvGraphicFramePr>
          <p:cNvPr id="5127" name="Object 90"/>
          <p:cNvGraphicFramePr>
            <a:graphicFrameLocks noChangeAspect="1"/>
          </p:cNvGraphicFramePr>
          <p:nvPr/>
        </p:nvGraphicFramePr>
        <p:xfrm>
          <a:off x="3657600" y="4343400"/>
          <a:ext cx="2925763" cy="2133600"/>
        </p:xfrm>
        <a:graphic>
          <a:graphicData uri="http://schemas.openxmlformats.org/presentationml/2006/ole">
            <p:oleObj spid="_x0000_s5127" name="Формула" r:id="rId8" imgW="990360" imgH="711000" progId="Equation.3">
              <p:embed/>
            </p:oleObj>
          </a:graphicData>
        </a:graphic>
      </p:graphicFrame>
      <p:grpSp>
        <p:nvGrpSpPr>
          <p:cNvPr id="5137" name="Group 92"/>
          <p:cNvGrpSpPr>
            <a:grpSpLocks/>
          </p:cNvGrpSpPr>
          <p:nvPr/>
        </p:nvGrpSpPr>
        <p:grpSpPr bwMode="auto">
          <a:xfrm>
            <a:off x="846138" y="530225"/>
            <a:ext cx="2597150" cy="3311525"/>
            <a:chOff x="816" y="672"/>
            <a:chExt cx="1920" cy="2640"/>
          </a:xfrm>
        </p:grpSpPr>
        <p:sp>
          <p:nvSpPr>
            <p:cNvPr id="5139" name="AutoShape 93"/>
            <p:cNvSpPr>
              <a:spLocks noChangeArrowheads="1"/>
            </p:cNvSpPr>
            <p:nvPr/>
          </p:nvSpPr>
          <p:spPr bwMode="auto">
            <a:xfrm>
              <a:off x="816" y="672"/>
              <a:ext cx="1920" cy="576"/>
            </a:xfrm>
            <a:prstGeom prst="parallelogram">
              <a:avLst>
                <a:gd name="adj" fmla="val 83333"/>
              </a:avLst>
            </a:prstGeom>
            <a:noFill/>
            <a:ln w="2857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0" name="Line 94"/>
            <p:cNvSpPr>
              <a:spLocks noChangeShapeType="1"/>
            </p:cNvSpPr>
            <p:nvPr/>
          </p:nvSpPr>
          <p:spPr bwMode="auto">
            <a:xfrm>
              <a:off x="1296" y="2784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Line 95"/>
            <p:cNvSpPr>
              <a:spLocks noChangeShapeType="1"/>
            </p:cNvSpPr>
            <p:nvPr/>
          </p:nvSpPr>
          <p:spPr bwMode="auto">
            <a:xfrm flipH="1">
              <a:off x="2256" y="2784"/>
              <a:ext cx="480" cy="528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2" name="Line 96"/>
            <p:cNvSpPr>
              <a:spLocks noChangeShapeType="1"/>
            </p:cNvSpPr>
            <p:nvPr/>
          </p:nvSpPr>
          <p:spPr bwMode="auto">
            <a:xfrm>
              <a:off x="816" y="3312"/>
              <a:ext cx="1440" cy="0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3" name="Line 97"/>
            <p:cNvSpPr>
              <a:spLocks noChangeShapeType="1"/>
            </p:cNvSpPr>
            <p:nvPr/>
          </p:nvSpPr>
          <p:spPr bwMode="auto">
            <a:xfrm flipH="1">
              <a:off x="816" y="2784"/>
              <a:ext cx="48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4" name="Line 98"/>
            <p:cNvSpPr>
              <a:spLocks noChangeShapeType="1"/>
            </p:cNvSpPr>
            <p:nvPr/>
          </p:nvSpPr>
          <p:spPr bwMode="auto">
            <a:xfrm flipV="1">
              <a:off x="816" y="1248"/>
              <a:ext cx="0" cy="2064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5" name="Line 99"/>
            <p:cNvSpPr>
              <a:spLocks noChangeShapeType="1"/>
            </p:cNvSpPr>
            <p:nvPr/>
          </p:nvSpPr>
          <p:spPr bwMode="auto">
            <a:xfrm flipV="1">
              <a:off x="1296" y="720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6" name="Line 100"/>
            <p:cNvSpPr>
              <a:spLocks noChangeShapeType="1"/>
            </p:cNvSpPr>
            <p:nvPr/>
          </p:nvSpPr>
          <p:spPr bwMode="auto">
            <a:xfrm flipV="1">
              <a:off x="2256" y="1248"/>
              <a:ext cx="0" cy="2064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7" name="Line 101"/>
            <p:cNvSpPr>
              <a:spLocks noChangeShapeType="1"/>
            </p:cNvSpPr>
            <p:nvPr/>
          </p:nvSpPr>
          <p:spPr bwMode="auto">
            <a:xfrm flipV="1">
              <a:off x="2736" y="672"/>
              <a:ext cx="0" cy="2112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38" name="Text Box 110"/>
          <p:cNvSpPr txBox="1">
            <a:spLocks noChangeArrowheads="1"/>
          </p:cNvSpPr>
          <p:nvPr/>
        </p:nvSpPr>
        <p:spPr bwMode="auto">
          <a:xfrm>
            <a:off x="3200400" y="-76200"/>
            <a:ext cx="586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chemeClr val="accent2"/>
                </a:solidFill>
                <a:latin typeface="Comic Sans MS" pitchFamily="66" charset="0"/>
              </a:rPr>
              <a:t>Об</a:t>
            </a:r>
            <a:r>
              <a:rPr lang="ru-RU" sz="3200" b="1">
                <a:solidFill>
                  <a:srgbClr val="FF0000"/>
                </a:solidFill>
                <a:latin typeface="Comic Sans MS" pitchFamily="66" charset="0"/>
              </a:rPr>
              <a:t>ъ</a:t>
            </a:r>
            <a:r>
              <a:rPr lang="ru-RU" sz="3200" b="1">
                <a:solidFill>
                  <a:schemeClr val="accent2"/>
                </a:solidFill>
                <a:latin typeface="Comic Sans MS" pitchFamily="66" charset="0"/>
              </a:rPr>
              <a:t>ем прямоугольного пара</a:t>
            </a:r>
            <a:r>
              <a:rPr lang="ru-RU" sz="3200" b="1">
                <a:solidFill>
                  <a:srgbClr val="FF0000"/>
                </a:solidFill>
                <a:latin typeface="Comic Sans MS" pitchFamily="66" charset="0"/>
              </a:rPr>
              <a:t>лл</a:t>
            </a:r>
            <a:r>
              <a:rPr lang="ru-RU" sz="3200" b="1">
                <a:solidFill>
                  <a:schemeClr val="accent2"/>
                </a:solidFill>
                <a:latin typeface="Comic Sans MS" pitchFamily="66" charset="0"/>
              </a:rPr>
              <a:t>ел</a:t>
            </a:r>
            <a:r>
              <a:rPr lang="ru-RU" sz="3200" b="1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3200" b="1">
                <a:solidFill>
                  <a:schemeClr val="accent2"/>
                </a:solidFill>
                <a:latin typeface="Comic Sans MS" pitchFamily="66" charset="0"/>
              </a:rPr>
              <a:t>пипеда</a:t>
            </a:r>
          </a:p>
        </p:txBody>
      </p:sp>
      <p:graphicFrame>
        <p:nvGraphicFramePr>
          <p:cNvPr id="5128" name="Object 111"/>
          <p:cNvGraphicFramePr>
            <a:graphicFrameLocks noChangeAspect="1"/>
          </p:cNvGraphicFramePr>
          <p:nvPr/>
        </p:nvGraphicFramePr>
        <p:xfrm>
          <a:off x="762000" y="4419600"/>
          <a:ext cx="2438400" cy="673100"/>
        </p:xfrm>
        <a:graphic>
          <a:graphicData uri="http://schemas.openxmlformats.org/presentationml/2006/ole">
            <p:oleObj spid="_x0000_s5128" name="Формула" r:id="rId9" imgW="634680" imgH="177480" progId="Equation.3">
              <p:embed/>
            </p:oleObj>
          </a:graphicData>
        </a:graphic>
      </p:graphicFrame>
      <p:graphicFrame>
        <p:nvGraphicFramePr>
          <p:cNvPr id="5129" name="Object 112"/>
          <p:cNvGraphicFramePr>
            <a:graphicFrameLocks noChangeAspect="1"/>
          </p:cNvGraphicFramePr>
          <p:nvPr/>
        </p:nvGraphicFramePr>
        <p:xfrm>
          <a:off x="762000" y="5029200"/>
          <a:ext cx="2819400" cy="754063"/>
        </p:xfrm>
        <a:graphic>
          <a:graphicData uri="http://schemas.openxmlformats.org/presentationml/2006/ole">
            <p:oleObj spid="_x0000_s5129" name="Формула" r:id="rId10" imgW="749160" imgH="203040" progId="Equation.3">
              <p:embed/>
            </p:oleObj>
          </a:graphicData>
        </a:graphic>
      </p:graphicFrame>
      <p:graphicFrame>
        <p:nvGraphicFramePr>
          <p:cNvPr id="5130" name="Object 113"/>
          <p:cNvGraphicFramePr>
            <a:graphicFrameLocks noChangeAspect="1"/>
          </p:cNvGraphicFramePr>
          <p:nvPr/>
        </p:nvGraphicFramePr>
        <p:xfrm>
          <a:off x="762000" y="5638800"/>
          <a:ext cx="3124200" cy="574675"/>
        </p:xfrm>
        <a:graphic>
          <a:graphicData uri="http://schemas.openxmlformats.org/presentationml/2006/ole">
            <p:oleObj spid="_x0000_s5130" name="Формула" r:id="rId11" imgW="74916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Line 2"/>
          <p:cNvSpPr>
            <a:spLocks noChangeShapeType="1"/>
          </p:cNvSpPr>
          <p:nvPr/>
        </p:nvSpPr>
        <p:spPr bwMode="auto">
          <a:xfrm>
            <a:off x="8382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6" name="Line 3"/>
          <p:cNvSpPr>
            <a:spLocks noChangeShapeType="1"/>
          </p:cNvSpPr>
          <p:nvPr/>
        </p:nvSpPr>
        <p:spPr bwMode="auto">
          <a:xfrm>
            <a:off x="21336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7" name="Line 4"/>
          <p:cNvSpPr>
            <a:spLocks noChangeShapeType="1"/>
          </p:cNvSpPr>
          <p:nvPr/>
        </p:nvSpPr>
        <p:spPr bwMode="auto">
          <a:xfrm flipH="1">
            <a:off x="3429000" y="3429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8" name="Line 5"/>
          <p:cNvSpPr>
            <a:spLocks noChangeShapeType="1"/>
          </p:cNvSpPr>
          <p:nvPr/>
        </p:nvSpPr>
        <p:spPr bwMode="auto">
          <a:xfrm flipV="1">
            <a:off x="2895600" y="38100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Line 6"/>
          <p:cNvSpPr>
            <a:spLocks noChangeShapeType="1"/>
          </p:cNvSpPr>
          <p:nvPr/>
        </p:nvSpPr>
        <p:spPr bwMode="auto">
          <a:xfrm>
            <a:off x="3581400" y="1447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0" name="Line 7"/>
          <p:cNvSpPr>
            <a:spLocks noChangeShapeType="1"/>
          </p:cNvSpPr>
          <p:nvPr/>
        </p:nvSpPr>
        <p:spPr bwMode="auto">
          <a:xfrm flipV="1">
            <a:off x="3581400" y="2514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1752600" y="3810000"/>
          <a:ext cx="352425" cy="381000"/>
        </p:xfrm>
        <a:graphic>
          <a:graphicData uri="http://schemas.openxmlformats.org/presentationml/2006/ole">
            <p:oleObj spid="_x0000_s9218" name="Формула" r:id="rId3" imgW="126720" imgH="139680" progId="Equation.3">
              <p:embed/>
            </p:oleObj>
          </a:graphicData>
        </a:graphic>
      </p:graphicFrame>
      <p:graphicFrame>
        <p:nvGraphicFramePr>
          <p:cNvPr id="9219" name="Object 9"/>
          <p:cNvGraphicFramePr>
            <a:graphicFrameLocks noChangeAspect="1"/>
          </p:cNvGraphicFramePr>
          <p:nvPr/>
        </p:nvGraphicFramePr>
        <p:xfrm>
          <a:off x="5029200" y="2362200"/>
          <a:ext cx="2133600" cy="555625"/>
        </p:xfrm>
        <a:graphic>
          <a:graphicData uri="http://schemas.openxmlformats.org/presentationml/2006/ole">
            <p:oleObj spid="_x0000_s9219" name="Формула" r:id="rId4" imgW="672840" imgH="177480" progId="Equation.3">
              <p:embed/>
            </p:oleObj>
          </a:graphicData>
        </a:graphic>
      </p:graphicFrame>
      <p:sp>
        <p:nvSpPr>
          <p:cNvPr id="9232" name="Text Box 21"/>
          <p:cNvSpPr txBox="1">
            <a:spLocks noChangeArrowheads="1"/>
          </p:cNvSpPr>
          <p:nvPr/>
        </p:nvSpPr>
        <p:spPr bwMode="auto">
          <a:xfrm>
            <a:off x="2438400" y="228600"/>
            <a:ext cx="495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chemeClr val="accent2"/>
                </a:solidFill>
                <a:latin typeface="Comic Sans MS" pitchFamily="66" charset="0"/>
              </a:rPr>
              <a:t>Формула об</a:t>
            </a:r>
            <a:r>
              <a:rPr lang="ru-RU" sz="3200" b="1">
                <a:solidFill>
                  <a:srgbClr val="FF0000"/>
                </a:solidFill>
                <a:latin typeface="Comic Sans MS" pitchFamily="66" charset="0"/>
              </a:rPr>
              <a:t>ъ</a:t>
            </a:r>
            <a:r>
              <a:rPr lang="ru-RU" sz="3200" b="1">
                <a:solidFill>
                  <a:schemeClr val="accent2"/>
                </a:solidFill>
                <a:latin typeface="Comic Sans MS" pitchFamily="66" charset="0"/>
              </a:rPr>
              <a:t>ема куба</a:t>
            </a:r>
          </a:p>
        </p:txBody>
      </p:sp>
      <p:graphicFrame>
        <p:nvGraphicFramePr>
          <p:cNvPr id="9220" name="Object 24"/>
          <p:cNvGraphicFramePr>
            <a:graphicFrameLocks noChangeAspect="1"/>
          </p:cNvGraphicFramePr>
          <p:nvPr/>
        </p:nvGraphicFramePr>
        <p:xfrm>
          <a:off x="5105400" y="1219200"/>
          <a:ext cx="1905000" cy="884238"/>
        </p:xfrm>
        <a:graphic>
          <a:graphicData uri="http://schemas.openxmlformats.org/presentationml/2006/ole">
            <p:oleObj spid="_x0000_s9220" name="Формула" r:id="rId5" imgW="431640" imgH="203040" progId="Equation.3">
              <p:embed/>
            </p:oleObj>
          </a:graphicData>
        </a:graphic>
      </p:graphicFrame>
      <p:graphicFrame>
        <p:nvGraphicFramePr>
          <p:cNvPr id="9221" name="Object 25"/>
          <p:cNvGraphicFramePr>
            <a:graphicFrameLocks noChangeAspect="1"/>
          </p:cNvGraphicFramePr>
          <p:nvPr/>
        </p:nvGraphicFramePr>
        <p:xfrm>
          <a:off x="3124200" y="3505200"/>
          <a:ext cx="352425" cy="381000"/>
        </p:xfrm>
        <a:graphic>
          <a:graphicData uri="http://schemas.openxmlformats.org/presentationml/2006/ole">
            <p:oleObj spid="_x0000_s9221" name="Формула" r:id="rId6" imgW="126720" imgH="139680" progId="Equation.3">
              <p:embed/>
            </p:oleObj>
          </a:graphicData>
        </a:graphic>
      </p:graphicFrame>
      <p:graphicFrame>
        <p:nvGraphicFramePr>
          <p:cNvPr id="9222" name="Object 26"/>
          <p:cNvGraphicFramePr>
            <a:graphicFrameLocks noChangeAspect="1"/>
          </p:cNvGraphicFramePr>
          <p:nvPr/>
        </p:nvGraphicFramePr>
        <p:xfrm>
          <a:off x="3429000" y="2209800"/>
          <a:ext cx="352425" cy="381000"/>
        </p:xfrm>
        <a:graphic>
          <a:graphicData uri="http://schemas.openxmlformats.org/presentationml/2006/ole">
            <p:oleObj spid="_x0000_s9222" name="Формула" r:id="rId7" imgW="126720" imgH="139680" progId="Equation.3">
              <p:embed/>
            </p:oleObj>
          </a:graphicData>
        </a:graphic>
      </p:graphicFrame>
      <p:graphicFrame>
        <p:nvGraphicFramePr>
          <p:cNvPr id="9223" name="Object 27"/>
          <p:cNvGraphicFramePr>
            <a:graphicFrameLocks noChangeAspect="1"/>
          </p:cNvGraphicFramePr>
          <p:nvPr/>
        </p:nvGraphicFramePr>
        <p:xfrm>
          <a:off x="4953000" y="3048000"/>
          <a:ext cx="2667000" cy="546100"/>
        </p:xfrm>
        <a:graphic>
          <a:graphicData uri="http://schemas.openxmlformats.org/presentationml/2006/ole">
            <p:oleObj spid="_x0000_s9223" name="Формула" r:id="rId8" imgW="977760" imgH="203040" progId="Equation.3">
              <p:embed/>
            </p:oleObj>
          </a:graphicData>
        </a:graphic>
      </p:graphicFrame>
      <p:sp>
        <p:nvSpPr>
          <p:cNvPr id="9233" name="Text Box 28"/>
          <p:cNvSpPr txBox="1">
            <a:spLocks noChangeArrowheads="1"/>
          </p:cNvSpPr>
          <p:nvPr/>
        </p:nvSpPr>
        <p:spPr bwMode="auto">
          <a:xfrm>
            <a:off x="381000" y="4267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Пример</a:t>
            </a:r>
          </a:p>
        </p:txBody>
      </p:sp>
      <p:sp>
        <p:nvSpPr>
          <p:cNvPr id="9234" name="Text Box 29"/>
          <p:cNvSpPr txBox="1">
            <a:spLocks noChangeArrowheads="1"/>
          </p:cNvSpPr>
          <p:nvPr/>
        </p:nvSpPr>
        <p:spPr bwMode="auto">
          <a:xfrm>
            <a:off x="1524000" y="4191000"/>
            <a:ext cx="716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Ребро куба равно 5 см. Найдите объем.</a:t>
            </a:r>
          </a:p>
        </p:txBody>
      </p:sp>
      <p:graphicFrame>
        <p:nvGraphicFramePr>
          <p:cNvPr id="9224" name="Object 30"/>
          <p:cNvGraphicFramePr>
            <a:graphicFrameLocks noChangeAspect="1"/>
          </p:cNvGraphicFramePr>
          <p:nvPr/>
        </p:nvGraphicFramePr>
        <p:xfrm>
          <a:off x="558800" y="4808538"/>
          <a:ext cx="4554538" cy="1054100"/>
        </p:xfrm>
        <a:graphic>
          <a:graphicData uri="http://schemas.openxmlformats.org/presentationml/2006/ole">
            <p:oleObj spid="_x0000_s9224" name="Формула" r:id="rId9" imgW="1676160" imgH="393480" progId="Equation.3">
              <p:embed/>
            </p:oleObj>
          </a:graphicData>
        </a:graphic>
      </p:graphicFrame>
      <p:grpSp>
        <p:nvGrpSpPr>
          <p:cNvPr id="28" name="Group 2"/>
          <p:cNvGrpSpPr>
            <a:grpSpLocks/>
          </p:cNvGrpSpPr>
          <p:nvPr/>
        </p:nvGrpSpPr>
        <p:grpSpPr bwMode="auto">
          <a:xfrm>
            <a:off x="304800" y="1219200"/>
            <a:ext cx="3657600" cy="2980840"/>
            <a:chOff x="672" y="816"/>
            <a:chExt cx="2640" cy="2343"/>
          </a:xfrm>
        </p:grpSpPr>
        <p:grpSp>
          <p:nvGrpSpPr>
            <p:cNvPr id="29" name="Group 3"/>
            <p:cNvGrpSpPr>
              <a:grpSpLocks/>
            </p:cNvGrpSpPr>
            <p:nvPr/>
          </p:nvGrpSpPr>
          <p:grpSpPr bwMode="auto">
            <a:xfrm>
              <a:off x="1008" y="1013"/>
              <a:ext cx="1872" cy="1892"/>
              <a:chOff x="816" y="580"/>
              <a:chExt cx="1872" cy="2792"/>
            </a:xfrm>
          </p:grpSpPr>
          <p:sp>
            <p:nvSpPr>
              <p:cNvPr id="38" name="AutoShape 4"/>
              <p:cNvSpPr>
                <a:spLocks noChangeArrowheads="1"/>
              </p:cNvSpPr>
              <p:nvPr/>
            </p:nvSpPr>
            <p:spPr bwMode="auto">
              <a:xfrm>
                <a:off x="816" y="580"/>
                <a:ext cx="1872" cy="728"/>
              </a:xfrm>
              <a:prstGeom prst="parallelogram">
                <a:avLst>
                  <a:gd name="adj" fmla="val 83333"/>
                </a:avLst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9" name="Line 5"/>
              <p:cNvSpPr>
                <a:spLocks noChangeShapeType="1"/>
              </p:cNvSpPr>
              <p:nvPr/>
            </p:nvSpPr>
            <p:spPr bwMode="auto">
              <a:xfrm>
                <a:off x="1248" y="2691"/>
                <a:ext cx="14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Line 6"/>
              <p:cNvSpPr>
                <a:spLocks noChangeShapeType="1"/>
              </p:cNvSpPr>
              <p:nvPr/>
            </p:nvSpPr>
            <p:spPr bwMode="auto">
              <a:xfrm flipH="1">
                <a:off x="2304" y="2691"/>
                <a:ext cx="384" cy="67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Line 7"/>
              <p:cNvSpPr>
                <a:spLocks noChangeShapeType="1"/>
              </p:cNvSpPr>
              <p:nvPr/>
            </p:nvSpPr>
            <p:spPr bwMode="auto">
              <a:xfrm>
                <a:off x="864" y="3346"/>
                <a:ext cx="14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Line 8"/>
              <p:cNvSpPr>
                <a:spLocks noChangeShapeType="1"/>
              </p:cNvSpPr>
              <p:nvPr/>
            </p:nvSpPr>
            <p:spPr bwMode="auto">
              <a:xfrm flipH="1">
                <a:off x="816" y="2691"/>
                <a:ext cx="432" cy="6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3" name="Line 9"/>
              <p:cNvSpPr>
                <a:spLocks noChangeShapeType="1"/>
              </p:cNvSpPr>
              <p:nvPr/>
            </p:nvSpPr>
            <p:spPr bwMode="auto">
              <a:xfrm flipV="1">
                <a:off x="816" y="1308"/>
                <a:ext cx="0" cy="20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Line 10"/>
              <p:cNvSpPr>
                <a:spLocks noChangeShapeType="1"/>
              </p:cNvSpPr>
              <p:nvPr/>
            </p:nvSpPr>
            <p:spPr bwMode="auto">
              <a:xfrm flipV="1">
                <a:off x="1248" y="653"/>
                <a:ext cx="0" cy="20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 flipV="1">
                <a:off x="2304" y="1308"/>
                <a:ext cx="0" cy="20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 flipV="1">
                <a:off x="2688" y="580"/>
                <a:ext cx="0" cy="21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20" y="2796"/>
              <a:ext cx="2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24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2496" y="2784"/>
              <a:ext cx="2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24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2" name="Text Box 15"/>
            <p:cNvSpPr txBox="1">
              <a:spLocks noChangeArrowheads="1"/>
            </p:cNvSpPr>
            <p:nvPr/>
          </p:nvSpPr>
          <p:spPr bwMode="auto">
            <a:xfrm>
              <a:off x="1248" y="2304"/>
              <a:ext cx="2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24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3" name="Text Box 16"/>
            <p:cNvSpPr txBox="1">
              <a:spLocks noChangeArrowheads="1"/>
            </p:cNvSpPr>
            <p:nvPr/>
          </p:nvSpPr>
          <p:spPr bwMode="auto">
            <a:xfrm>
              <a:off x="2928" y="2352"/>
              <a:ext cx="2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24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4" name="Text Box 17"/>
            <p:cNvSpPr txBox="1">
              <a:spLocks noChangeArrowheads="1"/>
            </p:cNvSpPr>
            <p:nvPr/>
          </p:nvSpPr>
          <p:spPr bwMode="auto">
            <a:xfrm>
              <a:off x="672" y="1344"/>
              <a:ext cx="38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6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5" name="Text Box 18"/>
            <p:cNvSpPr txBox="1">
              <a:spLocks noChangeArrowheads="1"/>
            </p:cNvSpPr>
            <p:nvPr/>
          </p:nvSpPr>
          <p:spPr bwMode="auto">
            <a:xfrm>
              <a:off x="2448" y="1400"/>
              <a:ext cx="33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6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6" name="Text Box 19"/>
            <p:cNvSpPr txBox="1">
              <a:spLocks noChangeArrowheads="1"/>
            </p:cNvSpPr>
            <p:nvPr/>
          </p:nvSpPr>
          <p:spPr bwMode="auto">
            <a:xfrm>
              <a:off x="1248" y="816"/>
              <a:ext cx="33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6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  <p:sp>
          <p:nvSpPr>
            <p:cNvPr id="37" name="Text Box 20"/>
            <p:cNvSpPr txBox="1">
              <a:spLocks noChangeArrowheads="1"/>
            </p:cNvSpPr>
            <p:nvPr/>
          </p:nvSpPr>
          <p:spPr bwMode="auto">
            <a:xfrm>
              <a:off x="2928" y="864"/>
              <a:ext cx="384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600" b="1" dirty="0">
                <a:solidFill>
                  <a:srgbClr val="FF3300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23850" y="260350"/>
            <a:ext cx="86106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 smtClean="0">
                <a:solidFill>
                  <a:srgbClr val="003366"/>
                </a:solidFill>
              </a:rPr>
              <a:t>№1.Найти </a:t>
            </a:r>
            <a:r>
              <a:rPr lang="ru-RU" sz="3200" b="1" i="1" dirty="0">
                <a:solidFill>
                  <a:srgbClr val="003366"/>
                </a:solidFill>
              </a:rPr>
              <a:t>объём прямоугольного параллелепипеда, если его измерения          6см, 3см, 4см</a:t>
            </a:r>
            <a:r>
              <a:rPr lang="ru-RU" sz="4800" b="1" i="1" dirty="0">
                <a:solidFill>
                  <a:srgbClr val="003366"/>
                </a:solidFill>
              </a:rPr>
              <a:t>.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914400" y="1905000"/>
            <a:ext cx="7156450" cy="4952999"/>
            <a:chOff x="576" y="1368"/>
            <a:chExt cx="4508" cy="1396"/>
          </a:xfrm>
        </p:grpSpPr>
        <p:sp>
          <p:nvSpPr>
            <p:cNvPr id="30728" name="Text Box 8"/>
            <p:cNvSpPr txBox="1">
              <a:spLocks noChangeArrowheads="1"/>
            </p:cNvSpPr>
            <p:nvPr/>
          </p:nvSpPr>
          <p:spPr bwMode="auto">
            <a:xfrm>
              <a:off x="576" y="1368"/>
              <a:ext cx="4508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4400" b="1" dirty="0" smtClean="0"/>
                <a:t>a=6c</a:t>
              </a:r>
              <a:r>
                <a:rPr lang="ru-RU" sz="4400" b="1" dirty="0" smtClean="0"/>
                <a:t>м, </a:t>
              </a:r>
              <a:r>
                <a:rPr lang="en-US" sz="4400" b="1" dirty="0" smtClean="0"/>
                <a:t>b=3 </a:t>
              </a:r>
              <a:r>
                <a:rPr lang="ru-RU" sz="4400" b="1" dirty="0" smtClean="0"/>
                <a:t>см ,с =4 см</a:t>
              </a:r>
            </a:p>
            <a:p>
              <a:pPr>
                <a:spcBef>
                  <a:spcPct val="50000"/>
                </a:spcBef>
              </a:pPr>
              <a:r>
                <a:rPr lang="ru-RU" sz="4400" b="1" dirty="0" smtClean="0"/>
                <a:t>Найти </a:t>
              </a:r>
              <a:r>
                <a:rPr lang="en-US" sz="4400" b="1" dirty="0" smtClean="0"/>
                <a:t>V</a:t>
              </a:r>
            </a:p>
            <a:p>
              <a:pPr algn="l">
                <a:spcBef>
                  <a:spcPct val="50000"/>
                </a:spcBef>
              </a:pPr>
              <a:r>
                <a:rPr lang="en-US" sz="4400" b="1" dirty="0" smtClean="0"/>
                <a:t>V</a:t>
              </a:r>
              <a:r>
                <a:rPr lang="ru-RU" sz="4400" b="1" dirty="0" smtClean="0"/>
                <a:t> </a:t>
              </a:r>
              <a:r>
                <a:rPr lang="en-US" sz="4400" b="1" dirty="0"/>
                <a:t>=</a:t>
              </a:r>
              <a:r>
                <a:rPr lang="ru-RU" sz="4400" b="1" dirty="0"/>
                <a:t> </a:t>
              </a:r>
              <a:r>
                <a:rPr lang="en-US" sz="4400" b="1" i="1" dirty="0"/>
                <a:t>a</a:t>
              </a:r>
              <a:r>
                <a:rPr lang="en-US" sz="4400" b="1" dirty="0"/>
                <a:t> </a:t>
              </a:r>
              <a:r>
                <a:rPr lang="ru-RU" sz="3200" b="1" dirty="0"/>
                <a:t> </a:t>
              </a:r>
              <a:r>
                <a:rPr lang="en-US" sz="4400" b="1" dirty="0"/>
                <a:t> </a:t>
              </a:r>
              <a:r>
                <a:rPr lang="en-US" sz="4400" b="1" i="1" dirty="0" smtClean="0"/>
                <a:t>b </a:t>
              </a:r>
              <a:r>
                <a:rPr lang="en-US" sz="4400" b="1" dirty="0" smtClean="0"/>
                <a:t> </a:t>
              </a:r>
              <a:r>
                <a:rPr lang="ru-RU" b="1" dirty="0" smtClean="0"/>
                <a:t> </a:t>
              </a:r>
              <a:r>
                <a:rPr lang="en-US" sz="4400" b="1" dirty="0" smtClean="0"/>
                <a:t> </a:t>
              </a:r>
              <a:r>
                <a:rPr lang="ru-RU" sz="4400" b="1" i="1" dirty="0" smtClean="0"/>
                <a:t>с</a:t>
              </a:r>
              <a:endParaRPr lang="ru-RU" sz="4400" b="1" dirty="0"/>
            </a:p>
            <a:p>
              <a:pPr algn="l">
                <a:spcBef>
                  <a:spcPct val="50000"/>
                </a:spcBef>
              </a:pPr>
              <a:r>
                <a:rPr lang="en-US" sz="3600" b="1" dirty="0"/>
                <a:t> </a:t>
              </a:r>
              <a:r>
                <a:rPr lang="en-US" sz="4400" b="1" dirty="0"/>
                <a:t>V</a:t>
              </a:r>
              <a:r>
                <a:rPr lang="ru-RU" sz="4400" b="1" dirty="0"/>
                <a:t> </a:t>
              </a:r>
              <a:r>
                <a:rPr lang="en-US" sz="4400" b="1" dirty="0"/>
                <a:t>=</a:t>
              </a:r>
              <a:r>
                <a:rPr lang="ru-RU" sz="4400" b="1" dirty="0"/>
                <a:t> </a:t>
              </a:r>
              <a:r>
                <a:rPr lang="en-US" sz="4400" b="1" i="1" dirty="0"/>
                <a:t>6</a:t>
              </a:r>
              <a:r>
                <a:rPr lang="ru-RU" sz="4400" b="1" dirty="0"/>
                <a:t> </a:t>
              </a:r>
              <a:r>
                <a:rPr lang="ru-RU" sz="3200" b="1" dirty="0"/>
                <a:t> </a:t>
              </a:r>
              <a:r>
                <a:rPr lang="ru-RU" sz="4400" b="1" dirty="0"/>
                <a:t> </a:t>
              </a:r>
              <a:r>
                <a:rPr lang="en-US" sz="4400" b="1" i="1" dirty="0"/>
                <a:t>3</a:t>
              </a:r>
              <a:r>
                <a:rPr lang="ru-RU" sz="4400" b="1" dirty="0"/>
                <a:t> </a:t>
              </a:r>
              <a:r>
                <a:rPr lang="ru-RU" sz="3200" b="1" dirty="0"/>
                <a:t> </a:t>
              </a:r>
              <a:r>
                <a:rPr lang="ru-RU" sz="4400" b="1" dirty="0"/>
                <a:t> </a:t>
              </a:r>
              <a:r>
                <a:rPr lang="en-US" sz="4400" b="1" i="1" dirty="0"/>
                <a:t>4</a:t>
              </a:r>
              <a:r>
                <a:rPr lang="ru-RU" sz="4400" b="1" dirty="0"/>
                <a:t> </a:t>
              </a:r>
              <a:r>
                <a:rPr lang="en-US" sz="4400" b="1" dirty="0"/>
                <a:t>=</a:t>
              </a:r>
              <a:r>
                <a:rPr lang="ru-RU" sz="4400" b="1" dirty="0"/>
                <a:t> </a:t>
              </a:r>
              <a:r>
                <a:rPr lang="en-US" sz="4400" b="1" i="1" dirty="0"/>
                <a:t>72</a:t>
              </a:r>
              <a:r>
                <a:rPr lang="en-US" sz="4400" b="1" dirty="0"/>
                <a:t> </a:t>
              </a:r>
              <a:r>
                <a:rPr lang="en-US" sz="4400" b="1" i="1" dirty="0"/>
                <a:t>(</a:t>
              </a:r>
              <a:r>
                <a:rPr lang="ru-RU" sz="4400" b="1" i="1" dirty="0">
                  <a:cs typeface="Times New Roman" pitchFamily="18" charset="0"/>
                </a:rPr>
                <a:t>см</a:t>
              </a:r>
              <a:r>
                <a:rPr lang="ru-RU" sz="4400" b="1" i="1" baseline="30000" dirty="0">
                  <a:cs typeface="Times New Roman" pitchFamily="18" charset="0"/>
                </a:rPr>
                <a:t>3</a:t>
              </a:r>
              <a:r>
                <a:rPr lang="ru-RU" sz="4400" b="1" i="1" dirty="0"/>
                <a:t> </a:t>
              </a:r>
              <a:r>
                <a:rPr lang="ru-RU" sz="4400" b="1" i="1" dirty="0" smtClean="0"/>
                <a:t>)</a:t>
              </a:r>
            </a:p>
            <a:p>
              <a:pPr algn="l">
                <a:spcBef>
                  <a:spcPct val="50000"/>
                </a:spcBef>
              </a:pPr>
              <a:r>
                <a:rPr lang="ru-RU" sz="4400" b="1" i="1" dirty="0" smtClean="0"/>
                <a:t>Ответ:72 см</a:t>
              </a:r>
              <a:r>
                <a:rPr lang="en-US" sz="4400" b="1" i="1" baseline="30000" dirty="0" smtClean="0"/>
                <a:t>3</a:t>
              </a:r>
              <a:endParaRPr lang="ru-RU" sz="4400" b="1" i="1" dirty="0"/>
            </a:p>
          </p:txBody>
        </p:sp>
        <p:sp>
          <p:nvSpPr>
            <p:cNvPr id="44036" name="Oval 4"/>
            <p:cNvSpPr>
              <a:spLocks noChangeArrowheads="1"/>
            </p:cNvSpPr>
            <p:nvPr/>
          </p:nvSpPr>
          <p:spPr bwMode="auto">
            <a:xfrm flipH="1">
              <a:off x="2157" y="2055"/>
              <a:ext cx="29" cy="2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37" name="Oval 5"/>
            <p:cNvSpPr>
              <a:spLocks noChangeArrowheads="1"/>
            </p:cNvSpPr>
            <p:nvPr/>
          </p:nvSpPr>
          <p:spPr bwMode="auto">
            <a:xfrm>
              <a:off x="1584" y="2050"/>
              <a:ext cx="29" cy="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38" name="Oval 6"/>
            <p:cNvSpPr>
              <a:spLocks noChangeArrowheads="1"/>
            </p:cNvSpPr>
            <p:nvPr/>
          </p:nvSpPr>
          <p:spPr bwMode="auto">
            <a:xfrm>
              <a:off x="1632" y="2313"/>
              <a:ext cx="45" cy="3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039" name="Oval 7"/>
            <p:cNvSpPr>
              <a:spLocks noChangeArrowheads="1"/>
            </p:cNvSpPr>
            <p:nvPr/>
          </p:nvSpPr>
          <p:spPr bwMode="auto">
            <a:xfrm flipH="1">
              <a:off x="2160" y="2334"/>
              <a:ext cx="29" cy="3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CA000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09600"/>
            <a:ext cx="2168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4" descr="CA0000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685800"/>
            <a:ext cx="18288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 descr="CA0000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05625" y="990600"/>
            <a:ext cx="15843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17" name="Group 14"/>
          <p:cNvGrpSpPr>
            <a:grpSpLocks/>
          </p:cNvGrpSpPr>
          <p:nvPr/>
        </p:nvGrpSpPr>
        <p:grpSpPr bwMode="auto">
          <a:xfrm>
            <a:off x="1219200" y="3657600"/>
            <a:ext cx="3352800" cy="2984500"/>
            <a:chOff x="376" y="528"/>
            <a:chExt cx="2408" cy="2840"/>
          </a:xfrm>
        </p:grpSpPr>
        <p:sp>
          <p:nvSpPr>
            <p:cNvPr id="13319" name="Freeform 6"/>
            <p:cNvSpPr>
              <a:spLocks/>
            </p:cNvSpPr>
            <p:nvPr/>
          </p:nvSpPr>
          <p:spPr bwMode="auto">
            <a:xfrm>
              <a:off x="384" y="536"/>
              <a:ext cx="2400" cy="2832"/>
            </a:xfrm>
            <a:custGeom>
              <a:avLst/>
              <a:gdLst>
                <a:gd name="T0" fmla="*/ 0 w 2400"/>
                <a:gd name="T1" fmla="*/ 1576 h 2832"/>
                <a:gd name="T2" fmla="*/ 1448 w 2400"/>
                <a:gd name="T3" fmla="*/ 2832 h 2832"/>
                <a:gd name="T4" fmla="*/ 1488 w 2400"/>
                <a:gd name="T5" fmla="*/ 1720 h 2832"/>
                <a:gd name="T6" fmla="*/ 2400 w 2400"/>
                <a:gd name="T7" fmla="*/ 1240 h 2832"/>
                <a:gd name="T8" fmla="*/ 1064 w 2400"/>
                <a:gd name="T9" fmla="*/ 0 h 28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00"/>
                <a:gd name="T16" fmla="*/ 0 h 2832"/>
                <a:gd name="T17" fmla="*/ 2400 w 2400"/>
                <a:gd name="T18" fmla="*/ 2832 h 28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00" h="2832">
                  <a:moveTo>
                    <a:pt x="0" y="1576"/>
                  </a:moveTo>
                  <a:lnTo>
                    <a:pt x="1448" y="2832"/>
                  </a:lnTo>
                  <a:lnTo>
                    <a:pt x="1488" y="1720"/>
                  </a:lnTo>
                  <a:lnTo>
                    <a:pt x="2400" y="1240"/>
                  </a:lnTo>
                  <a:lnTo>
                    <a:pt x="106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0" name="Freeform 9"/>
            <p:cNvSpPr>
              <a:spLocks/>
            </p:cNvSpPr>
            <p:nvPr/>
          </p:nvSpPr>
          <p:spPr bwMode="auto">
            <a:xfrm>
              <a:off x="1816" y="1776"/>
              <a:ext cx="968" cy="1592"/>
            </a:xfrm>
            <a:custGeom>
              <a:avLst/>
              <a:gdLst>
                <a:gd name="T0" fmla="*/ 968 w 968"/>
                <a:gd name="T1" fmla="*/ 0 h 1592"/>
                <a:gd name="T2" fmla="*/ 0 w 968"/>
                <a:gd name="T3" fmla="*/ 1592 h 1592"/>
                <a:gd name="T4" fmla="*/ 0 60000 65536"/>
                <a:gd name="T5" fmla="*/ 0 60000 65536"/>
                <a:gd name="T6" fmla="*/ 0 w 968"/>
                <a:gd name="T7" fmla="*/ 0 h 1592"/>
                <a:gd name="T8" fmla="*/ 968 w 968"/>
                <a:gd name="T9" fmla="*/ 1592 h 15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68" h="1592">
                  <a:moveTo>
                    <a:pt x="968" y="0"/>
                  </a:moveTo>
                  <a:lnTo>
                    <a:pt x="0" y="159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Freeform 10"/>
            <p:cNvSpPr>
              <a:spLocks/>
            </p:cNvSpPr>
            <p:nvPr/>
          </p:nvSpPr>
          <p:spPr bwMode="auto">
            <a:xfrm>
              <a:off x="384" y="1584"/>
              <a:ext cx="2400" cy="528"/>
            </a:xfrm>
            <a:custGeom>
              <a:avLst/>
              <a:gdLst>
                <a:gd name="T0" fmla="*/ 2400 w 2400"/>
                <a:gd name="T1" fmla="*/ 192 h 528"/>
                <a:gd name="T2" fmla="*/ 1056 w 2400"/>
                <a:gd name="T3" fmla="*/ 0 h 528"/>
                <a:gd name="T4" fmla="*/ 0 w 2400"/>
                <a:gd name="T5" fmla="*/ 528 h 528"/>
                <a:gd name="T6" fmla="*/ 0 60000 65536"/>
                <a:gd name="T7" fmla="*/ 0 60000 65536"/>
                <a:gd name="T8" fmla="*/ 0 60000 65536"/>
                <a:gd name="T9" fmla="*/ 0 w 2400"/>
                <a:gd name="T10" fmla="*/ 0 h 528"/>
                <a:gd name="T11" fmla="*/ 2400 w 2400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0" h="528">
                  <a:moveTo>
                    <a:pt x="2400" y="192"/>
                  </a:moveTo>
                  <a:lnTo>
                    <a:pt x="1056" y="0"/>
                  </a:lnTo>
                  <a:lnTo>
                    <a:pt x="0" y="528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Freeform 11"/>
            <p:cNvSpPr>
              <a:spLocks/>
            </p:cNvSpPr>
            <p:nvPr/>
          </p:nvSpPr>
          <p:spPr bwMode="auto">
            <a:xfrm>
              <a:off x="1440" y="528"/>
              <a:ext cx="384" cy="2832"/>
            </a:xfrm>
            <a:custGeom>
              <a:avLst/>
              <a:gdLst>
                <a:gd name="T0" fmla="*/ 0 w 384"/>
                <a:gd name="T1" fmla="*/ 0 h 2832"/>
                <a:gd name="T2" fmla="*/ 0 w 384"/>
                <a:gd name="T3" fmla="*/ 1056 h 2832"/>
                <a:gd name="T4" fmla="*/ 384 w 384"/>
                <a:gd name="T5" fmla="*/ 2832 h 2832"/>
                <a:gd name="T6" fmla="*/ 0 60000 65536"/>
                <a:gd name="T7" fmla="*/ 0 60000 65536"/>
                <a:gd name="T8" fmla="*/ 0 60000 65536"/>
                <a:gd name="T9" fmla="*/ 0 w 384"/>
                <a:gd name="T10" fmla="*/ 0 h 2832"/>
                <a:gd name="T11" fmla="*/ 384 w 384"/>
                <a:gd name="T12" fmla="*/ 2832 h 28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2832">
                  <a:moveTo>
                    <a:pt x="0" y="0"/>
                  </a:moveTo>
                  <a:lnTo>
                    <a:pt x="0" y="1056"/>
                  </a:lnTo>
                  <a:lnTo>
                    <a:pt x="384" y="2832"/>
                  </a:lnTo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Freeform 5"/>
            <p:cNvSpPr>
              <a:spLocks/>
            </p:cNvSpPr>
            <p:nvPr/>
          </p:nvSpPr>
          <p:spPr bwMode="auto">
            <a:xfrm>
              <a:off x="376" y="528"/>
              <a:ext cx="1496" cy="1728"/>
            </a:xfrm>
            <a:custGeom>
              <a:avLst/>
              <a:gdLst>
                <a:gd name="T0" fmla="*/ 1064 w 1496"/>
                <a:gd name="T1" fmla="*/ 0 h 1728"/>
                <a:gd name="T2" fmla="*/ 0 w 1496"/>
                <a:gd name="T3" fmla="*/ 1576 h 1728"/>
                <a:gd name="T4" fmla="*/ 1496 w 1496"/>
                <a:gd name="T5" fmla="*/ 1728 h 1728"/>
                <a:gd name="T6" fmla="*/ 1072 w 1496"/>
                <a:gd name="T7" fmla="*/ 10 h 1728"/>
                <a:gd name="T8" fmla="*/ 1064 w 1496"/>
                <a:gd name="T9" fmla="*/ 0 h 17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96"/>
                <a:gd name="T16" fmla="*/ 0 h 1728"/>
                <a:gd name="T17" fmla="*/ 1496 w 1496"/>
                <a:gd name="T18" fmla="*/ 1728 h 17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96" h="1728">
                  <a:moveTo>
                    <a:pt x="1064" y="0"/>
                  </a:moveTo>
                  <a:lnTo>
                    <a:pt x="0" y="1576"/>
                  </a:lnTo>
                  <a:lnTo>
                    <a:pt x="1496" y="1728"/>
                  </a:lnTo>
                  <a:lnTo>
                    <a:pt x="1072" y="10"/>
                  </a:lnTo>
                  <a:lnTo>
                    <a:pt x="1064" y="0"/>
                  </a:lnTo>
                  <a:close/>
                </a:path>
              </a:pathLst>
            </a:custGeom>
            <a:solidFill>
              <a:srgbClr val="0099FF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Freeform 13"/>
            <p:cNvSpPr>
              <a:spLocks/>
            </p:cNvSpPr>
            <p:nvPr/>
          </p:nvSpPr>
          <p:spPr bwMode="auto">
            <a:xfrm>
              <a:off x="376" y="528"/>
              <a:ext cx="2408" cy="2832"/>
            </a:xfrm>
            <a:custGeom>
              <a:avLst/>
              <a:gdLst>
                <a:gd name="T0" fmla="*/ 1448 w 2408"/>
                <a:gd name="T1" fmla="*/ 2832 h 2832"/>
                <a:gd name="T2" fmla="*/ 2408 w 2408"/>
                <a:gd name="T3" fmla="*/ 1248 h 2832"/>
                <a:gd name="T4" fmla="*/ 1064 w 2408"/>
                <a:gd name="T5" fmla="*/ 0 h 2832"/>
                <a:gd name="T6" fmla="*/ 1488 w 2408"/>
                <a:gd name="T7" fmla="*/ 1720 h 2832"/>
                <a:gd name="T8" fmla="*/ 0 w 2408"/>
                <a:gd name="T9" fmla="*/ 1576 h 2832"/>
                <a:gd name="T10" fmla="*/ 1448 w 2408"/>
                <a:gd name="T11" fmla="*/ 2832 h 28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2832"/>
                <a:gd name="T20" fmla="*/ 2408 w 2408"/>
                <a:gd name="T21" fmla="*/ 2832 h 28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2832">
                  <a:moveTo>
                    <a:pt x="1448" y="2832"/>
                  </a:moveTo>
                  <a:lnTo>
                    <a:pt x="2408" y="1248"/>
                  </a:lnTo>
                  <a:lnTo>
                    <a:pt x="1064" y="0"/>
                  </a:lnTo>
                  <a:lnTo>
                    <a:pt x="1488" y="1720"/>
                  </a:lnTo>
                  <a:lnTo>
                    <a:pt x="0" y="1576"/>
                  </a:lnTo>
                  <a:lnTo>
                    <a:pt x="1448" y="2832"/>
                  </a:lnTo>
                  <a:close/>
                </a:path>
              </a:pathLst>
            </a:custGeom>
            <a:solidFill>
              <a:srgbClr val="0099FF">
                <a:alpha val="3411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18" name="AutoShape 2"/>
          <p:cNvSpPr>
            <a:spLocks noChangeArrowheads="1"/>
          </p:cNvSpPr>
          <p:nvPr/>
        </p:nvSpPr>
        <p:spPr bwMode="auto">
          <a:xfrm>
            <a:off x="5029200" y="4038600"/>
            <a:ext cx="2971800" cy="24384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28575">
            <a:solidFill>
              <a:srgbClr val="8449F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Объем прямоугольного</a:t>
            </a:r>
            <a:b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параллелепипеда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200" dirty="0" smtClean="0"/>
              <a:t> </a:t>
            </a:r>
            <a:r>
              <a:rPr lang="ru-RU" sz="4400" b="1" dirty="0" smtClean="0"/>
              <a:t>Игра «Молчанка»</a:t>
            </a:r>
            <a:endParaRPr lang="ru-RU" dirty="0"/>
          </a:p>
        </p:txBody>
      </p:sp>
      <p:pic>
        <p:nvPicPr>
          <p:cNvPr id="4" name="Picture 3" descr="лдж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" y="1905000"/>
            <a:ext cx="3152381" cy="4438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971800" y="175260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048000" y="3352800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3048000" y="5105400"/>
            <a:ext cx="914400" cy="9144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114800" y="19050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Если  вы не согласны .</a:t>
            </a:r>
            <a:endParaRPr lang="ru-RU" sz="28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67200" y="35052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prstClr val="white"/>
                </a:solidFill>
              </a:rPr>
              <a:t>Если  вы не </a:t>
            </a:r>
            <a:r>
              <a:rPr lang="ru-RU" sz="2800" b="1" dirty="0" smtClean="0">
                <a:solidFill>
                  <a:prstClr val="white"/>
                </a:solidFill>
              </a:rPr>
              <a:t>знаете .</a:t>
            </a:r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43400" y="5361414"/>
            <a:ext cx="4076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prstClr val="white"/>
                </a:solidFill>
              </a:rPr>
              <a:t>Если  вы </a:t>
            </a:r>
            <a:r>
              <a:rPr lang="ru-RU" sz="2800" b="1" dirty="0" smtClean="0">
                <a:solidFill>
                  <a:prstClr val="white"/>
                </a:solidFill>
              </a:rPr>
              <a:t>согласны .</a:t>
            </a:r>
            <a:endParaRPr lang="ru-RU" sz="2800" b="1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Это единица  измерения ……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2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38200" y="17526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кг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38400" y="1752600"/>
            <a:ext cx="1295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62400" y="17526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га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38400" y="17526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м</a:t>
            </a:r>
            <a:r>
              <a:rPr lang="ru-RU" sz="4800" b="1" baseline="30000" dirty="0" smtClean="0">
                <a:solidFill>
                  <a:schemeClr val="bg2"/>
                </a:solidFill>
              </a:rPr>
              <a:t>3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410200" y="17526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см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10400" y="17526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мм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38200" y="28956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л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8200" y="41910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bg2">
                    <a:lumMod val="75000"/>
                  </a:schemeClr>
                </a:solidFill>
              </a:rPr>
              <a:t>см</a:t>
            </a:r>
            <a:r>
              <a:rPr lang="en-US" sz="5400" b="1" baseline="30000" dirty="0" smtClean="0">
                <a:solidFill>
                  <a:schemeClr val="bg2">
                    <a:lumMod val="75000"/>
                  </a:schemeClr>
                </a:solidFill>
              </a:rPr>
              <a:t>3</a:t>
            </a:r>
            <a:endParaRPr lang="ru-RU" sz="5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438400" y="28194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дм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14600" y="41148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bg2">
                    <a:lumMod val="75000"/>
                  </a:schemeClr>
                </a:solidFill>
              </a:rPr>
              <a:t>а</a:t>
            </a:r>
            <a:endParaRPr lang="ru-RU" sz="54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962400" y="28194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км</a:t>
            </a:r>
            <a:r>
              <a:rPr lang="ru-RU" sz="4800" b="1" baseline="30000" dirty="0">
                <a:solidFill>
                  <a:schemeClr val="bg2"/>
                </a:solidFill>
              </a:rPr>
              <a:t>2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486400" y="28194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г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10400" y="28194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/>
                </a:solidFill>
              </a:rPr>
              <a:t>т</a:t>
            </a:r>
            <a:endParaRPr lang="ru-RU" sz="4800" b="1" dirty="0">
              <a:solidFill>
                <a:schemeClr val="bg2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62400" y="4114800"/>
            <a:ext cx="14478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>
                    <a:lumMod val="75000"/>
                  </a:schemeClr>
                </a:solidFill>
              </a:rPr>
              <a:t>мм</a:t>
            </a:r>
            <a:r>
              <a:rPr lang="en-US" sz="4800" b="1" baseline="30000" dirty="0" smtClean="0">
                <a:solidFill>
                  <a:schemeClr val="bg2">
                    <a:lumMod val="75000"/>
                  </a:schemeClr>
                </a:solidFill>
              </a:rPr>
              <a:t>3</a:t>
            </a:r>
            <a:endParaRPr lang="ru-RU" sz="4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562600" y="4114800"/>
            <a:ext cx="12954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err="1" smtClean="0">
                <a:solidFill>
                  <a:schemeClr val="bg2">
                    <a:lumMod val="75000"/>
                  </a:schemeClr>
                </a:solidFill>
              </a:rPr>
              <a:t>ц</a:t>
            </a:r>
            <a:endParaRPr lang="ru-RU" sz="48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86600" y="4114800"/>
            <a:ext cx="1371600" cy="9144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2">
                    <a:lumMod val="75000"/>
                  </a:schemeClr>
                </a:solidFill>
              </a:rPr>
              <a:t>мм</a:t>
            </a:r>
            <a:r>
              <a:rPr lang="en-US" sz="4800" b="1" baseline="30000" dirty="0" smtClean="0">
                <a:solidFill>
                  <a:schemeClr val="bg2">
                    <a:lumMod val="75000"/>
                  </a:schemeClr>
                </a:solidFill>
              </a:rPr>
              <a:t>2</a:t>
            </a:r>
            <a:endParaRPr lang="ru-RU" sz="4800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1" animBg="1"/>
      <p:bldP spid="17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AutoShape 3"/>
          <p:cNvSpPr>
            <a:spLocks noChangeArrowheads="1"/>
          </p:cNvSpPr>
          <p:nvPr/>
        </p:nvSpPr>
        <p:spPr bwMode="auto">
          <a:xfrm>
            <a:off x="3886200" y="2209800"/>
            <a:ext cx="1371600" cy="12954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BD5B"/>
              </a:gs>
            </a:gsLst>
            <a:path path="rect">
              <a:fillToRect t="100000" r="100000"/>
            </a:path>
          </a:gradFill>
          <a:ln w="952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3" name="Freeform 7"/>
          <p:cNvSpPr>
            <a:spLocks/>
          </p:cNvSpPr>
          <p:nvPr/>
        </p:nvSpPr>
        <p:spPr bwMode="auto">
          <a:xfrm>
            <a:off x="914400" y="3200400"/>
            <a:ext cx="1035050" cy="965200"/>
          </a:xfrm>
          <a:custGeom>
            <a:avLst/>
            <a:gdLst>
              <a:gd name="T0" fmla="*/ 3175 w 652"/>
              <a:gd name="T1" fmla="*/ 0 h 608"/>
              <a:gd name="T2" fmla="*/ 1031875 w 652"/>
              <a:gd name="T3" fmla="*/ 9525 h 608"/>
              <a:gd name="T4" fmla="*/ 1035050 w 652"/>
              <a:gd name="T5" fmla="*/ 965200 h 608"/>
              <a:gd name="T6" fmla="*/ 0 w 652"/>
              <a:gd name="T7" fmla="*/ 958850 h 608"/>
              <a:gd name="T8" fmla="*/ 3175 w 652"/>
              <a:gd name="T9" fmla="*/ 0 h 6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2"/>
              <a:gd name="T16" fmla="*/ 0 h 608"/>
              <a:gd name="T17" fmla="*/ 652 w 652"/>
              <a:gd name="T18" fmla="*/ 608 h 6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2" h="608">
                <a:moveTo>
                  <a:pt x="2" y="0"/>
                </a:moveTo>
                <a:lnTo>
                  <a:pt x="650" y="6"/>
                </a:lnTo>
                <a:lnTo>
                  <a:pt x="652" y="608"/>
                </a:lnTo>
                <a:lnTo>
                  <a:pt x="0" y="604"/>
                </a:lnTo>
                <a:lnTo>
                  <a:pt x="2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066800" y="1371600"/>
          <a:ext cx="701675" cy="461963"/>
        </p:xfrm>
        <a:graphic>
          <a:graphicData uri="http://schemas.openxmlformats.org/presentationml/2006/ole">
            <p:oleObj spid="_x0000_s1026" name="Формула" r:id="rId3" imgW="266400" imgH="177480" progId="Equation.3">
              <p:embed/>
            </p:oleObj>
          </a:graphicData>
        </a:graphic>
      </p:graphicFrame>
      <p:sp>
        <p:nvSpPr>
          <p:cNvPr id="1035" name="Line 10"/>
          <p:cNvSpPr>
            <a:spLocks noChangeShapeType="1"/>
          </p:cNvSpPr>
          <p:nvPr/>
        </p:nvSpPr>
        <p:spPr bwMode="auto">
          <a:xfrm>
            <a:off x="914400" y="1828800"/>
            <a:ext cx="990600" cy="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7" name="Object 11"/>
          <p:cNvGraphicFramePr>
            <a:graphicFrameLocks noChangeAspect="1"/>
          </p:cNvGraphicFramePr>
          <p:nvPr/>
        </p:nvGraphicFramePr>
        <p:xfrm>
          <a:off x="1066800" y="2590800"/>
          <a:ext cx="835025" cy="527050"/>
        </p:xfrm>
        <a:graphic>
          <a:graphicData uri="http://schemas.openxmlformats.org/presentationml/2006/ole">
            <p:oleObj spid="_x0000_s1027" name="Формула" r:id="rId4" imgW="317160" imgH="203040" progId="Equation.3">
              <p:embed/>
            </p:oleObj>
          </a:graphicData>
        </a:graphic>
      </p:graphicFrame>
      <p:graphicFrame>
        <p:nvGraphicFramePr>
          <p:cNvPr id="1028" name="Object 12"/>
          <p:cNvGraphicFramePr>
            <a:graphicFrameLocks noChangeAspect="1"/>
          </p:cNvGraphicFramePr>
          <p:nvPr/>
        </p:nvGraphicFramePr>
        <p:xfrm>
          <a:off x="4267200" y="1295400"/>
          <a:ext cx="801688" cy="527050"/>
        </p:xfrm>
        <a:graphic>
          <a:graphicData uri="http://schemas.openxmlformats.org/presentationml/2006/ole">
            <p:oleObj spid="_x0000_s1028" name="Формула" r:id="rId5" imgW="304560" imgH="203040" progId="Equation.3">
              <p:embed/>
            </p:oleObj>
          </a:graphicData>
        </a:graphic>
      </p:graphicFrame>
      <p:sp>
        <p:nvSpPr>
          <p:cNvPr id="1036" name="Text Box 13"/>
          <p:cNvSpPr txBox="1">
            <a:spLocks noChangeArrowheads="1"/>
          </p:cNvSpPr>
          <p:nvPr/>
        </p:nvSpPr>
        <p:spPr bwMode="auto">
          <a:xfrm>
            <a:off x="1905000" y="304800"/>
            <a:ext cx="548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FF0000"/>
                </a:solidFill>
                <a:latin typeface="Comic Sans MS" pitchFamily="66" charset="0"/>
              </a:rPr>
              <a:t>Кубический сантиметр</a:t>
            </a:r>
          </a:p>
        </p:txBody>
      </p:sp>
      <p:graphicFrame>
        <p:nvGraphicFramePr>
          <p:cNvPr id="1029" name="Object 15"/>
          <p:cNvGraphicFramePr>
            <a:graphicFrameLocks noChangeAspect="1"/>
          </p:cNvGraphicFramePr>
          <p:nvPr/>
        </p:nvGraphicFramePr>
        <p:xfrm>
          <a:off x="4114800" y="3505200"/>
          <a:ext cx="685800" cy="450850"/>
        </p:xfrm>
        <a:graphic>
          <a:graphicData uri="http://schemas.openxmlformats.org/presentationml/2006/ole">
            <p:oleObj spid="_x0000_s1029" name="Формула" r:id="rId6" imgW="266400" imgH="177480" progId="Equation.3">
              <p:embed/>
            </p:oleObj>
          </a:graphicData>
        </a:graphic>
      </p:graphicFrame>
      <p:graphicFrame>
        <p:nvGraphicFramePr>
          <p:cNvPr id="1030" name="Object 19"/>
          <p:cNvGraphicFramePr>
            <a:graphicFrameLocks noChangeAspect="1"/>
          </p:cNvGraphicFramePr>
          <p:nvPr/>
        </p:nvGraphicFramePr>
        <p:xfrm>
          <a:off x="5334000" y="2590800"/>
          <a:ext cx="685800" cy="450850"/>
        </p:xfrm>
        <a:graphic>
          <a:graphicData uri="http://schemas.openxmlformats.org/presentationml/2006/ole">
            <p:oleObj spid="_x0000_s1030" name="Формула" r:id="rId7" imgW="266400" imgH="177480" progId="Equation.3">
              <p:embed/>
            </p:oleObj>
          </a:graphicData>
        </a:graphic>
      </p:graphicFrame>
      <p:sp>
        <p:nvSpPr>
          <p:cNvPr id="1037" name="Line 21"/>
          <p:cNvSpPr>
            <a:spLocks noChangeShapeType="1"/>
          </p:cNvSpPr>
          <p:nvPr/>
        </p:nvSpPr>
        <p:spPr bwMode="auto">
          <a:xfrm>
            <a:off x="3886200" y="3505200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8" name="Freeform 23"/>
          <p:cNvSpPr>
            <a:spLocks/>
          </p:cNvSpPr>
          <p:nvPr/>
        </p:nvSpPr>
        <p:spPr bwMode="auto">
          <a:xfrm>
            <a:off x="4940300" y="2533650"/>
            <a:ext cx="1588" cy="958850"/>
          </a:xfrm>
          <a:custGeom>
            <a:avLst/>
            <a:gdLst>
              <a:gd name="T0" fmla="*/ 0 w 1"/>
              <a:gd name="T1" fmla="*/ 0 h 604"/>
              <a:gd name="T2" fmla="*/ 0 w 1"/>
              <a:gd name="T3" fmla="*/ 958850 h 604"/>
              <a:gd name="T4" fmla="*/ 0 60000 65536"/>
              <a:gd name="T5" fmla="*/ 0 60000 65536"/>
              <a:gd name="T6" fmla="*/ 0 w 1"/>
              <a:gd name="T7" fmla="*/ 0 h 604"/>
              <a:gd name="T8" fmla="*/ 1 w 1"/>
              <a:gd name="T9" fmla="*/ 604 h 6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604">
                <a:moveTo>
                  <a:pt x="0" y="0"/>
                </a:moveTo>
                <a:cubicBezTo>
                  <a:pt x="0" y="201"/>
                  <a:pt x="0" y="403"/>
                  <a:pt x="0" y="604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9" name="Line 26"/>
          <p:cNvSpPr>
            <a:spLocks noChangeShapeType="1"/>
          </p:cNvSpPr>
          <p:nvPr/>
        </p:nvSpPr>
        <p:spPr bwMode="auto">
          <a:xfrm flipH="1">
            <a:off x="4953000" y="3200400"/>
            <a:ext cx="30480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31" name="Object 18"/>
          <p:cNvGraphicFramePr>
            <a:graphicFrameLocks noChangeAspect="1"/>
          </p:cNvGraphicFramePr>
          <p:nvPr/>
        </p:nvGraphicFramePr>
        <p:xfrm>
          <a:off x="5029200" y="3352800"/>
          <a:ext cx="685800" cy="450850"/>
        </p:xfrm>
        <a:graphic>
          <a:graphicData uri="http://schemas.openxmlformats.org/presentationml/2006/ole">
            <p:oleObj spid="_x0000_s1031" name="Формула" r:id="rId8" imgW="2664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AutoShape 12"/>
          <p:cNvSpPr>
            <a:spLocks noChangeArrowheads="1"/>
          </p:cNvSpPr>
          <p:nvPr/>
        </p:nvSpPr>
        <p:spPr bwMode="auto">
          <a:xfrm>
            <a:off x="381000" y="228600"/>
            <a:ext cx="838200" cy="762000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FFFF00"/>
              </a:gs>
              <a:gs pos="100000">
                <a:srgbClr val="FFBD5B"/>
              </a:gs>
            </a:gsLst>
            <a:path path="rect">
              <a:fillToRect t="100000" r="100000"/>
            </a:path>
          </a:gradFill>
          <a:ln w="952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5" name="Group 159"/>
          <p:cNvGrpSpPr>
            <a:grpSpLocks/>
          </p:cNvGrpSpPr>
          <p:nvPr/>
        </p:nvGrpSpPr>
        <p:grpSpPr bwMode="auto">
          <a:xfrm>
            <a:off x="4572000" y="3200400"/>
            <a:ext cx="3581400" cy="1066800"/>
            <a:chOff x="192" y="2640"/>
            <a:chExt cx="2256" cy="672"/>
          </a:xfrm>
        </p:grpSpPr>
        <p:grpSp>
          <p:nvGrpSpPr>
            <p:cNvPr id="2138" name="Group 81"/>
            <p:cNvGrpSpPr>
              <a:grpSpLocks/>
            </p:cNvGrpSpPr>
            <p:nvPr/>
          </p:nvGrpSpPr>
          <p:grpSpPr bwMode="auto">
            <a:xfrm>
              <a:off x="384" y="2640"/>
              <a:ext cx="2064" cy="480"/>
              <a:chOff x="576" y="2736"/>
              <a:chExt cx="2064" cy="480"/>
            </a:xfrm>
          </p:grpSpPr>
          <p:sp>
            <p:nvSpPr>
              <p:cNvPr id="2151" name="AutoShape 76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AutoShape 77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AutoShape 78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AutoShape 79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AutoShape 80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39" name="Group 82"/>
            <p:cNvGrpSpPr>
              <a:grpSpLocks/>
            </p:cNvGrpSpPr>
            <p:nvPr/>
          </p:nvGrpSpPr>
          <p:grpSpPr bwMode="auto">
            <a:xfrm>
              <a:off x="288" y="2736"/>
              <a:ext cx="2064" cy="480"/>
              <a:chOff x="576" y="2736"/>
              <a:chExt cx="2064" cy="480"/>
            </a:xfrm>
          </p:grpSpPr>
          <p:sp>
            <p:nvSpPr>
              <p:cNvPr id="2146" name="AutoShape 83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AutoShape 84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AutoShape 85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AutoShape 8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AutoShape 87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40" name="Group 88"/>
            <p:cNvGrpSpPr>
              <a:grpSpLocks/>
            </p:cNvGrpSpPr>
            <p:nvPr/>
          </p:nvGrpSpPr>
          <p:grpSpPr bwMode="auto">
            <a:xfrm>
              <a:off x="192" y="2832"/>
              <a:ext cx="2064" cy="480"/>
              <a:chOff x="576" y="2736"/>
              <a:chExt cx="2064" cy="480"/>
            </a:xfrm>
          </p:grpSpPr>
          <p:sp>
            <p:nvSpPr>
              <p:cNvPr id="2141" name="AutoShape 89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AutoShape 90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AutoShape 91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AutoShape 92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AutoShape 93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6" name="Group 95"/>
          <p:cNvGrpSpPr>
            <a:grpSpLocks/>
          </p:cNvGrpSpPr>
          <p:nvPr/>
        </p:nvGrpSpPr>
        <p:grpSpPr bwMode="auto">
          <a:xfrm>
            <a:off x="4572000" y="2667000"/>
            <a:ext cx="3581400" cy="1066800"/>
            <a:chOff x="384" y="2736"/>
            <a:chExt cx="2256" cy="672"/>
          </a:xfrm>
        </p:grpSpPr>
        <p:grpSp>
          <p:nvGrpSpPr>
            <p:cNvPr id="2120" name="Group 96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2133" name="AutoShape 97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AutoShape 98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AutoShape 99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AutoShape 100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AutoShape 101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21" name="Group 102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2128" name="AutoShape 103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AutoShape 104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AutoShape 105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AutoShape 10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AutoShape 107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22" name="Group 108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2123" name="AutoShape 109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AutoShape 110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5" name="AutoShape 111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6" name="AutoShape 112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AutoShape 113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0" name="Group 114"/>
          <p:cNvGrpSpPr>
            <a:grpSpLocks/>
          </p:cNvGrpSpPr>
          <p:nvPr/>
        </p:nvGrpSpPr>
        <p:grpSpPr bwMode="auto">
          <a:xfrm>
            <a:off x="4572000" y="2133600"/>
            <a:ext cx="3581400" cy="1066800"/>
            <a:chOff x="384" y="2736"/>
            <a:chExt cx="2256" cy="672"/>
          </a:xfrm>
        </p:grpSpPr>
        <p:grpSp>
          <p:nvGrpSpPr>
            <p:cNvPr id="2102" name="Group 115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2115" name="AutoShape 116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AutoShape 117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AutoShape 118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AutoShape 119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AutoShape 120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03" name="Group 121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2110" name="AutoShape 122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AutoShape 123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AutoShape 124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AutoShape 125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AutoShape 12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04" name="Group 127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2105" name="AutoShape 128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AutoShape 129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AutoShape 130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AutoShape 131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AutoShape 132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133"/>
          <p:cNvGrpSpPr>
            <a:grpSpLocks/>
          </p:cNvGrpSpPr>
          <p:nvPr/>
        </p:nvGrpSpPr>
        <p:grpSpPr bwMode="auto">
          <a:xfrm>
            <a:off x="4572000" y="1600200"/>
            <a:ext cx="3581400" cy="1066800"/>
            <a:chOff x="384" y="2736"/>
            <a:chExt cx="2256" cy="672"/>
          </a:xfrm>
        </p:grpSpPr>
        <p:grpSp>
          <p:nvGrpSpPr>
            <p:cNvPr id="2084" name="Group 134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2097" name="AutoShape 135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AutoShape 136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AutoShape 137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AutoShape 138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AutoShape 139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85" name="Group 140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2092" name="AutoShape 141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AutoShape 142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AutoShape 143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AutoShape 144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AutoShape 145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086" name="Group 146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2087" name="AutoShape 147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AutoShape 148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AutoShape 149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AutoShape 150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1" name="AutoShape 151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aphicFrame>
        <p:nvGraphicFramePr>
          <p:cNvPr id="2050" name="Object 179"/>
          <p:cNvGraphicFramePr>
            <a:graphicFrameLocks noChangeAspect="1"/>
          </p:cNvGraphicFramePr>
          <p:nvPr/>
        </p:nvGraphicFramePr>
        <p:xfrm>
          <a:off x="1371600" y="304800"/>
          <a:ext cx="801688" cy="527050"/>
        </p:xfrm>
        <a:graphic>
          <a:graphicData uri="http://schemas.openxmlformats.org/presentationml/2006/ole">
            <p:oleObj spid="_x0000_s2050" name="Формула" r:id="rId3" imgW="304560" imgH="203040" progId="Equation.3">
              <p:embed/>
            </p:oleObj>
          </a:graphicData>
        </a:graphic>
      </p:graphicFrame>
      <p:sp>
        <p:nvSpPr>
          <p:cNvPr id="12468" name="Line 180"/>
          <p:cNvSpPr>
            <a:spLocks noChangeShapeType="1"/>
          </p:cNvSpPr>
          <p:nvPr/>
        </p:nvSpPr>
        <p:spPr bwMode="auto">
          <a:xfrm>
            <a:off x="4572000" y="4572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69" name="Line 181"/>
          <p:cNvSpPr>
            <a:spLocks noChangeShapeType="1"/>
          </p:cNvSpPr>
          <p:nvPr/>
        </p:nvSpPr>
        <p:spPr bwMode="auto">
          <a:xfrm>
            <a:off x="6400800" y="4572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2470" name="Object 182"/>
          <p:cNvGraphicFramePr>
            <a:graphicFrameLocks noChangeAspect="1"/>
          </p:cNvGraphicFramePr>
          <p:nvPr/>
        </p:nvGraphicFramePr>
        <p:xfrm>
          <a:off x="5791200" y="4343400"/>
          <a:ext cx="635000" cy="400050"/>
        </p:xfrm>
        <a:graphic>
          <a:graphicData uri="http://schemas.openxmlformats.org/presentationml/2006/ole">
            <p:oleObj spid="_x0000_s2051" name="Формула" r:id="rId4" imgW="317160" imgH="203040" progId="Equation.3">
              <p:embed/>
            </p:oleObj>
          </a:graphicData>
        </a:graphic>
      </p:graphicFrame>
      <p:graphicFrame>
        <p:nvGraphicFramePr>
          <p:cNvPr id="12471" name="Object 183"/>
          <p:cNvGraphicFramePr>
            <a:graphicFrameLocks noChangeAspect="1"/>
          </p:cNvGraphicFramePr>
          <p:nvPr/>
        </p:nvGraphicFramePr>
        <p:xfrm>
          <a:off x="7924800" y="3962400"/>
          <a:ext cx="635000" cy="400050"/>
        </p:xfrm>
        <a:graphic>
          <a:graphicData uri="http://schemas.openxmlformats.org/presentationml/2006/ole">
            <p:oleObj spid="_x0000_s2052" name="Формула" r:id="rId5" imgW="317160" imgH="203040" progId="Equation.3">
              <p:embed/>
            </p:oleObj>
          </a:graphicData>
        </a:graphic>
      </p:graphicFrame>
      <p:sp>
        <p:nvSpPr>
          <p:cNvPr id="12473" name="Line 185"/>
          <p:cNvSpPr>
            <a:spLocks noChangeShapeType="1"/>
          </p:cNvSpPr>
          <p:nvPr/>
        </p:nvSpPr>
        <p:spPr bwMode="auto">
          <a:xfrm flipH="1">
            <a:off x="8077200" y="3733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74" name="Line 186"/>
          <p:cNvSpPr>
            <a:spLocks noChangeShapeType="1"/>
          </p:cNvSpPr>
          <p:nvPr/>
        </p:nvSpPr>
        <p:spPr bwMode="auto">
          <a:xfrm flipV="1">
            <a:off x="7696200" y="41148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75" name="Line 187"/>
          <p:cNvSpPr>
            <a:spLocks noChangeShapeType="1"/>
          </p:cNvSpPr>
          <p:nvPr/>
        </p:nvSpPr>
        <p:spPr bwMode="auto">
          <a:xfrm>
            <a:off x="8305800" y="16002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476" name="Line 188"/>
          <p:cNvSpPr>
            <a:spLocks noChangeShapeType="1"/>
          </p:cNvSpPr>
          <p:nvPr/>
        </p:nvSpPr>
        <p:spPr bwMode="auto">
          <a:xfrm flipV="1">
            <a:off x="8305800" y="2895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2477" name="Object 189"/>
          <p:cNvGraphicFramePr>
            <a:graphicFrameLocks noChangeAspect="1"/>
          </p:cNvGraphicFramePr>
          <p:nvPr/>
        </p:nvGraphicFramePr>
        <p:xfrm>
          <a:off x="8153400" y="2514600"/>
          <a:ext cx="635000" cy="400050"/>
        </p:xfrm>
        <a:graphic>
          <a:graphicData uri="http://schemas.openxmlformats.org/presentationml/2006/ole">
            <p:oleObj spid="_x0000_s2053" name="Формула" r:id="rId6" imgW="317160" imgH="203040" progId="Equation.3">
              <p:embed/>
            </p:oleObj>
          </a:graphicData>
        </a:graphic>
      </p:graphicFrame>
      <p:grpSp>
        <p:nvGrpSpPr>
          <p:cNvPr id="18" name="Group 191"/>
          <p:cNvGrpSpPr>
            <a:grpSpLocks/>
          </p:cNvGrpSpPr>
          <p:nvPr/>
        </p:nvGrpSpPr>
        <p:grpSpPr bwMode="auto">
          <a:xfrm>
            <a:off x="990600" y="4724400"/>
            <a:ext cx="3276600" cy="762000"/>
            <a:chOff x="576" y="2736"/>
            <a:chExt cx="2064" cy="480"/>
          </a:xfrm>
        </p:grpSpPr>
        <p:sp>
          <p:nvSpPr>
            <p:cNvPr id="2079" name="AutoShape 192"/>
            <p:cNvSpPr>
              <a:spLocks noChangeArrowheads="1"/>
            </p:cNvSpPr>
            <p:nvPr/>
          </p:nvSpPr>
          <p:spPr bwMode="auto">
            <a:xfrm>
              <a:off x="576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80" name="AutoShape 193"/>
            <p:cNvSpPr>
              <a:spLocks noChangeArrowheads="1"/>
            </p:cNvSpPr>
            <p:nvPr/>
          </p:nvSpPr>
          <p:spPr bwMode="auto">
            <a:xfrm>
              <a:off x="960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81" name="AutoShape 194"/>
            <p:cNvSpPr>
              <a:spLocks noChangeArrowheads="1"/>
            </p:cNvSpPr>
            <p:nvPr/>
          </p:nvSpPr>
          <p:spPr bwMode="auto">
            <a:xfrm>
              <a:off x="1344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82" name="AutoShape 195"/>
            <p:cNvSpPr>
              <a:spLocks noChangeArrowheads="1"/>
            </p:cNvSpPr>
            <p:nvPr/>
          </p:nvSpPr>
          <p:spPr bwMode="auto">
            <a:xfrm>
              <a:off x="1728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83" name="AutoShape 196"/>
            <p:cNvSpPr>
              <a:spLocks noChangeArrowheads="1"/>
            </p:cNvSpPr>
            <p:nvPr/>
          </p:nvSpPr>
          <p:spPr bwMode="auto">
            <a:xfrm>
              <a:off x="2112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9" name="Group 197"/>
          <p:cNvGrpSpPr>
            <a:grpSpLocks/>
          </p:cNvGrpSpPr>
          <p:nvPr/>
        </p:nvGrpSpPr>
        <p:grpSpPr bwMode="auto">
          <a:xfrm>
            <a:off x="838200" y="4876800"/>
            <a:ext cx="3276600" cy="762000"/>
            <a:chOff x="576" y="2736"/>
            <a:chExt cx="2064" cy="480"/>
          </a:xfrm>
        </p:grpSpPr>
        <p:sp>
          <p:nvSpPr>
            <p:cNvPr id="2074" name="AutoShape 198"/>
            <p:cNvSpPr>
              <a:spLocks noChangeArrowheads="1"/>
            </p:cNvSpPr>
            <p:nvPr/>
          </p:nvSpPr>
          <p:spPr bwMode="auto">
            <a:xfrm>
              <a:off x="576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5" name="AutoShape 199"/>
            <p:cNvSpPr>
              <a:spLocks noChangeArrowheads="1"/>
            </p:cNvSpPr>
            <p:nvPr/>
          </p:nvSpPr>
          <p:spPr bwMode="auto">
            <a:xfrm>
              <a:off x="960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6" name="AutoShape 200"/>
            <p:cNvSpPr>
              <a:spLocks noChangeArrowheads="1"/>
            </p:cNvSpPr>
            <p:nvPr/>
          </p:nvSpPr>
          <p:spPr bwMode="auto">
            <a:xfrm>
              <a:off x="1344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7" name="AutoShape 201"/>
            <p:cNvSpPr>
              <a:spLocks noChangeArrowheads="1"/>
            </p:cNvSpPr>
            <p:nvPr/>
          </p:nvSpPr>
          <p:spPr bwMode="auto">
            <a:xfrm>
              <a:off x="1728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8" name="AutoShape 202"/>
            <p:cNvSpPr>
              <a:spLocks noChangeArrowheads="1"/>
            </p:cNvSpPr>
            <p:nvPr/>
          </p:nvSpPr>
          <p:spPr bwMode="auto">
            <a:xfrm>
              <a:off x="2112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" name="Group 203"/>
          <p:cNvGrpSpPr>
            <a:grpSpLocks/>
          </p:cNvGrpSpPr>
          <p:nvPr/>
        </p:nvGrpSpPr>
        <p:grpSpPr bwMode="auto">
          <a:xfrm>
            <a:off x="685800" y="5029200"/>
            <a:ext cx="3276600" cy="762000"/>
            <a:chOff x="576" y="2736"/>
            <a:chExt cx="2064" cy="480"/>
          </a:xfrm>
        </p:grpSpPr>
        <p:sp>
          <p:nvSpPr>
            <p:cNvPr id="2069" name="AutoShape 204"/>
            <p:cNvSpPr>
              <a:spLocks noChangeArrowheads="1"/>
            </p:cNvSpPr>
            <p:nvPr/>
          </p:nvSpPr>
          <p:spPr bwMode="auto">
            <a:xfrm>
              <a:off x="576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0" name="AutoShape 205"/>
            <p:cNvSpPr>
              <a:spLocks noChangeArrowheads="1"/>
            </p:cNvSpPr>
            <p:nvPr/>
          </p:nvSpPr>
          <p:spPr bwMode="auto">
            <a:xfrm>
              <a:off x="960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1" name="AutoShape 206"/>
            <p:cNvSpPr>
              <a:spLocks noChangeArrowheads="1"/>
            </p:cNvSpPr>
            <p:nvPr/>
          </p:nvSpPr>
          <p:spPr bwMode="auto">
            <a:xfrm>
              <a:off x="1344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2" name="AutoShape 207"/>
            <p:cNvSpPr>
              <a:spLocks noChangeArrowheads="1"/>
            </p:cNvSpPr>
            <p:nvPr/>
          </p:nvSpPr>
          <p:spPr bwMode="auto">
            <a:xfrm>
              <a:off x="1728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3" name="AutoShape 208"/>
            <p:cNvSpPr>
              <a:spLocks noChangeArrowheads="1"/>
            </p:cNvSpPr>
            <p:nvPr/>
          </p:nvSpPr>
          <p:spPr bwMode="auto">
            <a:xfrm>
              <a:off x="2112" y="2736"/>
              <a:ext cx="528" cy="480"/>
            </a:xfrm>
            <a:prstGeom prst="cube">
              <a:avLst>
                <a:gd name="adj" fmla="val 250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BD5B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68" name="Text Box 211"/>
          <p:cNvSpPr txBox="1">
            <a:spLocks noChangeArrowheads="1"/>
          </p:cNvSpPr>
          <p:nvPr/>
        </p:nvSpPr>
        <p:spPr bwMode="auto">
          <a:xfrm>
            <a:off x="2209800" y="0"/>
            <a:ext cx="586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FF0000"/>
                </a:solidFill>
                <a:latin typeface="Comic Sans MS" pitchFamily="66" charset="0"/>
              </a:rPr>
              <a:t>Объем прямоугольного параллелепипеда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5 -1.44509E-6 L -0.3625 -1.44509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5 6.93642E-7 L -0.42916 0.1886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584 2.83237E-6 L -0.42083 0.29965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3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-0.02219 L -0.025 0.11099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67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-0.04439 L 0.5125 0.0222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68" grpId="0" animBg="1"/>
      <p:bldP spid="12469" grpId="0" animBg="1"/>
      <p:bldP spid="12473" grpId="0" animBg="1"/>
      <p:bldP spid="12474" grpId="0" animBg="1"/>
      <p:bldP spid="12475" grpId="0" animBg="1"/>
      <p:bldP spid="124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72"/>
          <p:cNvGrpSpPr>
            <a:grpSpLocks/>
          </p:cNvGrpSpPr>
          <p:nvPr/>
        </p:nvGrpSpPr>
        <p:grpSpPr bwMode="auto">
          <a:xfrm>
            <a:off x="685800" y="2286000"/>
            <a:ext cx="3581400" cy="1066800"/>
            <a:chOff x="192" y="2640"/>
            <a:chExt cx="2256" cy="672"/>
          </a:xfrm>
        </p:grpSpPr>
        <p:grpSp>
          <p:nvGrpSpPr>
            <p:cNvPr id="3143" name="Group 73"/>
            <p:cNvGrpSpPr>
              <a:grpSpLocks/>
            </p:cNvGrpSpPr>
            <p:nvPr/>
          </p:nvGrpSpPr>
          <p:grpSpPr bwMode="auto">
            <a:xfrm>
              <a:off x="384" y="2640"/>
              <a:ext cx="2064" cy="480"/>
              <a:chOff x="576" y="2736"/>
              <a:chExt cx="2064" cy="480"/>
            </a:xfrm>
          </p:grpSpPr>
          <p:sp>
            <p:nvSpPr>
              <p:cNvPr id="3156" name="AutoShape 74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7" name="AutoShape 75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8" name="AutoShape 76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9" name="AutoShape 77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60" name="AutoShape 78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44" name="Group 79"/>
            <p:cNvGrpSpPr>
              <a:grpSpLocks/>
            </p:cNvGrpSpPr>
            <p:nvPr/>
          </p:nvGrpSpPr>
          <p:grpSpPr bwMode="auto">
            <a:xfrm>
              <a:off x="288" y="2736"/>
              <a:ext cx="2064" cy="480"/>
              <a:chOff x="576" y="2736"/>
              <a:chExt cx="2064" cy="480"/>
            </a:xfrm>
          </p:grpSpPr>
          <p:sp>
            <p:nvSpPr>
              <p:cNvPr id="3151" name="AutoShape 80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2" name="AutoShape 81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3" name="AutoShape 82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4" name="AutoShape 83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5" name="AutoShape 84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45" name="Group 85"/>
            <p:cNvGrpSpPr>
              <a:grpSpLocks/>
            </p:cNvGrpSpPr>
            <p:nvPr/>
          </p:nvGrpSpPr>
          <p:grpSpPr bwMode="auto">
            <a:xfrm>
              <a:off x="192" y="2832"/>
              <a:ext cx="2064" cy="480"/>
              <a:chOff x="576" y="2736"/>
              <a:chExt cx="2064" cy="480"/>
            </a:xfrm>
          </p:grpSpPr>
          <p:sp>
            <p:nvSpPr>
              <p:cNvPr id="3146" name="AutoShape 86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7" name="AutoShape 87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8" name="AutoShape 88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9" name="AutoShape 89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50" name="AutoShape 90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080" name="Group 91"/>
          <p:cNvGrpSpPr>
            <a:grpSpLocks/>
          </p:cNvGrpSpPr>
          <p:nvPr/>
        </p:nvGrpSpPr>
        <p:grpSpPr bwMode="auto">
          <a:xfrm>
            <a:off x="685800" y="1752600"/>
            <a:ext cx="3581400" cy="1066800"/>
            <a:chOff x="384" y="2736"/>
            <a:chExt cx="2256" cy="672"/>
          </a:xfrm>
        </p:grpSpPr>
        <p:grpSp>
          <p:nvGrpSpPr>
            <p:cNvPr id="3125" name="Group 92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3138" name="AutoShape 93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9" name="AutoShape 94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0" name="AutoShape 95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1" name="AutoShape 9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42" name="AutoShape 97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26" name="Group 98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3133" name="AutoShape 99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4" name="AutoShape 100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5" name="AutoShape 101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6" name="AutoShape 102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7" name="AutoShape 103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27" name="Group 104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3128" name="AutoShape 105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9" name="AutoShape 106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0" name="AutoShape 107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1" name="AutoShape 108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32" name="AutoShape 109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081" name="Group 110"/>
          <p:cNvGrpSpPr>
            <a:grpSpLocks/>
          </p:cNvGrpSpPr>
          <p:nvPr/>
        </p:nvGrpSpPr>
        <p:grpSpPr bwMode="auto">
          <a:xfrm>
            <a:off x="685800" y="1219200"/>
            <a:ext cx="3581400" cy="1066800"/>
            <a:chOff x="384" y="2736"/>
            <a:chExt cx="2256" cy="672"/>
          </a:xfrm>
        </p:grpSpPr>
        <p:grpSp>
          <p:nvGrpSpPr>
            <p:cNvPr id="3107" name="Group 111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3120" name="AutoShape 112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1" name="AutoShape 113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2" name="AutoShape 114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3" name="AutoShape 115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24" name="AutoShape 11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08" name="Group 117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3115" name="AutoShape 118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6" name="AutoShape 119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7" name="AutoShape 120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8" name="AutoShape 121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9" name="AutoShape 122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109" name="Group 123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3110" name="AutoShape 124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1" name="AutoShape 125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2" name="AutoShape 126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3" name="AutoShape 127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14" name="AutoShape 128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082" name="Group 129"/>
          <p:cNvGrpSpPr>
            <a:grpSpLocks/>
          </p:cNvGrpSpPr>
          <p:nvPr/>
        </p:nvGrpSpPr>
        <p:grpSpPr bwMode="auto">
          <a:xfrm>
            <a:off x="685800" y="685800"/>
            <a:ext cx="3581400" cy="1066800"/>
            <a:chOff x="384" y="2736"/>
            <a:chExt cx="2256" cy="672"/>
          </a:xfrm>
        </p:grpSpPr>
        <p:grpSp>
          <p:nvGrpSpPr>
            <p:cNvPr id="3089" name="Group 130"/>
            <p:cNvGrpSpPr>
              <a:grpSpLocks/>
            </p:cNvGrpSpPr>
            <p:nvPr/>
          </p:nvGrpSpPr>
          <p:grpSpPr bwMode="auto">
            <a:xfrm>
              <a:off x="576" y="2736"/>
              <a:ext cx="2064" cy="480"/>
              <a:chOff x="576" y="2736"/>
              <a:chExt cx="2064" cy="480"/>
            </a:xfrm>
          </p:grpSpPr>
          <p:sp>
            <p:nvSpPr>
              <p:cNvPr id="3102" name="AutoShape 131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3" name="AutoShape 132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4" name="AutoShape 133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5" name="AutoShape 134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6" name="AutoShape 135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090" name="Group 136"/>
            <p:cNvGrpSpPr>
              <a:grpSpLocks/>
            </p:cNvGrpSpPr>
            <p:nvPr/>
          </p:nvGrpSpPr>
          <p:grpSpPr bwMode="auto">
            <a:xfrm>
              <a:off x="480" y="2832"/>
              <a:ext cx="2064" cy="480"/>
              <a:chOff x="576" y="2736"/>
              <a:chExt cx="2064" cy="480"/>
            </a:xfrm>
          </p:grpSpPr>
          <p:sp>
            <p:nvSpPr>
              <p:cNvPr id="3097" name="AutoShape 137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8" name="AutoShape 138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9" name="AutoShape 139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0" name="AutoShape 140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01" name="AutoShape 141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091" name="Group 142"/>
            <p:cNvGrpSpPr>
              <a:grpSpLocks/>
            </p:cNvGrpSpPr>
            <p:nvPr/>
          </p:nvGrpSpPr>
          <p:grpSpPr bwMode="auto">
            <a:xfrm>
              <a:off x="384" y="2928"/>
              <a:ext cx="2064" cy="480"/>
              <a:chOff x="576" y="2736"/>
              <a:chExt cx="2064" cy="480"/>
            </a:xfrm>
          </p:grpSpPr>
          <p:sp>
            <p:nvSpPr>
              <p:cNvPr id="3092" name="AutoShape 143"/>
              <p:cNvSpPr>
                <a:spLocks noChangeArrowheads="1"/>
              </p:cNvSpPr>
              <p:nvPr/>
            </p:nvSpPr>
            <p:spPr bwMode="auto">
              <a:xfrm>
                <a:off x="576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3" name="AutoShape 144"/>
              <p:cNvSpPr>
                <a:spLocks noChangeArrowheads="1"/>
              </p:cNvSpPr>
              <p:nvPr/>
            </p:nvSpPr>
            <p:spPr bwMode="auto">
              <a:xfrm>
                <a:off x="960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4" name="AutoShape 145"/>
              <p:cNvSpPr>
                <a:spLocks noChangeArrowheads="1"/>
              </p:cNvSpPr>
              <p:nvPr/>
            </p:nvSpPr>
            <p:spPr bwMode="auto">
              <a:xfrm>
                <a:off x="1344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5" name="AutoShape 146"/>
              <p:cNvSpPr>
                <a:spLocks noChangeArrowheads="1"/>
              </p:cNvSpPr>
              <p:nvPr/>
            </p:nvSpPr>
            <p:spPr bwMode="auto">
              <a:xfrm>
                <a:off x="1728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6" name="AutoShape 147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528" cy="480"/>
              </a:xfrm>
              <a:prstGeom prst="cube">
                <a:avLst>
                  <a:gd name="adj" fmla="val 25000"/>
                </a:avLst>
              </a:prstGeom>
              <a:gradFill rotWithShape="1">
                <a:gsLst>
                  <a:gs pos="0">
                    <a:srgbClr val="FFFF00"/>
                  </a:gs>
                  <a:gs pos="100000">
                    <a:srgbClr val="FFBD5B"/>
                  </a:gs>
                </a:gsLst>
                <a:path path="rect">
                  <a:fillToRect t="100000" r="100000"/>
                </a:path>
              </a:gra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083" name="Line 148"/>
          <p:cNvSpPr>
            <a:spLocks noChangeShapeType="1"/>
          </p:cNvSpPr>
          <p:nvPr/>
        </p:nvSpPr>
        <p:spPr bwMode="auto">
          <a:xfrm>
            <a:off x="685800" y="3657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4" name="Line 149"/>
          <p:cNvSpPr>
            <a:spLocks noChangeShapeType="1"/>
          </p:cNvSpPr>
          <p:nvPr/>
        </p:nvSpPr>
        <p:spPr bwMode="auto">
          <a:xfrm>
            <a:off x="2514600" y="3657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74" name="Object 150"/>
          <p:cNvGraphicFramePr>
            <a:graphicFrameLocks noChangeAspect="1"/>
          </p:cNvGraphicFramePr>
          <p:nvPr/>
        </p:nvGraphicFramePr>
        <p:xfrm>
          <a:off x="4038600" y="3048000"/>
          <a:ext cx="635000" cy="400050"/>
        </p:xfrm>
        <a:graphic>
          <a:graphicData uri="http://schemas.openxmlformats.org/presentationml/2006/ole">
            <p:oleObj spid="_x0000_s3074" name="Формула" r:id="rId3" imgW="317160" imgH="203040" progId="Equation.3">
              <p:embed/>
            </p:oleObj>
          </a:graphicData>
        </a:graphic>
      </p:graphicFrame>
      <p:sp>
        <p:nvSpPr>
          <p:cNvPr id="3085" name="Line 151"/>
          <p:cNvSpPr>
            <a:spLocks noChangeShapeType="1"/>
          </p:cNvSpPr>
          <p:nvPr/>
        </p:nvSpPr>
        <p:spPr bwMode="auto">
          <a:xfrm flipH="1">
            <a:off x="4191000" y="2819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6" name="Line 152"/>
          <p:cNvSpPr>
            <a:spLocks noChangeShapeType="1"/>
          </p:cNvSpPr>
          <p:nvPr/>
        </p:nvSpPr>
        <p:spPr bwMode="auto">
          <a:xfrm flipV="1">
            <a:off x="3810000" y="3200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7" name="Line 153"/>
          <p:cNvSpPr>
            <a:spLocks noChangeShapeType="1"/>
          </p:cNvSpPr>
          <p:nvPr/>
        </p:nvSpPr>
        <p:spPr bwMode="auto">
          <a:xfrm>
            <a:off x="4419600" y="68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88" name="Line 154"/>
          <p:cNvSpPr>
            <a:spLocks noChangeShapeType="1"/>
          </p:cNvSpPr>
          <p:nvPr/>
        </p:nvSpPr>
        <p:spPr bwMode="auto">
          <a:xfrm flipV="1">
            <a:off x="4419600" y="1981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75" name="Object 155"/>
          <p:cNvGraphicFramePr>
            <a:graphicFrameLocks noChangeAspect="1"/>
          </p:cNvGraphicFramePr>
          <p:nvPr/>
        </p:nvGraphicFramePr>
        <p:xfrm>
          <a:off x="4267200" y="1600200"/>
          <a:ext cx="635000" cy="400050"/>
        </p:xfrm>
        <a:graphic>
          <a:graphicData uri="http://schemas.openxmlformats.org/presentationml/2006/ole">
            <p:oleObj spid="_x0000_s3075" name="Формула" r:id="rId4" imgW="317160" imgH="203040" progId="Equation.3">
              <p:embed/>
            </p:oleObj>
          </a:graphicData>
        </a:graphic>
      </p:graphicFrame>
      <p:graphicFrame>
        <p:nvGraphicFramePr>
          <p:cNvPr id="3076" name="Object 156"/>
          <p:cNvGraphicFramePr>
            <a:graphicFrameLocks noChangeAspect="1"/>
          </p:cNvGraphicFramePr>
          <p:nvPr/>
        </p:nvGraphicFramePr>
        <p:xfrm>
          <a:off x="1981200" y="3505200"/>
          <a:ext cx="635000" cy="400050"/>
        </p:xfrm>
        <a:graphic>
          <a:graphicData uri="http://schemas.openxmlformats.org/presentationml/2006/ole">
            <p:oleObj spid="_x0000_s3076" name="Формула" r:id="rId5" imgW="317160" imgH="203040" progId="Equation.3">
              <p:embed/>
            </p:oleObj>
          </a:graphicData>
        </a:graphic>
      </p:graphicFrame>
      <p:graphicFrame>
        <p:nvGraphicFramePr>
          <p:cNvPr id="3077" name="Object 157"/>
          <p:cNvGraphicFramePr>
            <a:graphicFrameLocks noChangeAspect="1"/>
          </p:cNvGraphicFramePr>
          <p:nvPr/>
        </p:nvGraphicFramePr>
        <p:xfrm>
          <a:off x="990600" y="4343400"/>
          <a:ext cx="6400800" cy="765175"/>
        </p:xfrm>
        <a:graphic>
          <a:graphicData uri="http://schemas.openxmlformats.org/presentationml/2006/ole">
            <p:oleObj spid="_x0000_s3077" name="Формула" r:id="rId6" imgW="1676160" imgH="203040" progId="Equation.3">
              <p:embed/>
            </p:oleObj>
          </a:graphicData>
        </a:graphic>
      </p:graphicFrame>
      <p:graphicFrame>
        <p:nvGraphicFramePr>
          <p:cNvPr id="3078" name="Object 158"/>
          <p:cNvGraphicFramePr>
            <a:graphicFrameLocks noChangeAspect="1"/>
          </p:cNvGraphicFramePr>
          <p:nvPr/>
        </p:nvGraphicFramePr>
        <p:xfrm>
          <a:off x="5257800" y="2057400"/>
          <a:ext cx="2570163" cy="669925"/>
        </p:xfrm>
        <a:graphic>
          <a:graphicData uri="http://schemas.openxmlformats.org/presentationml/2006/ole">
            <p:oleObj spid="_x0000_s3078" name="Формула" r:id="rId7" imgW="6728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 animBg="1"/>
      <p:bldP spid="3084" grpId="0" animBg="1"/>
      <p:bldP spid="3085" grpId="0" animBg="1"/>
      <p:bldP spid="3086" grpId="0" animBg="1"/>
      <p:bldP spid="3087" grpId="0" animBg="1"/>
      <p:bldP spid="3088" grpId="0" animBg="1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Бумажная">
  <a:themeElements>
    <a:clrScheme name="Другая 10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126</Words>
  <Application>Microsoft PowerPoint</Application>
  <PresentationFormat>Экран 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Оформление по умолчанию</vt:lpstr>
      <vt:lpstr>Бумажная</vt:lpstr>
      <vt:lpstr>Формула</vt:lpstr>
      <vt:lpstr>Разделите фигуры на две группы. По какому признаку вы   разделили фигуры?</vt:lpstr>
      <vt:lpstr>Слайд 2</vt:lpstr>
      <vt:lpstr>Объем прямоугольного параллелепипеда</vt:lpstr>
      <vt:lpstr> Игра «Молчанка»</vt:lpstr>
      <vt:lpstr>Это единица  измерения …… </vt:lpstr>
      <vt:lpstr>2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Лена</cp:lastModifiedBy>
  <cp:revision>59</cp:revision>
  <cp:lastPrinted>1601-01-01T00:00:00Z</cp:lastPrinted>
  <dcterms:created xsi:type="dcterms:W3CDTF">1601-01-01T00:00:00Z</dcterms:created>
  <dcterms:modified xsi:type="dcterms:W3CDTF">2009-12-17T17:17:20Z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