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5"/>
  </p:notesMasterIdLst>
  <p:sldIdLst>
    <p:sldId id="256" r:id="rId2"/>
    <p:sldId id="257" r:id="rId3"/>
    <p:sldId id="284" r:id="rId4"/>
    <p:sldId id="283" r:id="rId5"/>
    <p:sldId id="293" r:id="rId6"/>
    <p:sldId id="282" r:id="rId7"/>
    <p:sldId id="258" r:id="rId8"/>
    <p:sldId id="281" r:id="rId9"/>
    <p:sldId id="259" r:id="rId10"/>
    <p:sldId id="264" r:id="rId11"/>
    <p:sldId id="296" r:id="rId12"/>
    <p:sldId id="312" r:id="rId13"/>
    <p:sldId id="295" r:id="rId14"/>
    <p:sldId id="288" r:id="rId15"/>
    <p:sldId id="297" r:id="rId16"/>
    <p:sldId id="263" r:id="rId17"/>
    <p:sldId id="289" r:id="rId18"/>
    <p:sldId id="265" r:id="rId19"/>
    <p:sldId id="299" r:id="rId20"/>
    <p:sldId id="300" r:id="rId21"/>
    <p:sldId id="310" r:id="rId22"/>
    <p:sldId id="301" r:id="rId23"/>
    <p:sldId id="269" r:id="rId24"/>
    <p:sldId id="272" r:id="rId25"/>
    <p:sldId id="271" r:id="rId26"/>
    <p:sldId id="298" r:id="rId27"/>
    <p:sldId id="286" r:id="rId28"/>
    <p:sldId id="302" r:id="rId29"/>
    <p:sldId id="303" r:id="rId30"/>
    <p:sldId id="275" r:id="rId31"/>
    <p:sldId id="277" r:id="rId32"/>
    <p:sldId id="305" r:id="rId33"/>
    <p:sldId id="306" r:id="rId34"/>
    <p:sldId id="307" r:id="rId35"/>
    <p:sldId id="308" r:id="rId36"/>
    <p:sldId id="260" r:id="rId37"/>
    <p:sldId id="267" r:id="rId38"/>
    <p:sldId id="290" r:id="rId39"/>
    <p:sldId id="287" r:id="rId40"/>
    <p:sldId id="268" r:id="rId41"/>
    <p:sldId id="279" r:id="rId42"/>
    <p:sldId id="274" r:id="rId43"/>
    <p:sldId id="31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89" autoAdjust="0"/>
    <p:restoredTop sz="94660"/>
  </p:normalViewPr>
  <p:slideViewPr>
    <p:cSldViewPr>
      <p:cViewPr>
        <p:scale>
          <a:sx n="80" d="100"/>
          <a:sy n="80" d="100"/>
        </p:scale>
        <p:origin x="-588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DBDD8-33E0-416A-AA6F-D4BEDB5FBA24}" type="datetimeFigureOut">
              <a:rPr lang="ru-RU" smtClean="0"/>
              <a:pPr/>
              <a:t>24.02.2010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FCE74-EF81-4ACA-8161-2F288835F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CE74-EF81-4ACA-8161-2F288835F53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CE74-EF81-4ACA-8161-2F288835F53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CE74-EF81-4ACA-8161-2F288835F53C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AF1B-DBB7-453F-BD83-76CEE4993FC3}" type="datetime1">
              <a:rPr lang="ru-RU" smtClean="0"/>
              <a:pPr/>
              <a:t>24.02.2010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08052E6-4CF4-4A56-8F38-D11D4D3E5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44CD-192F-49E6-8FD8-4A8232102EE1}" type="datetime1">
              <a:rPr lang="ru-RU" smtClean="0"/>
              <a:pPr/>
              <a:t>24.02.2010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8F1-6BFE-4141-B46F-789B4C02DC78}" type="datetime1">
              <a:rPr lang="ru-RU" smtClean="0"/>
              <a:pPr/>
              <a:t>24.02.2010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4C4B-DE78-496C-82AE-A2E3CEC8CB13}" type="datetime1">
              <a:rPr lang="ru-RU" smtClean="0"/>
              <a:pPr/>
              <a:t>24.02.2010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0726-0C10-4EFF-B3F5-788F4CA2FE9D}" type="datetime1">
              <a:rPr lang="ru-RU" smtClean="0"/>
              <a:pPr/>
              <a:t>24.02.2010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08052E6-4CF4-4A56-8F38-D11D4D3E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7DD2-BAE4-45A8-94A2-369075A80707}" type="datetime1">
              <a:rPr lang="ru-RU" smtClean="0"/>
              <a:pPr/>
              <a:t>24.02.2010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940C-ED6A-4592-B07C-20E41A436C58}" type="datetime1">
              <a:rPr lang="ru-RU" smtClean="0"/>
              <a:pPr/>
              <a:t>24.02.2010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B25D-3DE8-498B-85AF-E88BEE26ADC7}" type="datetime1">
              <a:rPr lang="ru-RU" smtClean="0"/>
              <a:pPr/>
              <a:t>24.02.2010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7855-AD83-41D1-8708-169CDD29B503}" type="datetime1">
              <a:rPr lang="ru-RU" smtClean="0"/>
              <a:pPr/>
              <a:t>24.02.2010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EA5E-7D2F-4F77-A2FA-7D65C0D19673}" type="datetime1">
              <a:rPr lang="ru-RU" smtClean="0"/>
              <a:pPr/>
              <a:t>24.02.2010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4789-082B-4211-8006-AD88FF79BF7B}" type="datetime1">
              <a:rPr lang="ru-RU" smtClean="0"/>
              <a:pPr/>
              <a:t>24.02.2010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08052E6-4CF4-4A56-8F38-D11D4D3E5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1EDA04-331A-4223-99F2-416D20FADFFB}" type="datetime1">
              <a:rPr lang="ru-RU" smtClean="0"/>
              <a:pPr/>
              <a:t>24.02.2010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Шевцова Э. Н., МОУ Аннинский лицей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08052E6-4CF4-4A56-8F38-D11D4D3E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horstream.com/Presentation/User_id-229492-7-education-ppt-powerpoint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life.ru/upload/information_system_15/7/5/0/item_750/information_items_750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hyperlink" Target="http://images.asia.ru/img/alibaba/img/product/11/53/94/11539409.jpg" TargetMode="Externa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physikazadachi.narod.ru/mexa.htm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134120" cy="16002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«Всё, что тонет в стакане воды, должно пойти ко дну и в самом глубоком океане».</a:t>
            </a:r>
          </a:p>
          <a:p>
            <a:pPr algn="r"/>
            <a:r>
              <a:rPr lang="ru-RU" sz="2400" dirty="0" smtClean="0"/>
              <a:t>Джон </a:t>
            </a:r>
            <a:r>
              <a:rPr lang="ru-RU" sz="2400" dirty="0" err="1" smtClean="0"/>
              <a:t>Меррей</a:t>
            </a:r>
            <a:r>
              <a:rPr lang="ru-RU" sz="2400" dirty="0" smtClean="0"/>
              <a:t>, океанолог.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5930"/>
            <a:ext cx="9001156" cy="1470025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Физика на море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5000636"/>
            <a:ext cx="4643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Мультимедийное сопровождение </a:t>
            </a:r>
          </a:p>
          <a:p>
            <a:r>
              <a:rPr lang="ru-RU" sz="1600" dirty="0" smtClean="0"/>
              <a:t>к повторительно-обобщающему уроку по теме </a:t>
            </a:r>
          </a:p>
          <a:p>
            <a:r>
              <a:rPr lang="ru-RU" sz="1600" dirty="0" smtClean="0"/>
              <a:t>«Архимедова сила и плавание тел».</a:t>
            </a:r>
          </a:p>
          <a:p>
            <a:r>
              <a:rPr lang="ru-RU" sz="1600" dirty="0" smtClean="0"/>
              <a:t>Учитель физики МОУ Аннинский лицей</a:t>
            </a:r>
          </a:p>
          <a:p>
            <a:r>
              <a:rPr lang="ru-RU" sz="1600" dirty="0" smtClean="0"/>
              <a:t>Шевцова Эвелина Николаевна.</a:t>
            </a: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Правильно дышите в воде!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428736"/>
            <a:ext cx="374904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Лежащий неподвижно на спине пловец делает глубокие вдох и выдох. Как и почему изменяется при этом положение тела пловца по отношению к поверхности воды?</a:t>
            </a:r>
          </a:p>
          <a:p>
            <a:r>
              <a:rPr lang="ru-RU" dirty="0" smtClean="0"/>
              <a:t>Кстати, правильная регулировка дыхания позволяет опытным пловцам подолгу лежать на воде, отдыхая, как на диване.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pic>
        <p:nvPicPr>
          <p:cNvPr id="13" name="Рисунок 12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785926"/>
            <a:ext cx="4298828" cy="385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Подводная лодка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71472" y="1500174"/>
            <a:ext cx="374904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Подводная лодка сделана из стали, а в воде не тонет. Почему?</a:t>
            </a:r>
            <a:endParaRPr lang="en-US" dirty="0" smtClean="0"/>
          </a:p>
          <a:p>
            <a:r>
              <a:rPr lang="ru-RU" dirty="0" smtClean="0"/>
              <a:t>Она может плавать, погружаться и всплывать. Как это достигается?</a:t>
            </a:r>
          </a:p>
          <a:p>
            <a:r>
              <a:rPr lang="ru-RU" dirty="0" smtClean="0"/>
              <a:t>Где человек </a:t>
            </a:r>
            <a:r>
              <a:rPr lang="ru-RU" dirty="0" smtClean="0">
                <a:hlinkClick r:id="rId2" action="ppaction://hlinksldjump"/>
              </a:rPr>
              <a:t>«подсмотрел» </a:t>
            </a:r>
            <a:r>
              <a:rPr lang="ru-RU" dirty="0" smtClean="0"/>
              <a:t>идею подводной лодки?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" name="Содержимое 9" descr="SNLE-NG_noir.gif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72000" y="1589115"/>
            <a:ext cx="4303087" cy="412590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2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2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2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интересно!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Содержимое 6" descr="787068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1428736"/>
            <a:ext cx="3048000" cy="457200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143372" y="1447800"/>
            <a:ext cx="4539618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1800" dirty="0" smtClean="0"/>
              <a:t>Обычно вспоминают про </a:t>
            </a:r>
          </a:p>
          <a:p>
            <a:pPr>
              <a:lnSpc>
                <a:spcPct val="90000"/>
              </a:lnSpc>
              <a:buNone/>
            </a:pPr>
            <a:r>
              <a:rPr lang="ru-RU" sz="1800" dirty="0" smtClean="0"/>
              <a:t>рыб и их плавательный пузырь…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Знаете ли вы, как плавают обитатели морей? Например, осьминог, каракатица, моллюск </a:t>
            </a:r>
            <a:r>
              <a:rPr lang="ru-RU" sz="1800" dirty="0" err="1" smtClean="0"/>
              <a:t>сальпа</a:t>
            </a:r>
            <a:r>
              <a:rPr lang="ru-RU" sz="1800" dirty="0" smtClean="0"/>
              <a:t>, рыбы или веслоногие - черепахи?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Как и почему всплывают? Например, удивительная рыба </a:t>
            </a:r>
            <a:r>
              <a:rPr lang="ru-RU" sz="1800" dirty="0" err="1" smtClean="0"/>
              <a:t>фагак</a:t>
            </a:r>
            <a:r>
              <a:rPr lang="ru-RU" sz="1800" dirty="0" smtClean="0"/>
              <a:t>, обитающая в Средиземном море, моллюск наутилус или водяной паук?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Почему мелкие рыбы обычно движутся стаями, а крупные «позволяют себе» одиночное плавание?</a:t>
            </a:r>
          </a:p>
          <a:p>
            <a:pPr>
              <a:lnSpc>
                <a:spcPct val="90000"/>
              </a:lnSpc>
              <a:buNone/>
            </a:pPr>
            <a:r>
              <a:rPr lang="ru-RU" sz="1800" dirty="0" smtClean="0"/>
              <a:t>Законы природы едины, но проявления</a:t>
            </a:r>
          </a:p>
          <a:p>
            <a:pPr>
              <a:lnSpc>
                <a:spcPct val="90000"/>
              </a:lnSpc>
              <a:buNone/>
            </a:pPr>
            <a:r>
              <a:rPr lang="ru-RU" sz="1800" dirty="0" smtClean="0"/>
              <a:t> их чрезвычайно разнообразны!</a:t>
            </a: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2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2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2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10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2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2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2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0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2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2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2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10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2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2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2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80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2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2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2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«Картезианский водолаз»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472" y="1428736"/>
            <a:ext cx="3749040" cy="4572000"/>
          </a:xfrm>
        </p:spPr>
        <p:txBody>
          <a:bodyPr/>
          <a:lstStyle/>
          <a:p>
            <a:r>
              <a:rPr lang="ru-RU" dirty="0" smtClean="0"/>
              <a:t>Не напоминает ли «картезианский водолаз» подводную лодку? </a:t>
            </a:r>
          </a:p>
          <a:p>
            <a:r>
              <a:rPr lang="ru-RU" dirty="0" smtClean="0"/>
              <a:t>Объясните поведение «водолаза».</a:t>
            </a:r>
            <a:endParaRPr lang="ru-RU" dirty="0"/>
          </a:p>
        </p:txBody>
      </p:sp>
      <p:pic>
        <p:nvPicPr>
          <p:cNvPr id="6" name="Содержимое 5" descr="{0D7A1D24-BFBC-4E4C-A315-BF907AAE46A3}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429124" y="1785926"/>
            <a:ext cx="4254501" cy="3507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57818" y="5572140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«Картезианский водолаз»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Физика на море: </a:t>
            </a:r>
            <a:br>
              <a:rPr lang="ru-RU" b="1" dirty="0" smtClean="0"/>
            </a:br>
            <a:r>
              <a:rPr lang="ru-RU" b="1" dirty="0" smtClean="0"/>
              <a:t>от «почему?» к «потому, что…».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4778381" cy="288132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«Есть у меня шестёрка слуг,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Проворных, удалых.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всё, что вижу я вокруг, -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Всё знаю я от них.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Они по знаку моему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Являются в нужде.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Зовут их: Как и Почему,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Кто, Что, Когда и Где».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Редьярд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Джозеф Киплинг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30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2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2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2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7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4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4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4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Плавание на поверхности воды.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Шевцова Э. Н., МОУ Аннинский лицей</a:t>
            </a:r>
            <a:endParaRPr lang="ru-RU" dirty="0"/>
          </a:p>
        </p:txBody>
      </p:sp>
      <p:pic>
        <p:nvPicPr>
          <p:cNvPr id="5" name="Рисунок 4" descr="photo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571744"/>
            <a:ext cx="8727758" cy="149828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Плавание человека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4091968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Морская вода практически держит человека, полностью погруженного в неё (только нос на поверхности или затылок). Какова средняя плотность человека?</a:t>
            </a:r>
          </a:p>
          <a:p>
            <a:r>
              <a:rPr lang="ru-RU" dirty="0" smtClean="0"/>
              <a:t>Степень солёности воды в разных морях неодинакова. Например, воды Мёртвого моря содержат свыше 27% соли (по массе). Как расположится тело пловца относительно уровня воды в </a:t>
            </a:r>
            <a:r>
              <a:rPr lang="ru-RU" dirty="0" smtClean="0">
                <a:hlinkClick r:id="rId2" action="ppaction://hlinksldjump"/>
              </a:rPr>
              <a:t>Мёртвом море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pic>
        <p:nvPicPr>
          <p:cNvPr id="10" name="Содержимое 5" descr="P1198404_big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4929190" y="1428736"/>
            <a:ext cx="3654352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5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Купание в Мёртвом море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372376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«Это было забавное купанье! Мы не могли утонуть. Здесь можно вытянуться на воде во всю длину, лежа на спине и сложив руки на груди, причём большая часть тела будет оставаться над водой. При этом можно совсем поднять голову... Вы можете лежать очень удобно на спине, подняв колени к подбородку и охватив их руками,- но вскоре перевернётесь, так как голова перевешивает. Вы можете встать на голову - и от середины груди до конца ног будете оставаться вне воды; но вы не сможете долго сохранять такое положение. Вы не можете плыть на спине, подвигаясь сколько-нибудь заметно, так как ноги ваши торчат из воды, и вам приходится отталкиваться только пятками. Если же вы плывете лицом вниз, то подвигаетесь не вперед, а назад». </a:t>
            </a:r>
          </a:p>
          <a:p>
            <a:pPr algn="r">
              <a:buNone/>
            </a:pPr>
            <a:r>
              <a:rPr lang="ru-RU" b="1" dirty="0" smtClean="0"/>
              <a:t>Марк Твен.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9" name="Рисунок 8" descr="1313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357298"/>
            <a:ext cx="7286675" cy="46907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8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Поведение в воде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481002"/>
          </a:xfrm>
        </p:spPr>
        <p:txBody>
          <a:bodyPr/>
          <a:lstStyle/>
          <a:p>
            <a:r>
              <a:rPr lang="ru-RU" dirty="0" smtClean="0"/>
              <a:t>Потеря здравомыслия!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928662" y="1643050"/>
            <a:ext cx="3733800" cy="38862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Как должен вести себя человек, плохо или совсем не умеющий плавать, попав в воду? К чему приведёт потеря здравомыслия?</a:t>
            </a:r>
          </a:p>
          <a:p>
            <a:r>
              <a:rPr lang="ru-RU" sz="2200" dirty="0" smtClean="0"/>
              <a:t>Какую инструкцию вы написали бы для человека, не умеющего плавать и оказавшегося в воде далеко от берега?</a:t>
            </a:r>
            <a:endParaRPr lang="ru-RU" sz="2200" dirty="0"/>
          </a:p>
        </p:txBody>
      </p:sp>
      <p:pic>
        <p:nvPicPr>
          <p:cNvPr id="8" name="Содержимое 8" descr="322px-ZwemmenTest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143116"/>
            <a:ext cx="4071934" cy="1985384"/>
          </a:xfrm>
          <a:prstGeom prst="rect">
            <a:avLst/>
          </a:prstGeom>
        </p:spPr>
      </p:pic>
      <p:pic>
        <p:nvPicPr>
          <p:cNvPr id="11" name="Рисунок 10" descr="0000002368_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357694"/>
            <a:ext cx="1982769" cy="1143008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9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9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Загадка тёплых течений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4234844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Арктике нередки случаи, когда воды тёплых течений опускаются под холодные воды северных широт. Например, в районе севернее Шпицбергена тёплое южное течение опускается под холодные воды Ледовитого океана, а тёплое течение Жаннетты, выходя из Берингова пролива, проходит под водами Арктики и выходит на поверхность лишь у берегов Северной Америки.</a:t>
            </a:r>
          </a:p>
          <a:p>
            <a:r>
              <a:rPr lang="ru-RU" dirty="0" smtClean="0"/>
              <a:t>Вспомните свои впечатления от купания в открытом водоёме: где располагаются водные слои с более высокой температурой?</a:t>
            </a:r>
          </a:p>
          <a:p>
            <a:r>
              <a:rPr lang="ru-RU" dirty="0" smtClean="0"/>
              <a:t>Чем это объясняется подобное «поведение» тёплых течений? </a:t>
            </a:r>
            <a:endParaRPr lang="ru-RU" dirty="0"/>
          </a:p>
        </p:txBody>
      </p:sp>
      <p:pic>
        <p:nvPicPr>
          <p:cNvPr id="5" name="Рисунок 4" descr="u2s3L2_current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9190" y="1785926"/>
            <a:ext cx="3762375" cy="2019300"/>
          </a:xfrm>
          <a:prstGeom prst="rect">
            <a:avLst/>
          </a:prstGeom>
        </p:spPr>
      </p:pic>
      <p:pic>
        <p:nvPicPr>
          <p:cNvPr id="6" name="Picture 4" descr="http://www.ecolife.ru/upload/information_system_15/7/5/0/item_750/information_items_75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9" y="3929066"/>
            <a:ext cx="3170323" cy="178595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4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95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85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9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Природа припасла нам загадки…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 тысяч «почему» живут на белом свете,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 тысяч «почему» гуляют по планете…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Измерение плотности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3929090" cy="4572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Из условия плавания тел  следует, что  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Значит, по объёму погруженной части плавающего тела можно судить о плотности жидкости. Это используется в приборах для измерения плотности жидкости - ареометрах. (</a:t>
            </a:r>
            <a:r>
              <a:rPr lang="ru-RU" dirty="0" smtClean="0">
                <a:hlinkClick r:id="rId3" action="ppaction://hlinksldjump"/>
              </a:rPr>
              <a:t>Модель ареометра</a:t>
            </a:r>
            <a:r>
              <a:rPr lang="ru-RU" dirty="0" smtClean="0"/>
              <a:t> несложно изготовить в домашних условиях).</a:t>
            </a:r>
          </a:p>
          <a:p>
            <a:pPr>
              <a:buNone/>
            </a:pPr>
            <a:r>
              <a:rPr lang="ru-RU" dirty="0" smtClean="0"/>
              <a:t>      Продолжите фразу: «Чем меньше плотность жидкости, тем ареометр в неё погружается… Меньше или больше?».</a:t>
            </a:r>
          </a:p>
          <a:p>
            <a:r>
              <a:rPr lang="ru-RU" dirty="0" smtClean="0"/>
              <a:t>Можно ли по внешнему виду плавающего в воде незнакомого тела  определить его плотность? Оценить массу?</a:t>
            </a:r>
            <a:endParaRPr lang="ru-RU" dirty="0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857356" y="1785926"/>
          <a:ext cx="1120793" cy="703721"/>
        </p:xfrm>
        <a:graphic>
          <a:graphicData uri="http://schemas.openxmlformats.org/presentationml/2006/ole">
            <p:oleObj spid="_x0000_s54275" name="Формула" r:id="rId4" imgW="711000" imgH="444240" progId="Equation.3">
              <p:embed/>
            </p:oleObj>
          </a:graphicData>
        </a:graphic>
      </p:graphicFrame>
      <p:pic>
        <p:nvPicPr>
          <p:cNvPr id="9" name="Picture 2" descr="Картинка 19 из 178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2143115"/>
            <a:ext cx="4347002" cy="3268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4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9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2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2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2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ареометра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4286280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 рисунке изображены «поплавки» разной формы, погруженные в одну и ту же жидкость. Какой из них следует использовать, чтобы изготовить более чувствительный ареометр?</a:t>
            </a:r>
          </a:p>
          <a:p>
            <a:r>
              <a:rPr lang="ru-RU" dirty="0" smtClean="0"/>
              <a:t> Должны ли быть одинаковыми по форме и размерам «надводная» и «подводная» части вашего прибора?</a:t>
            </a:r>
          </a:p>
          <a:p>
            <a:r>
              <a:rPr lang="ru-RU" dirty="0" smtClean="0"/>
              <a:t>Какие жидкости следует использовать для градуировки вашей модели? </a:t>
            </a:r>
          </a:p>
          <a:p>
            <a:r>
              <a:rPr lang="ru-RU" dirty="0" smtClean="0"/>
              <a:t>В какой части шкалы модели будет расположено деление, отмеченное числом «единица», если ареометр предназначен для измерений в более плотных жидкостях, чем вода?</a:t>
            </a:r>
          </a:p>
          <a:p>
            <a:r>
              <a:rPr lang="ru-RU" dirty="0" smtClean="0"/>
              <a:t> Менее плотных?</a:t>
            </a:r>
          </a:p>
          <a:p>
            <a:endParaRPr lang="ru-RU" dirty="0"/>
          </a:p>
        </p:txBody>
      </p:sp>
      <p:pic>
        <p:nvPicPr>
          <p:cNvPr id="6" name="Рисунок 5" descr="Файл:Чувствительность поплавка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1714488"/>
            <a:ext cx="35623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6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4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«Жидкость на жидкости»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7929618" cy="1838324"/>
          </a:xfrm>
        </p:spPr>
        <p:txBody>
          <a:bodyPr>
            <a:noAutofit/>
          </a:bodyPr>
          <a:lstStyle/>
          <a:p>
            <a:r>
              <a:rPr lang="ru-RU" sz="2200" dirty="0" smtClean="0"/>
              <a:t>Изменится ли глубина погружения надводного судна, оказавшегося в зоне разлива нефти (или масла) в результате повреждения нефтеналивного танкера? Подводного судна?</a:t>
            </a:r>
          </a:p>
          <a:p>
            <a:r>
              <a:rPr lang="ru-RU" sz="2200" dirty="0" smtClean="0"/>
              <a:t>Знаете ли вы об экологических последствиях подобных аварий? </a:t>
            </a:r>
            <a:endParaRPr lang="ru-RU" sz="2200" dirty="0"/>
          </a:p>
        </p:txBody>
      </p:sp>
      <p:pic>
        <p:nvPicPr>
          <p:cNvPr id="17" name="Рисунок 16" descr="800px-Fiona-swan_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714752"/>
            <a:ext cx="772160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Подводное плавание.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Подводные работы.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pic>
        <p:nvPicPr>
          <p:cNvPr id="5" name="Рисунок 4" descr="photo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63" y="2571744"/>
            <a:ext cx="8715437" cy="149828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Затонувшие корабли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4234844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романе </a:t>
            </a:r>
            <a:r>
              <a:rPr lang="ru-RU" dirty="0" err="1" smtClean="0"/>
              <a:t>Жюля</a:t>
            </a:r>
            <a:r>
              <a:rPr lang="ru-RU" dirty="0" smtClean="0"/>
              <a:t> Верна «Двадцать тысяч лье под водой» есть такое место: «Наутилус стоял неподвижно. Наполнив резервуары, он держался на глубине тысячи метров … Я отложил книгу и, прижавшись к окну, стал всматриваться. В жидком пространстве, ярко освещённом электрическим прожектором, виднелась какая-то огромная неподвижная чёрная масса … «Это корабль! – вскричал я.»</a:t>
            </a:r>
          </a:p>
          <a:p>
            <a:r>
              <a:rPr lang="ru-RU" dirty="0" smtClean="0"/>
              <a:t>Возможно ли описанное здесь явление: будет ли затонувший корабль «висеть» неподвижно в глубине океана и не опускаться на дно, как это описано в романе автором?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pic>
        <p:nvPicPr>
          <p:cNvPr id="8" name="Рисунок 7" descr="58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628" y="1357298"/>
            <a:ext cx="364333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Судно на дне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3749040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 переходе подводной лодки из морских глубин в устье реки, подводники тщательно следят за расстоянием между лодкой и дном, так как при недосмотре со стороны экипажа лодка может сесть на илистый грунт речного устья: лодка обычно с трудом отрывается от него. Как объяснить это «присасывание» лодки к грунту?</a:t>
            </a:r>
          </a:p>
          <a:p>
            <a:r>
              <a:rPr lang="ru-RU" dirty="0" smtClean="0"/>
              <a:t>Почему при подъёме затонувших кораблей со дна моря их сначала стараются раскачать?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pic>
        <p:nvPicPr>
          <p:cNvPr id="7" name="Рисунок 6" descr="Scuba-div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428736"/>
            <a:ext cx="3536181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1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Глубина погружения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3429024" cy="4572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Для подводных лодок устанавливается глубина, ниже которой они не должны опускаться. </a:t>
            </a:r>
          </a:p>
          <a:p>
            <a:r>
              <a:rPr lang="ru-RU" sz="2400" dirty="0" smtClean="0"/>
              <a:t>Как вы думаете, чем объясняется существование такого предела?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33950" y="5572140"/>
            <a:ext cx="3749040" cy="4476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Пассажирская подводная лодка.</a:t>
            </a:r>
            <a:endParaRPr lang="ru-RU" dirty="0"/>
          </a:p>
        </p:txBody>
      </p:sp>
      <p:pic>
        <p:nvPicPr>
          <p:cNvPr id="9" name="Рисунок 8" descr="atlantis_submarine Пассажирская подводная лодка «Садко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00562" y="1857364"/>
            <a:ext cx="428188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Водолазное снаряжение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pic>
        <p:nvPicPr>
          <p:cNvPr id="6" name="Содержимое 5" descr="svu__5 Снаряжение водолазное универсальное СВУ-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1357298"/>
            <a:ext cx="2254248" cy="4834583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14348" y="1428736"/>
            <a:ext cx="4643470" cy="457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Для жизни под водой человек совершенно не приспособлен. На глубине 20 м под действием внешнего давления у него могут лопнуть барабанные перепонки. Опуститься же на глубину более 70 м без специального костюма человеку совершенно невозможно. </a:t>
            </a:r>
          </a:p>
          <a:p>
            <a:r>
              <a:rPr lang="ru-RU" dirty="0" smtClean="0"/>
              <a:t>На груди и на спине водолаза помещают тяжёлые свинцовые пластинки, а к башмакам приделывают свинцовые подошвы. Зачем это делают?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4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Дайвер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4163406" cy="457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книге Ж. </a:t>
            </a:r>
            <a:r>
              <a:rPr lang="ru-RU" dirty="0" err="1" smtClean="0"/>
              <a:t>Кусто</a:t>
            </a:r>
            <a:r>
              <a:rPr lang="ru-RU" dirty="0" smtClean="0"/>
              <a:t> и Ф. Дюма «В мире безмолвия» есть такое место: «Я совершал всевозможные манёвры: петлял, кувыркался, крутил сальто... Я парил в</a:t>
            </a:r>
            <a:r>
              <a:rPr lang="ru-RU" b="1" dirty="0" smtClean="0"/>
              <a:t> </a:t>
            </a:r>
            <a:r>
              <a:rPr lang="ru-RU" dirty="0" smtClean="0"/>
              <a:t>пространстве, словно перестал существовать закон тяготения». </a:t>
            </a:r>
          </a:p>
          <a:p>
            <a:r>
              <a:rPr lang="ru-RU" dirty="0" smtClean="0"/>
              <a:t>Можно ли считать состояние </a:t>
            </a:r>
            <a:r>
              <a:rPr lang="ru-RU" dirty="0" err="1" smtClean="0"/>
              <a:t>дайвера</a:t>
            </a:r>
            <a:r>
              <a:rPr lang="ru-RU" dirty="0" smtClean="0"/>
              <a:t> в воде сходным с состоянием невесомости, испытываемым космонавтом?</a:t>
            </a:r>
            <a:endParaRPr lang="ru-RU" dirty="0"/>
          </a:p>
        </p:txBody>
      </p:sp>
      <p:pic>
        <p:nvPicPr>
          <p:cNvPr id="63490" name="Picture 2" descr="D:\Doc\Мои рисунки\дайвер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500174"/>
            <a:ext cx="368098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Погружение под воду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785786" y="1447800"/>
            <a:ext cx="3877654" cy="383858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Для погружения на 1 м под воду глубоководный аппарат принимает некоторое количество воды. </a:t>
            </a:r>
          </a:p>
          <a:p>
            <a:r>
              <a:rPr lang="ru-RU" dirty="0" smtClean="0"/>
              <a:t>Сколько воды ему надо принять, чтобы погрузиться на 10, на 100 м, на дно Баренцева моря?</a:t>
            </a:r>
            <a:endParaRPr lang="ru-RU" dirty="0"/>
          </a:p>
        </p:txBody>
      </p:sp>
      <p:pic>
        <p:nvPicPr>
          <p:cNvPr id="6" name="Рисунок 5" descr="450px-Mir_front Подводные аппараты «Мир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9190" y="1357298"/>
            <a:ext cx="3571900" cy="476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Каменистый пляж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714348" y="1500174"/>
            <a:ext cx="3749040" cy="4572000"/>
          </a:xfrm>
        </p:spPr>
        <p:txBody>
          <a:bodyPr/>
          <a:lstStyle/>
          <a:p>
            <a:r>
              <a:rPr lang="ru-RU" dirty="0" smtClean="0"/>
              <a:t>Ходить по берегу, усеянному морской галькой, босыми ногами больно. А в воде, погрузившись выше пояса, ходить по мелким камням не больно. Почему?</a:t>
            </a:r>
            <a:endParaRPr lang="ru-RU" dirty="0"/>
          </a:p>
        </p:txBody>
      </p:sp>
      <p:pic>
        <p:nvPicPr>
          <p:cNvPr id="11" name="Содержимое 10" descr="Гагра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357686" y="1357298"/>
            <a:ext cx="351751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Плавание судов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pic>
        <p:nvPicPr>
          <p:cNvPr id="5" name="Рисунок 4" descr="photo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571744"/>
            <a:ext cx="8715437" cy="149828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3D4A8">
                <a:alpha val="50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Переход «река – море»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14348" y="1428736"/>
            <a:ext cx="3643338" cy="44291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Теплоход переходит из реки в море. Сравните выталкивающие силы, действующие на него в этих бассейнах. </a:t>
            </a:r>
          </a:p>
          <a:p>
            <a:pPr lvl="0"/>
            <a:r>
              <a:rPr lang="ru-RU" dirty="0" smtClean="0"/>
              <a:t>Где больше осадка судна при одной и той же нагрузке - в море или в реке? </a:t>
            </a:r>
          </a:p>
          <a:p>
            <a:pPr lvl="0"/>
            <a:r>
              <a:rPr lang="ru-RU" dirty="0" smtClean="0"/>
              <a:t>В морском деле различают объемное водоизмещение   корабля   (объём погруженной части)   и тоннаж   (масса  воды в объеме погруженной части). Одинаковы ли численно эти величины для  одного и того же корабля  в  речной  и  морской воде?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pic>
        <p:nvPicPr>
          <p:cNvPr id="7" name="Рисунок 6" descr="Марки осадк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67250" y="1785926"/>
            <a:ext cx="428627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Переход судна из моря в море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4214842" cy="4338654"/>
          </a:xfrm>
        </p:spPr>
        <p:txBody>
          <a:bodyPr>
            <a:normAutofit lnSpcReduction="10000"/>
          </a:bodyPr>
          <a:lstStyle/>
          <a:p>
            <a:r>
              <a:rPr lang="ru-RU" sz="2450" dirty="0" smtClean="0"/>
              <a:t>Вес тел по мере приближения к экватору уменьшается. Например, корабль, имеющий в Белом море вес 200 000 кН в Чёрном становится легче на 800 кН. </a:t>
            </a:r>
          </a:p>
          <a:p>
            <a:r>
              <a:rPr lang="ru-RU" sz="2450" dirty="0" smtClean="0"/>
              <a:t>Изменится ли его осадка в воде? Различием плотности воды в Чёрном и Белом морях пренебречь.</a:t>
            </a:r>
            <a:endParaRPr lang="ru-RU" sz="2450" dirty="0"/>
          </a:p>
        </p:txBody>
      </p:sp>
      <p:pic>
        <p:nvPicPr>
          <p:cNvPr id="5" name="Рисунок 4" descr="Новое изображени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2066" y="1500174"/>
            <a:ext cx="3071834" cy="460775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Вес воды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3929090" cy="4572000"/>
          </a:xfrm>
        </p:spPr>
        <p:txBody>
          <a:bodyPr/>
          <a:lstStyle/>
          <a:p>
            <a:r>
              <a:rPr lang="ru-RU" dirty="0" smtClean="0"/>
              <a:t>Вес судна в морской воде уменьшается по сравнению с весом этого же судна в сухом доке. </a:t>
            </a:r>
          </a:p>
          <a:p>
            <a:r>
              <a:rPr lang="ru-RU" dirty="0" smtClean="0"/>
              <a:t>Изменяется ли при этом вес воды в море?</a:t>
            </a:r>
            <a:endParaRPr lang="ru-RU" dirty="0"/>
          </a:p>
        </p:txBody>
      </p:sp>
      <p:pic>
        <p:nvPicPr>
          <p:cNvPr id="6" name="Содержимое 7" descr="Корабли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1571612"/>
            <a:ext cx="4035427" cy="4118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Судно в гавани во время прилива.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402053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гавани во время прилива стоит судно, с которого спускается в море верёвочная лесенка. </a:t>
            </a:r>
          </a:p>
          <a:p>
            <a:r>
              <a:rPr lang="ru-RU" dirty="0" smtClean="0"/>
              <a:t>Ученик, желая определить скорость подъёма воды во время прилива, измерил расстояние между ступеньками (25 см) и сел на берегу отсчитывать число ступенек, которое покроет вода за 2 часа. </a:t>
            </a:r>
          </a:p>
          <a:p>
            <a:r>
              <a:rPr lang="ru-RU" dirty="0" smtClean="0"/>
              <a:t>Что вы думаете об эффективности данного метода?</a:t>
            </a:r>
            <a:endParaRPr lang="ru-RU" dirty="0"/>
          </a:p>
        </p:txBody>
      </p:sp>
      <p:pic>
        <p:nvPicPr>
          <p:cNvPr id="12" name="Рисунок 11" descr="492px-Mare_Australis_a_Ushuai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1500174"/>
            <a:ext cx="3714776" cy="453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7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Экспериментальная задача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pic>
        <p:nvPicPr>
          <p:cNvPr id="6" name="Содержимое 5" descr="schif.jpg">
            <a:hlinkClick r:id="rId2"/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929190" y="2000240"/>
            <a:ext cx="3749675" cy="3066190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4000528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Игрушечный кораблик плавает на поверхности насыщенного раствора соли в воде. Почему, после того как в воду аккуратно налили 70% раствор уксусной кислоты, кораблик утонул?</a:t>
            </a:r>
          </a:p>
          <a:p>
            <a:r>
              <a:rPr lang="ru-RU" dirty="0" smtClean="0"/>
              <a:t>Много интересных задач можно найти на сайте </a:t>
            </a:r>
            <a:r>
              <a:rPr lang="en-US" dirty="0" smtClean="0">
                <a:hlinkClick r:id="rId2"/>
              </a:rPr>
              <a:t>http://physikazadachi.narod.ru/mexa.htm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9" descr="800px-Schlepp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143248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Спасение на водах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4500570"/>
            <a:ext cx="7772400" cy="13382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Изучая истину, можно иметь троякую цель: открыть истину, когда ищем её; доказать её, когда нашли; наконец, отличить от лжи, когда её рассматриваем.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 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lang="ru-RU" b="1" dirty="0" smtClean="0">
                <a:solidFill>
                  <a:schemeClr val="bg1"/>
                </a:solidFill>
              </a:rPr>
              <a:t>Блез Паскаль.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/>
              <a:t>Спасательный круг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4286280" cy="4572000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Пробковый спасательный круг имеет массу 7 кг. Определите подъёмную силу этого круга в морской воде. </a:t>
            </a:r>
          </a:p>
          <a:p>
            <a:r>
              <a:rPr lang="ru-RU" sz="2900" dirty="0" smtClean="0"/>
              <a:t>Сколько семиклассников может удержать на воде спасательный круг при правильной его эксплуатации?  </a:t>
            </a:r>
          </a:p>
          <a:p>
            <a:r>
              <a:rPr lang="ru-RU" sz="2900" dirty="0" smtClean="0"/>
              <a:t>Что может произойти, если за спасательный круг ухватятся большее количество людей? </a:t>
            </a:r>
          </a:p>
          <a:p>
            <a:r>
              <a:rPr lang="ru-RU" sz="2900" dirty="0" smtClean="0"/>
              <a:t>Изменятся ли эксплуатационные качества круга в пресной воде?</a:t>
            </a:r>
          </a:p>
          <a:p>
            <a:r>
              <a:rPr lang="ru-RU" sz="2900" dirty="0" smtClean="0"/>
              <a:t>Какие спасательные средства на воде используются в наши дни? </a:t>
            </a:r>
            <a:endParaRPr lang="ru-RU" sz="29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pic>
        <p:nvPicPr>
          <p:cNvPr id="6" name="Рисунок 5" descr="400px-Down_(039),_October_2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57818" y="1285861"/>
            <a:ext cx="3252595" cy="487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1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1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Морские суда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4020530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Можно ли одновременно всем учащимся 7 класса «А» совершить морскую прогулку на прогулочном судне массой 10 т, если объём подводной части судна при погружении в морскую воду до ватерлинии составляет 25 м</a:t>
            </a:r>
            <a:r>
              <a:rPr lang="ru-RU" baseline="30000" dirty="0" smtClean="0"/>
              <a:t>3</a:t>
            </a:r>
            <a:r>
              <a:rPr lang="ru-RU" dirty="0" smtClean="0"/>
              <a:t>?</a:t>
            </a:r>
          </a:p>
          <a:p>
            <a:r>
              <a:rPr lang="ru-RU" dirty="0" smtClean="0"/>
              <a:t> Изменится ли ответ, если судно попадёт в пресную воду при использовании его в режиме «река – море»?</a:t>
            </a:r>
          </a:p>
          <a:p>
            <a:r>
              <a:rPr lang="ru-RU" dirty="0" smtClean="0"/>
              <a:t>Насколько увеличится осадка теплохода, площадь сечения которого у поверхности воды равна 100 м</a:t>
            </a:r>
            <a:r>
              <a:rPr lang="ru-RU" baseline="30000" dirty="0" smtClean="0"/>
              <a:t>2</a:t>
            </a:r>
            <a:r>
              <a:rPr lang="ru-RU" dirty="0" smtClean="0"/>
              <a:t>, когда все семиклассники поднимутся на его борт?</a:t>
            </a:r>
            <a:endParaRPr lang="ru-RU" dirty="0"/>
          </a:p>
        </p:txBody>
      </p:sp>
      <p:pic>
        <p:nvPicPr>
          <p:cNvPr id="6" name="Содержимое 5" descr="Суд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500174"/>
            <a:ext cx="383199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4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2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2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2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«Архимед» Вовки Грушина»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628" y="5429264"/>
            <a:ext cx="3857652" cy="28575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«Потаённое судно» Никонова</a:t>
            </a:r>
            <a:endParaRPr lang="ru-RU" dirty="0"/>
          </a:p>
        </p:txBody>
      </p:sp>
      <p:pic>
        <p:nvPicPr>
          <p:cNvPr id="46082" name="Picture 2" descr="File:Потаенное судно никонова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1857364"/>
            <a:ext cx="4500594" cy="3376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4286280" cy="4572000"/>
          </a:xfrm>
        </p:spPr>
        <p:txBody>
          <a:bodyPr>
            <a:noAutofit/>
          </a:bodyPr>
          <a:lstStyle/>
          <a:p>
            <a:r>
              <a:rPr lang="ru-RU" sz="1700" dirty="0" smtClean="0"/>
              <a:t>Писатель Ю. Сотник в рассказе «Архимед» Вовки Грушина» описал такую ситуацию: Вовка задумал кругосветное путешествие под водой и соорудил из бочки объёмом 2 м</a:t>
            </a:r>
            <a:r>
              <a:rPr lang="ru-RU" sz="1700" baseline="30000" dirty="0" smtClean="0"/>
              <a:t>2</a:t>
            </a:r>
            <a:r>
              <a:rPr lang="ru-RU" sz="1700" dirty="0" smtClean="0"/>
              <a:t> подводную лодку. В «лодке» находился груз массой 100 кг (еда и прочее), сама бочка имела массу около 50 кг. Но… вместо кругосветного плавания «лодка» вместе с Вовкой легла на дно, после чего были проведены спасательные работы. </a:t>
            </a:r>
          </a:p>
          <a:p>
            <a:r>
              <a:rPr lang="ru-RU" sz="1700" dirty="0" smtClean="0"/>
              <a:t>Проанализируйте описанную ситуацию с физической точки зрения. </a:t>
            </a:r>
          </a:p>
          <a:p>
            <a:r>
              <a:rPr lang="ru-RU" sz="1700" dirty="0" smtClean="0"/>
              <a:t>Оцените подобный «эксперимент» с точки зрения безопасности.</a:t>
            </a:r>
            <a:endParaRPr lang="ru-RU" sz="17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2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2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1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Водные растения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714348" y="1428736"/>
            <a:ext cx="3571900" cy="4572000"/>
          </a:xfrm>
        </p:spPr>
        <p:txBody>
          <a:bodyPr/>
          <a:lstStyle/>
          <a:p>
            <a:r>
              <a:rPr lang="ru-RU" dirty="0" smtClean="0"/>
              <a:t>Все водные растения обладают мягким, легко сгибающимся стеблем: как пресноводные, так и морские.</a:t>
            </a:r>
            <a:endParaRPr lang="ru-RU" dirty="0"/>
          </a:p>
        </p:txBody>
      </p:sp>
      <p:pic>
        <p:nvPicPr>
          <p:cNvPr id="7" name="Рисунок 6" descr="653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2357430"/>
            <a:ext cx="3405644" cy="382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471_9b167df1d63d8af5a81081febd7a477b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6000760" y="1357298"/>
            <a:ext cx="2857520" cy="213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Айсберги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4500594" cy="4572000"/>
          </a:xfrm>
        </p:spPr>
        <p:txBody>
          <a:bodyPr>
            <a:normAutofit fontScale="62500" lnSpcReduction="20000"/>
          </a:bodyPr>
          <a:lstStyle/>
          <a:p>
            <a:r>
              <a:rPr lang="ru-RU" sz="2700" dirty="0" smtClean="0"/>
              <a:t>Капитан Немо увидел айсберг, выступающий над поверхностью моря на 10 м. Лот показал, что глубина моря в этом месте 100 м. Смог бы «Наутилус» пронырнуть под айсбергом? Докажите возможность или невозможность манёвра математически, приняв  «Наутилус» за цилиндрическое тело диаметром 7 м.</a:t>
            </a:r>
          </a:p>
          <a:p>
            <a:r>
              <a:rPr lang="ru-RU" sz="2700" dirty="0" smtClean="0"/>
              <a:t>Чем опасны айсберги? </a:t>
            </a:r>
          </a:p>
          <a:p>
            <a:r>
              <a:rPr lang="ru-RU" sz="2700" dirty="0" smtClean="0"/>
              <a:t>Взгляните на фотографию: это только десятая часть льдины! Кстати, особенно опасны подтаявшие снизу айсберги, попавшие в область тёплых подводных течений: они теряют устойчивость, начинают раскачиваться и могут опрокидываться!</a:t>
            </a:r>
          </a:p>
          <a:p>
            <a:r>
              <a:rPr lang="ru-RU" sz="2700" dirty="0" smtClean="0"/>
              <a:t>Как изменился бы уровень воды в океане, если бы растаяли все айсберги?</a:t>
            </a:r>
            <a:r>
              <a:rPr lang="ru-RU" b="1" dirty="0" smtClean="0"/>
              <a:t>		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pic>
        <p:nvPicPr>
          <p:cNvPr id="9" name="Рисунок 8" descr="Айсбер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643050"/>
            <a:ext cx="343714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8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4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/>
              <a:t>«Шлюз» (задача двух тел)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3949092" cy="457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шлюзовой камере находится судно с грузом. Изменится уровень воды в камере, если груз соскользнёт в воду? </a:t>
            </a:r>
          </a:p>
          <a:p>
            <a:r>
              <a:rPr lang="ru-RU" dirty="0" smtClean="0"/>
              <a:t>Подтвердите ответ математическим расчётом, рассмотрев два случая: а) средняя плотность герметично упакованного груза меньше плотности воды; б) средняя плотность груза больше плотности воды.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pic>
        <p:nvPicPr>
          <p:cNvPr id="6" name="Рисунок 5" descr="Три каскада шлюзов расположены на Панамском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628" y="1500174"/>
            <a:ext cx="3522969" cy="471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2385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Текущее: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Проведите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коррекцию ошибок усвоения, используя лист самооценки; подготовьтесь к итоговому тестированию.</a:t>
            </a:r>
          </a:p>
          <a:p>
            <a:pPr lvl="0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Пролонгированное: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Выполните творческое задание по теме «Архимедова сила. Плавание тел». Варианты: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Подготовьте сообщение в формате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Microsoft Office Word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или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Microsoft Office PowerPoint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об использовании основного закона гидростатики в природе и технике.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Составьте свой задачник по данной теме, используя различные информационные ресурсы. Проиллюстрируйте задачи рисунками, фотографиями, схемами.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Выполните исследовательское задание.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75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Использованные информационные ресурсы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Балашов М. М. О природе: Кн. для учащихся 7 </a:t>
            </a:r>
            <a:r>
              <a:rPr lang="ru-RU" dirty="0" err="1" smtClean="0"/>
              <a:t>кл</a:t>
            </a:r>
            <a:r>
              <a:rPr lang="ru-RU" dirty="0" smtClean="0"/>
              <a:t>. М.: Просвещение, 1991.</a:t>
            </a:r>
          </a:p>
          <a:p>
            <a:pPr lvl="0"/>
            <a:r>
              <a:rPr lang="ru-RU" dirty="0" smtClean="0"/>
              <a:t>Малафеев Р. И. Творческие задания по физике в </a:t>
            </a:r>
            <a:r>
              <a:rPr lang="en-US" dirty="0" smtClean="0"/>
              <a:t>VI</a:t>
            </a:r>
            <a:r>
              <a:rPr lang="ru-RU" dirty="0" smtClean="0"/>
              <a:t>-</a:t>
            </a:r>
            <a:r>
              <a:rPr lang="en-US" dirty="0" smtClean="0"/>
              <a:t>VII </a:t>
            </a:r>
            <a:r>
              <a:rPr lang="ru-RU" dirty="0" smtClean="0"/>
              <a:t>классах. Пособие для учителей. М.: Просвещение, 1971.</a:t>
            </a:r>
          </a:p>
          <a:p>
            <a:pPr lvl="0"/>
            <a:r>
              <a:rPr lang="ru-RU" dirty="0" err="1" smtClean="0"/>
              <a:t>Тульчинский</a:t>
            </a:r>
            <a:r>
              <a:rPr lang="ru-RU" dirty="0" smtClean="0"/>
              <a:t> М. Е. Качественные задачи по физике в 6-7 классах. Пособие для учителей. М.: Просвещение, 1976</a:t>
            </a:r>
          </a:p>
          <a:p>
            <a:pPr lvl="0"/>
            <a:r>
              <a:rPr lang="ru-RU" dirty="0" err="1" smtClean="0"/>
              <a:t>Уокер</a:t>
            </a:r>
            <a:r>
              <a:rPr lang="ru-RU" dirty="0" smtClean="0"/>
              <a:t> Дж. Физический фейерверк. Пер. с англ./под ред. И. Ш. </a:t>
            </a:r>
            <a:r>
              <a:rPr lang="ru-RU" dirty="0" err="1" smtClean="0"/>
              <a:t>Слободецкого</a:t>
            </a:r>
            <a:r>
              <a:rPr lang="ru-RU" dirty="0" smtClean="0"/>
              <a:t>. М.: Мир, 1988.</a:t>
            </a:r>
          </a:p>
          <a:p>
            <a:r>
              <a:rPr lang="ru-RU" dirty="0" smtClean="0"/>
              <a:t>Для оформления презентации использованы ресурсы Интернета.</a:t>
            </a:r>
          </a:p>
          <a:p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2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2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2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6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2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2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2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3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2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2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2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Морские млекопитающие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28662" y="6143644"/>
            <a:ext cx="3962400" cy="457200"/>
          </a:xfrm>
        </p:spPr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42910" y="1428736"/>
            <a:ext cx="374904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Известно, что наиболее крупные обитатели нашей планеты живут в воде, при этом, легко и грациозно перемещаясь в своей стихии, они оказываются неповоротливыми и беспомощными на берегу. </a:t>
            </a:r>
            <a:endParaRPr lang="ru-RU" dirty="0"/>
          </a:p>
        </p:txBody>
      </p:sp>
      <p:pic>
        <p:nvPicPr>
          <p:cNvPr id="12" name="Рисунок 11" descr="Рисунок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643050"/>
            <a:ext cx="392691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picture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5857884" y="4000504"/>
            <a:ext cx="3108960" cy="233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это надо понимать?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714348" y="1500174"/>
            <a:ext cx="374904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Герой романа Александра Романовича Беляева «Человек-амфибия» рассказывает так: «Дельфины на суше гораздо тяжелее, чем в воде. Вообще у вас тут всё тяжелее. Даже собственное тело».</a:t>
            </a:r>
          </a:p>
        </p:txBody>
      </p:sp>
      <p:pic>
        <p:nvPicPr>
          <p:cNvPr id="9" name="Содержимое 8" descr="Дельфин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571612"/>
            <a:ext cx="3813352" cy="4087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 зная броду, не суйся в воду.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Спросим природу, прав ли Архимед?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071546"/>
          <a:ext cx="8358245" cy="5264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965"/>
                <a:gridCol w="1096770"/>
                <a:gridCol w="1096163"/>
                <a:gridCol w="1233184"/>
                <a:gridCol w="1153895"/>
                <a:gridCol w="1099756"/>
                <a:gridCol w="1099756"/>
                <a:gridCol w="1099756"/>
              </a:tblGrid>
              <a:tr h="108366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Вес тела  в воздухе, </a:t>
                      </a: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Вес тела в воде, </a:t>
                      </a: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Архимедова сила, </a:t>
                      </a: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Объём </a:t>
                      </a: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тела, </a:t>
                      </a: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см</a:t>
                      </a:r>
                      <a:r>
                        <a:rPr kumimoji="0" lang="ru-RU" sz="14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Масса </a:t>
                      </a: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тела, </a:t>
                      </a: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Плотность тела, </a:t>
                      </a:r>
                    </a:p>
                    <a:p>
                      <a:pPr algn="ctr"/>
                      <a:r>
                        <a:rPr lang="ru-RU" sz="1400" dirty="0" smtClean="0"/>
                        <a:t>г/см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Плотность жидкости,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г/см</a:t>
                      </a:r>
                      <a:r>
                        <a:rPr lang="ru-RU" sz="1400" baseline="30000" dirty="0" smtClean="0"/>
                        <a:t>3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2209">
                <a:tc rowSpan="4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Тело 1</a:t>
                      </a:r>
                      <a:endParaRPr lang="ru-RU" sz="1600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2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2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2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209">
                <a:tc rowSpan="4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Тело 2</a:t>
                      </a:r>
                      <a:endParaRPr lang="ru-RU" sz="1600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2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2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2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209">
                <a:tc rowSpan="4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Тело 3</a:t>
                      </a:r>
                      <a:endParaRPr lang="ru-RU" sz="1600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2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2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2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00298" y="214290"/>
            <a:ext cx="44861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Сводная таблица</a:t>
            </a:r>
            <a:endParaRPr lang="ru-RU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Эврика!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6921521" cy="209550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«В мире нет ничего более могущественного, чем идея, время которой пришло».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Виктор Гюго.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Шевцова Э. Н., МОУ Аннинский лицей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52E6-4CF4-4A56-8F38-D11D4D3E5EC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</TotalTime>
  <Words>2664</Words>
  <Application>Microsoft Office PowerPoint</Application>
  <PresentationFormat>Экран (4:3)</PresentationFormat>
  <Paragraphs>275</Paragraphs>
  <Slides>43</Slides>
  <Notes>3</Notes>
  <HiddenSlides>3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Справедливость</vt:lpstr>
      <vt:lpstr>Формула</vt:lpstr>
      <vt:lpstr>Физика на море</vt:lpstr>
      <vt:lpstr>Природа припасла нам загадки…</vt:lpstr>
      <vt:lpstr>Каменистый пляж</vt:lpstr>
      <vt:lpstr>Водные растения</vt:lpstr>
      <vt:lpstr>Морские млекопитающие</vt:lpstr>
      <vt:lpstr>Как это надо понимать?</vt:lpstr>
      <vt:lpstr>Не зная броду, не суйся в воду.</vt:lpstr>
      <vt:lpstr>Слайд 8</vt:lpstr>
      <vt:lpstr>Эврика!</vt:lpstr>
      <vt:lpstr>Правильно дышите в воде!</vt:lpstr>
      <vt:lpstr>Подводная лодка</vt:lpstr>
      <vt:lpstr>Это интересно!</vt:lpstr>
      <vt:lpstr>«Картезианский водолаз»</vt:lpstr>
      <vt:lpstr>Физика на море:  от «почему?» к «потому, что…».</vt:lpstr>
      <vt:lpstr>Плавание на поверхности воды.</vt:lpstr>
      <vt:lpstr>Плавание человека</vt:lpstr>
      <vt:lpstr>Купание в Мёртвом море</vt:lpstr>
      <vt:lpstr>Поведение в воде</vt:lpstr>
      <vt:lpstr>Загадка тёплых течений</vt:lpstr>
      <vt:lpstr>Измерение плотности </vt:lpstr>
      <vt:lpstr>Модель ареометра</vt:lpstr>
      <vt:lpstr>«Жидкость на жидкости»</vt:lpstr>
      <vt:lpstr>Подводное плавание. Подводные работы.</vt:lpstr>
      <vt:lpstr>Затонувшие корабли</vt:lpstr>
      <vt:lpstr>Судно на дне</vt:lpstr>
      <vt:lpstr>Глубина погружения</vt:lpstr>
      <vt:lpstr>Водолазное снаряжение</vt:lpstr>
      <vt:lpstr>Дайвер</vt:lpstr>
      <vt:lpstr>Погружение под воду</vt:lpstr>
      <vt:lpstr>Плавание судов</vt:lpstr>
      <vt:lpstr>Переход «река – море»</vt:lpstr>
      <vt:lpstr>Переход судна из моря в море</vt:lpstr>
      <vt:lpstr>Вес воды</vt:lpstr>
      <vt:lpstr>Судно в гавани во время прилива.</vt:lpstr>
      <vt:lpstr>Экспериментальная задача</vt:lpstr>
      <vt:lpstr>Спасение на водах</vt:lpstr>
      <vt:lpstr>Спасательный круг</vt:lpstr>
      <vt:lpstr>Морские суда</vt:lpstr>
      <vt:lpstr>«Архимед» Вовки Грушина»</vt:lpstr>
      <vt:lpstr>Айсберги</vt:lpstr>
      <vt:lpstr>«Шлюз» (задача двух тел)</vt:lpstr>
      <vt:lpstr>Домашнее задание</vt:lpstr>
      <vt:lpstr>Использованные информационные ресурсы</vt:lpstr>
    </vt:vector>
  </TitlesOfParts>
  <Company>Кабинет Физики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Шевцова ЭН</dc:creator>
  <cp:lastModifiedBy>Шевцова Э.Н.</cp:lastModifiedBy>
  <cp:revision>237</cp:revision>
  <dcterms:created xsi:type="dcterms:W3CDTF">2009-12-17T11:05:07Z</dcterms:created>
  <dcterms:modified xsi:type="dcterms:W3CDTF">2010-02-24T20:04:23Z</dcterms:modified>
</cp:coreProperties>
</file>