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3" r:id="rId8"/>
    <p:sldId id="265" r:id="rId9"/>
    <p:sldId id="264" r:id="rId10"/>
    <p:sldId id="267" r:id="rId11"/>
    <p:sldId id="266" r:id="rId12"/>
    <p:sldId id="261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62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95C-E3D2-43C9-BE55-5065E8435EB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0013-18A2-4AEF-8554-089B5E933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95C-E3D2-43C9-BE55-5065E8435EB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0013-18A2-4AEF-8554-089B5E933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95C-E3D2-43C9-BE55-5065E8435EB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0013-18A2-4AEF-8554-089B5E933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95C-E3D2-43C9-BE55-5065E8435EB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0013-18A2-4AEF-8554-089B5E933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95C-E3D2-43C9-BE55-5065E8435EB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0013-18A2-4AEF-8554-089B5E933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95C-E3D2-43C9-BE55-5065E8435EB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0013-18A2-4AEF-8554-089B5E933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95C-E3D2-43C9-BE55-5065E8435EB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0013-18A2-4AEF-8554-089B5E933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95C-E3D2-43C9-BE55-5065E8435EB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0013-18A2-4AEF-8554-089B5E933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95C-E3D2-43C9-BE55-5065E8435EB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0013-18A2-4AEF-8554-089B5E933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95C-E3D2-43C9-BE55-5065E8435EB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0013-18A2-4AEF-8554-089B5E933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95C-E3D2-43C9-BE55-5065E8435EB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0013-18A2-4AEF-8554-089B5E933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C595C-E3D2-43C9-BE55-5065E8435EB3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80013-18A2-4AEF-8554-089B5E933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78" name="Picture 14" descr="http://gpko-avangard.ru/wp-content/uploads/2015/02/%D0%A1%D0%9C%D0%98%D0%A0%D0%9D%D0%9E%D0%92%D0%90-%D0%90%D0%9B%D0%81%D0%9D%D0%90-%D0%94%D0%95%D0%A2%D0%98-%D0%91%D0%9B%D0%9E%D0%9A%D0%90%D0%94%D0%9D%D0%9E%D0%93%D0%9E-%D0%9B%D0%95%D0%9D%D0%98%D0%9D%D0%93%D0%A0%D0%90%D0%94%D0%90-572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3456384" cy="483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620688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4000" b="1" dirty="0" smtClean="0">
                <a:ln w="19050">
                  <a:solidFill>
                    <a:schemeClr val="bg1">
                      <a:lumMod val="65000"/>
                    </a:schemeClr>
                  </a:solidFill>
                </a:ln>
              </a:rPr>
              <a:t>«Блокада</a:t>
            </a:r>
            <a:r>
              <a:rPr lang="ru-RU" sz="4000" b="1" dirty="0">
                <a:ln w="19050">
                  <a:solidFill>
                    <a:schemeClr val="bg1">
                      <a:lumMod val="65000"/>
                    </a:schemeClr>
                  </a:solidFill>
                </a:ln>
              </a:rPr>
              <a:t>…. Далеко как это слово</a:t>
            </a:r>
            <a:endParaRPr lang="ru-RU" sz="4000" dirty="0">
              <a:ln w="19050">
                <a:solidFill>
                  <a:schemeClr val="bg1">
                    <a:lumMod val="65000"/>
                  </a:schemeClr>
                </a:solidFill>
              </a:ln>
            </a:endParaRPr>
          </a:p>
          <a:p>
            <a:pPr algn="ctr" fontAlgn="base"/>
            <a:r>
              <a:rPr lang="ru-RU" sz="4000" b="1" dirty="0">
                <a:ln w="19050">
                  <a:solidFill>
                    <a:schemeClr val="bg1">
                      <a:lumMod val="65000"/>
                    </a:schemeClr>
                  </a:solidFill>
                </a:ln>
              </a:rPr>
              <a:t>От наших мирных светлых </a:t>
            </a:r>
            <a:r>
              <a:rPr lang="ru-RU" sz="4000" b="1" dirty="0" smtClean="0">
                <a:ln w="19050">
                  <a:solidFill>
                    <a:schemeClr val="bg1">
                      <a:lumMod val="65000"/>
                    </a:schemeClr>
                  </a:solidFill>
                </a:ln>
              </a:rPr>
              <a:t>дней…»</a:t>
            </a:r>
            <a:endParaRPr lang="ru-RU" sz="4000" dirty="0">
              <a:ln w="19050"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pic>
        <p:nvPicPr>
          <p:cNvPr id="11280" name="Picture 16" descr="https://avatars.mds.yandex.net/get-pdb/1658707/ac3c1bc9-28be-44e3-a0fd-bacb54f3e46d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20888"/>
            <a:ext cx="4860177" cy="359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efd/0006c5bc-99b0fb40/img13.jpg"/>
          <p:cNvPicPr>
            <a:picLocks noChangeAspect="1" noChangeArrowheads="1"/>
          </p:cNvPicPr>
          <p:nvPr/>
        </p:nvPicPr>
        <p:blipFill>
          <a:blip r:embed="rId3" cstate="print"/>
          <a:srcRect l="3447" t="11490" r="3483" b="3483"/>
          <a:stretch>
            <a:fillRect/>
          </a:stretch>
        </p:blipFill>
        <p:spPr bwMode="auto">
          <a:xfrm>
            <a:off x="323528" y="332656"/>
            <a:ext cx="4680520" cy="3207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avatars.mds.yandex.net/get-pdb/1749846/07478fdc-c1f4-4db2-9a5c-e3bce4b5d07b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591758" cy="6174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3717032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0">
                  <a:noFill/>
                </a:ln>
                <a:latin typeface="Bookman Old Style" pitchFamily="18" charset="0"/>
              </a:rPr>
              <a:t>	У детей было </a:t>
            </a:r>
            <a:r>
              <a:rPr lang="ru-RU" sz="2000" b="1" dirty="0" smtClean="0">
                <a:ln w="19050">
                  <a:noFill/>
                </a:ln>
                <a:latin typeface="Bookman Old Style" pitchFamily="18" charset="0"/>
              </a:rPr>
              <a:t>особое, опаленное войной, блокадное детство. Они росли в условиях голода и холода, под свист и разрывы снарядов и бомб. Это был свой мир, с особыми трудностями и радостями, с собственной шкалой </a:t>
            </a:r>
            <a:r>
              <a:rPr lang="ru-RU" sz="2000" b="1" dirty="0" smtClean="0">
                <a:ln w="19050">
                  <a:noFill/>
                </a:ln>
                <a:latin typeface="Bookman Old Style" pitchFamily="18" charset="0"/>
              </a:rPr>
              <a:t>ценностей.</a:t>
            </a:r>
            <a:endParaRPr lang="ru-RU" sz="2000" b="1" dirty="0">
              <a:ln w="19050">
                <a:noFill/>
              </a:ln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studfile.net/html/2706/542/html_WjNqKuL3_D.H7gU/img-ZyfW0C.png"/>
          <p:cNvPicPr>
            <a:picLocks noChangeAspect="1" noChangeArrowheads="1"/>
          </p:cNvPicPr>
          <p:nvPr/>
        </p:nvPicPr>
        <p:blipFill>
          <a:blip r:embed="rId3" cstate="print"/>
          <a:srcRect r="1213" b="7107"/>
          <a:stretch>
            <a:fillRect/>
          </a:stretch>
        </p:blipFill>
        <p:spPr bwMode="auto">
          <a:xfrm>
            <a:off x="1331640" y="0"/>
            <a:ext cx="6840760" cy="489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4919008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	Шурик </a:t>
            </a:r>
            <a:r>
              <a:rPr lang="ru-RU" sz="2000" b="1" dirty="0" smtClean="0">
                <a:latin typeface="Bookman Old Style" pitchFamily="18" charset="0"/>
              </a:rPr>
              <a:t>Игнатьев, трех с половиной лет от роду, </a:t>
            </a: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>23 </a:t>
            </a:r>
            <a:r>
              <a:rPr lang="ru-RU" sz="2000" b="1" dirty="0" smtClean="0">
                <a:latin typeface="Bookman Old Style" pitchFamily="18" charset="0"/>
              </a:rPr>
              <a:t>мая 1942 года в детском саду покрыл свой листок беспорядочными карандашными </a:t>
            </a:r>
            <a:r>
              <a:rPr lang="ru-RU" sz="2000" b="1" dirty="0" err="1" smtClean="0">
                <a:latin typeface="Bookman Old Style" pitchFamily="18" charset="0"/>
              </a:rPr>
              <a:t>каракульками</a:t>
            </a:r>
            <a:r>
              <a:rPr lang="ru-RU" sz="2000" b="1" dirty="0" smtClean="0">
                <a:latin typeface="Bookman Old Style" pitchFamily="18" charset="0"/>
              </a:rPr>
              <a:t> с небольшим овалом в центре. «Что ты нарисовал!» – спросила воспитательница. Он ответил: "Это война, вот и все, а посередине булка. Больше не знаю ничего".</a:t>
            </a:r>
            <a:endParaRPr lang="ru-RU" sz="2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4.bp.blogspot.com/-ijBWu8Xo2sQ/XE8OU7NOoLI/AAAAAAAAFeo/cxUw4gNjejsyxW5XL-dGWmYIRUw-qmB0ACLcBGAs/s1600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3630" y="3645024"/>
            <a:ext cx="3988850" cy="298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avatars.mds.yandex.net/get-pdb/1811460/5d656095-be1e-4c0d-be16-838ab97f473c/s1200"/>
          <p:cNvPicPr>
            <a:picLocks noChangeAspect="1" noChangeArrowheads="1"/>
          </p:cNvPicPr>
          <p:nvPr/>
        </p:nvPicPr>
        <p:blipFill>
          <a:blip r:embed="rId4" cstate="print"/>
          <a:srcRect t="4924" r="9933"/>
          <a:stretch>
            <a:fillRect/>
          </a:stretch>
        </p:blipFill>
        <p:spPr bwMode="auto">
          <a:xfrm>
            <a:off x="179512" y="764704"/>
            <a:ext cx="4392488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biblmr.r52.ru/wp-content/uploads/2019/01/8b78ebf2366c685583ee038ed76c799c.jpg"/>
          <p:cNvPicPr>
            <a:picLocks noChangeAspect="1" noChangeArrowheads="1"/>
          </p:cNvPicPr>
          <p:nvPr/>
        </p:nvPicPr>
        <p:blipFill>
          <a:blip r:embed="rId5" cstate="print"/>
          <a:srcRect l="5302" t="6173" r="4924" b="4967"/>
          <a:stretch>
            <a:fillRect/>
          </a:stretch>
        </p:blipFill>
        <p:spPr bwMode="auto">
          <a:xfrm>
            <a:off x="4860032" y="764704"/>
            <a:ext cx="403244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s://avatars.mds.yandex.net/get-pdb/1813549/1f4c5a16-a0cb-4d53-8882-c2ede43299a5/s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645024"/>
            <a:ext cx="4473228" cy="3024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18864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993300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Рисунки детей блокадного Ленинграда.</a:t>
            </a:r>
            <a:endParaRPr lang="ru-RU" sz="2400" b="1" dirty="0">
              <a:ln>
                <a:solidFill>
                  <a:srgbClr val="993300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5048" y="4611231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	Единственной </a:t>
            </a:r>
            <a:r>
              <a:rPr lang="ru-RU" sz="2000" b="1" dirty="0" smtClean="0">
                <a:latin typeface="Bookman Old Style" pitchFamily="18" charset="0"/>
              </a:rPr>
              <a:t>транспортной магистралью, связывающей город с тыловыми районами страны, стала "Дорога жизни", проложенная через Ладожское озеро. За дни блокады по этой дороге с сентября 1941 года по ноябрь 1943 года удалось эвакуировать 1 миллион 376 тысяч ленинградцев, в основном женщин, детей и стариков.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25602" name="Picture 2" descr="https://gorbilet.com/static/media/actions/965c1a2ae62a87577a9bc16f751a57c8.jpg"/>
          <p:cNvPicPr>
            <a:picLocks noChangeAspect="1" noChangeArrowheads="1"/>
          </p:cNvPicPr>
          <p:nvPr/>
        </p:nvPicPr>
        <p:blipFill>
          <a:blip r:embed="rId3" cstate="print"/>
          <a:srcRect t="14782"/>
          <a:stretch>
            <a:fillRect/>
          </a:stretch>
        </p:blipFill>
        <p:spPr bwMode="auto">
          <a:xfrm>
            <a:off x="1043607" y="276806"/>
            <a:ext cx="7150775" cy="4232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013176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	Несмотря </a:t>
            </a:r>
            <a:r>
              <a:rPr lang="ru-RU" sz="2000" b="1" dirty="0" smtClean="0">
                <a:latin typeface="Bookman Old Style" pitchFamily="18" charset="0"/>
              </a:rPr>
              <a:t>на суровую обстановку фронтового </a:t>
            </a:r>
            <a:r>
              <a:rPr lang="ru-RU" sz="2000" b="1" dirty="0" smtClean="0">
                <a:latin typeface="Bookman Old Style" pitchFamily="18" charset="0"/>
              </a:rPr>
              <a:t>города дети блокадного города продолжали обучение. В </a:t>
            </a:r>
            <a:r>
              <a:rPr lang="ru-RU" sz="2000" b="1" dirty="0" smtClean="0">
                <a:latin typeface="Bookman Old Style" pitchFamily="18" charset="0"/>
              </a:rPr>
              <a:t>конце октября 1941 г. 60 тыс. школьников 1-4 классов приступили к учебным занятиям в бомбоубежищах школ и домохозяйств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26626" name="Picture 2" descr="http://portal-kultura.ru/upload/medialibrary/e2e/04-RIAN_5822482.HR.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3739356" cy="4794046"/>
          </a:xfrm>
          <a:prstGeom prst="rect">
            <a:avLst/>
          </a:prstGeom>
          <a:noFill/>
        </p:spPr>
      </p:pic>
      <p:pic>
        <p:nvPicPr>
          <p:cNvPr id="26628" name="Picture 4" descr="https://regnum.ru/uploads/pictures/news/2016/09/08/regnum_picture_1473347457524652_nor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3456384" cy="478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789040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	Учиться </a:t>
            </a:r>
            <a:r>
              <a:rPr lang="ru-RU" sz="2000" b="1" dirty="0" smtClean="0">
                <a:latin typeface="Bookman Old Style" pitchFamily="18" charset="0"/>
              </a:rPr>
              <a:t>в жестоких условиях зимы стало подвигом. Учителя и ученики сами добывали топливо, возили на санках воду, следили за чистотой в школе. В школах стало необычайно тихо, дети перестали бегать и шуметь на переменах, их бледные и изможденные лица говорили о тяжких страданиях. Урок продолжался 20-25 мин.: больше не выдерживали ни учителя, ни школьники. Записей не вели, так как в не отапливаемых классах мерзли не только худые детские ручонки, но и замерзали чернила. 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27650" name="Picture 2" descr="https://ds05.infourok.ru/uploads/ex/09da/000b7b89-50aabbf4/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8640"/>
            <a:ext cx="4922052" cy="369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4581128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	Наступил </a:t>
            </a:r>
            <a:r>
              <a:rPr lang="ru-RU" sz="2000" b="1" dirty="0" smtClean="0">
                <a:latin typeface="Bookman Old Style" pitchFamily="18" charset="0"/>
              </a:rPr>
              <a:t>1942 г. В школах, где не прекращались занятия, были объявлены каникулы. И в незабываемые январские дни, когда всё взрослое население города голодало, в школах, театрах, концертных залах для детей были организованы новогодние елки с подарками и сытным обедом. Для маленьких ленинградцев это было настоящим большим праздником. 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28674" name="Picture 2" descr="https://ds02.infourok.ru/uploads/ex/0f17/00032fde-f2b4d226/2/img77.jpg"/>
          <p:cNvPicPr>
            <a:picLocks noChangeAspect="1" noChangeArrowheads="1"/>
          </p:cNvPicPr>
          <p:nvPr/>
        </p:nvPicPr>
        <p:blipFill>
          <a:blip r:embed="rId3" cstate="print"/>
          <a:srcRect l="11955" t="21254" r="8344"/>
          <a:stretch>
            <a:fillRect/>
          </a:stretch>
        </p:blipFill>
        <p:spPr bwMode="auto">
          <a:xfrm>
            <a:off x="1331640" y="154201"/>
            <a:ext cx="6696744" cy="4564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303455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b="1" dirty="0" smtClean="0">
                <a:latin typeface="Bookman Old Style" pitchFamily="18" charset="0"/>
              </a:rPr>
              <a:t>Одна </a:t>
            </a:r>
            <a:r>
              <a:rPr lang="ru-RU" sz="2000" b="1" dirty="0" smtClean="0">
                <a:latin typeface="Bookman Old Style" pitchFamily="18" charset="0"/>
              </a:rPr>
              <a:t>из учениц писала об этой новогодней елке: "6 января. Сегодня была елка, и какая великолепная! Правда, я почти не слушала пьесы: все думала об обеде. Обед был замечательный. Дети ели медленно и сосредоточенно, не теряя ни крошки. Они знали цену хлебу, на обед дали суп-лапшу, кашу, хлеб и желе, все были очень довольны. Эта елка надолго останется в памяти". 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29698" name="Picture 2" descr="[image86639958.jp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6768752" cy="423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92080" y="980728"/>
            <a:ext cx="34563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	Весной </a:t>
            </a:r>
            <a:r>
              <a:rPr lang="ru-RU" sz="2000" b="1" dirty="0" smtClean="0">
                <a:latin typeface="Bookman Old Style" pitchFamily="18" charset="0"/>
              </a:rPr>
              <a:t>у школьников началась "огородная жизнь". </a:t>
            </a:r>
            <a:endParaRPr lang="ru-RU" sz="2000" b="1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	</a:t>
            </a:r>
            <a:r>
              <a:rPr lang="ru-RU" sz="2000" b="1" dirty="0" smtClean="0">
                <a:latin typeface="Bookman Old Style" pitchFamily="18" charset="0"/>
              </a:rPr>
              <a:t>В </a:t>
            </a:r>
            <a:r>
              <a:rPr lang="ru-RU" sz="2000" b="1" dirty="0" smtClean="0">
                <a:latin typeface="Bookman Old Style" pitchFamily="18" charset="0"/>
              </a:rPr>
              <a:t>опустевшие, обезлюдевшие цехи предприятий пришли тысячи детей и подростков. В 12-15 лет они становились станочниками и сборщиками, выпускали автоматы и пулеметы, артиллерийские и реактивные снаряды. 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30722" name="Picture 2" descr="[Ochina14.jp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324350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[clip_image0114.jpg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4200525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157192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	Сотни </a:t>
            </a:r>
            <a:r>
              <a:rPr lang="ru-RU" sz="2000" b="1" dirty="0" smtClean="0">
                <a:latin typeface="Bookman Old Style" pitchFamily="18" charset="0"/>
              </a:rPr>
              <a:t>юных ленинградцев были награждены орденами, тысячи – медалями "За оборону Ленинграда". Через всю многомесячную эпопею героической обороны города они прошли как достойные соратники взрослых.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31746" name="Picture 2" descr="[yunie-zach.5.jp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6048672" cy="4863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5534561"/>
            <a:ext cx="8892480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/>
            <a:r>
              <a:rPr lang="ru-RU" sz="4000" b="1" dirty="0" smtClean="0">
                <a:ln w="28575">
                  <a:solidFill>
                    <a:srgbClr val="99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Детям блокадного Ленинграда</a:t>
            </a:r>
          </a:p>
          <a:p>
            <a:pPr algn="ctr" fontAlgn="base"/>
            <a:r>
              <a:rPr lang="ru-RU" sz="4000" b="1" dirty="0" smtClean="0">
                <a:ln w="28575">
                  <a:solidFill>
                    <a:srgbClr val="99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ПОСВЯЩАЕТСЯ.</a:t>
            </a:r>
            <a:endParaRPr lang="ru-RU" sz="4000" b="1" dirty="0">
              <a:ln w="28575">
                <a:solidFill>
                  <a:srgbClr val="9933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44" name="Picture 8" descr="http://www.blokadamuseum.ru/wp-content/uploads/2015/12/Borovskiy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3821" y="188640"/>
            <a:ext cx="3840426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2" name="Picture 6" descr="https://avatars.mds.yandex.net/get-pdb/1554263/cd172056-1a1e-47cf-a2d2-c944c2b5f18c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356992"/>
            <a:ext cx="3456384" cy="2220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38" name="Picture 2" descr="http://litavrora.ru/media/k2/items/cache/f75f45065e491a3adc61e72a384867bb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3404072" cy="2269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6" name="Picture 10" descr="https://ic.pics.livejournal.com/general_skokov/65350025/82713/82713_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8790" y="1124744"/>
            <a:ext cx="2655210" cy="3455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1920" y="260648"/>
            <a:ext cx="51125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Их теперь совсем немного –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Тех, кто пережил блокаду,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Кто у самого порога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Побывал к земному аду.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Были это дети просто,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Лишь мечтавшие о хлебе,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Дети маленького роста,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А душой почти на небе.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Каждый час грозил им смертью,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Каждый день был в сотню лет,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И за это лихолетье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Им положен Целый Свет.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Целый Свет всего, что можно,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И всего, чего нельзя.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Только будем осторожней –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Не расплещем память зря.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Память у людей конечна –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Так устроен человек,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Но ТАКОЕ надо вечно</a:t>
            </a:r>
            <a: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Bookman Old Style" pitchFamily="18" charset="0"/>
                <a:cs typeface="Times New Roman" pitchFamily="18" charset="0"/>
              </a:rPr>
              <a:t>Не забыть. Из века в век! </a:t>
            </a:r>
          </a:p>
        </p:txBody>
      </p:sp>
      <p:pic>
        <p:nvPicPr>
          <p:cNvPr id="3076" name="Picture 4" descr="https://media-cdn.tripadvisor.com/media/photo-s/17/e8/2c/03/img-20190607-130502-large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764704"/>
            <a:ext cx="3840107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2492896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Презентация подготовлена</a:t>
            </a:r>
          </a:p>
          <a:p>
            <a:pPr algn="ctr"/>
            <a:r>
              <a:rPr lang="ru-RU" sz="2800" dirty="0" smtClean="0">
                <a:latin typeface="Bookman Old Style" pitchFamily="18" charset="0"/>
              </a:rPr>
              <a:t>учителем начальных классов</a:t>
            </a:r>
          </a:p>
          <a:p>
            <a:pPr algn="ctr"/>
            <a:r>
              <a:rPr lang="ru-RU" sz="2800" dirty="0" smtClean="0">
                <a:latin typeface="Bookman Old Style" pitchFamily="18" charset="0"/>
              </a:rPr>
              <a:t>ГБОУ </a:t>
            </a:r>
            <a:r>
              <a:rPr lang="ru-RU" sz="2800" dirty="0" smtClean="0">
                <a:latin typeface="Bookman Old Style" pitchFamily="18" charset="0"/>
              </a:rPr>
              <a:t>г. </a:t>
            </a:r>
            <a:r>
              <a:rPr lang="ru-RU" sz="2800" dirty="0" smtClean="0">
                <a:latin typeface="Bookman Old Style" pitchFamily="18" charset="0"/>
              </a:rPr>
              <a:t>Москвы Школа № 1440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Пастух Ларисой Петровной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s://avatars.mds.yandex.net/get-zen_doc/103153/pub_5ca89b5590e0af00b4b14ef4_5ca89b7271335e00b1afcdf1/scale_2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7536232" cy="39604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4149080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	</a:t>
            </a:r>
            <a:r>
              <a:rPr lang="ru-RU" sz="2000" b="1" dirty="0" smtClean="0">
                <a:latin typeface="Bookman Old Style" pitchFamily="18" charset="0"/>
              </a:rPr>
              <a:t>8 </a:t>
            </a:r>
            <a:r>
              <a:rPr lang="ru-RU" sz="2000" b="1" dirty="0">
                <a:latin typeface="Bookman Old Style" pitchFamily="18" charset="0"/>
              </a:rPr>
              <a:t>сентября 1941 </a:t>
            </a:r>
            <a:r>
              <a:rPr lang="ru-RU" sz="2000" dirty="0">
                <a:latin typeface="Bookman Old Style" pitchFamily="18" charset="0"/>
              </a:rPr>
              <a:t>года вокруг Ленинграда замкнулось блокадное кольцо. </a:t>
            </a:r>
            <a:r>
              <a:rPr lang="ru-RU" sz="2000" b="1" dirty="0">
                <a:latin typeface="Bookman Old Style" pitchFamily="18" charset="0"/>
              </a:rPr>
              <a:t>872 дня</a:t>
            </a:r>
            <a:r>
              <a:rPr lang="ru-RU" sz="2000" dirty="0">
                <a:latin typeface="Bookman Old Style" pitchFamily="18" charset="0"/>
              </a:rPr>
              <a:t> голода, страха, потерь и безысходности. 3 191 304 человек оказались в лапах вермахта. 150 тыс. снарядов, упавших на северную столицу</a:t>
            </a:r>
            <a:r>
              <a:rPr lang="ru-RU" sz="2000" dirty="0" smtClean="0">
                <a:latin typeface="Bookman Old Style" pitchFamily="18" charset="0"/>
              </a:rPr>
              <a:t>...</a:t>
            </a:r>
          </a:p>
          <a:p>
            <a:r>
              <a:rPr lang="ru-RU" sz="2000" dirty="0" smtClean="0">
                <a:latin typeface="Bookman Old Style" pitchFamily="18" charset="0"/>
              </a:rPr>
              <a:t>	И </a:t>
            </a:r>
            <a:r>
              <a:rPr lang="ru-RU" sz="2000" dirty="0">
                <a:latin typeface="Bookman Old Style" pitchFamily="18" charset="0"/>
              </a:rPr>
              <a:t>заветные «125…». Те самые карточки на хлеб, по 125 грамм на человека в сутки. И самое страшное – 400 тыс. пар детский глаз, которые, несмотря ни на что верили, что наступит день, и их детство вернется.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1960" y="3717032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	</a:t>
            </a:r>
            <a:r>
              <a:rPr lang="ru-RU" sz="2000" b="1" dirty="0" smtClean="0">
                <a:latin typeface="Bookman Old Style" pitchFamily="18" charset="0"/>
              </a:rPr>
              <a:t>Маленькие жители Ленинграда, от младенцев до подростков оказались заложниками на ровне со взрослыми. Но именно дети сплотили жителей города и дали силы, несмотря ни на что, работать и воевать. 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9457" name="Picture 1" descr="C:\Users\Андрей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3888432" cy="5971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https://www.stihi.ru/pics/2019/02/03/6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48680"/>
            <a:ext cx="410265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[1127.jp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3434159" cy="510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[37015678_23.jpg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8640"/>
            <a:ext cx="3169875" cy="3303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[0_822b8_1f1a2df0_orig2.jpg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645024"/>
            <a:ext cx="4460176" cy="3010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4941168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	</a:t>
            </a:r>
            <a:r>
              <a:rPr lang="ru-RU" sz="2000" b="1" dirty="0" smtClean="0">
                <a:latin typeface="Bookman Old Style" pitchFamily="18" charset="0"/>
              </a:rPr>
              <a:t>Мальчишки </a:t>
            </a:r>
            <a:r>
              <a:rPr lang="ru-RU" sz="2000" b="1" dirty="0">
                <a:latin typeface="Bookman Old Style" pitchFamily="18" charset="0"/>
              </a:rPr>
              <a:t>и девчонки тушили пожары, дежурили ночами на смотровых вышках. Те, кто был помладше, отстаивали очереди за хлебом. Ребята, несмотря на морозы, носили ведра воды из прорубей на Неве. </a:t>
            </a:r>
          </a:p>
        </p:txBody>
      </p:sp>
      <p:pic>
        <p:nvPicPr>
          <p:cNvPr id="18438" name="Picture 6" descr="http://900igr.net/up/datai/262268/0014-018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482949" cy="339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s://uploadrb.ru/upload/photo/511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0"/>
            <a:ext cx="4572000" cy="320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3140968"/>
            <a:ext cx="35283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	</a:t>
            </a:r>
            <a:r>
              <a:rPr lang="ru-RU" sz="2000" b="1" dirty="0" smtClean="0">
                <a:latin typeface="Bookman Old Style" pitchFamily="18" charset="0"/>
              </a:rPr>
              <a:t>Благородные </a:t>
            </a:r>
            <a:r>
              <a:rPr lang="ru-RU" sz="2000" b="1" dirty="0">
                <a:latin typeface="Bookman Old Style" pitchFamily="18" charset="0"/>
              </a:rPr>
              <a:t>и добрые мальчики прятали недоеденный сухарь в кармане и подкармливали своих младших сестер и братьев. Те, в свою очередь, делали тоже самое, только по отношению к совсем малышам. </a:t>
            </a:r>
          </a:p>
        </p:txBody>
      </p:sp>
      <p:pic>
        <p:nvPicPr>
          <p:cNvPr id="21506" name="Picture 2" descr="https://vogazeta.ru/uploads/full_size_1548674718-e443411c6990cc4c900f768d746d2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536039" cy="298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s://ds05.infourok.ru/uploads/ex/01c1/00078f58-e6a6b73b/img8.jpg"/>
          <p:cNvPicPr>
            <a:picLocks noChangeAspect="1" noChangeArrowheads="1"/>
          </p:cNvPicPr>
          <p:nvPr/>
        </p:nvPicPr>
        <p:blipFill>
          <a:blip r:embed="rId4" cstate="print"/>
          <a:srcRect l="4188" t="22336" r="6466" b="6931"/>
          <a:stretch>
            <a:fillRect/>
          </a:stretch>
        </p:blipFill>
        <p:spPr bwMode="auto">
          <a:xfrm>
            <a:off x="4139952" y="3212976"/>
            <a:ext cx="484209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dirty="0" smtClean="0">
                <a:ln w="12700">
                  <a:solidFill>
                    <a:srgbClr val="99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Страшным </a:t>
            </a:r>
            <a:r>
              <a:rPr lang="ru-RU" sz="2000" b="1" dirty="0">
                <a:ln w="12700">
                  <a:solidFill>
                    <a:srgbClr val="99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символом блокадного Ленинграда стал дневник Тани Савичевой. Записи, которые и сегодня не оставляют равнодушных. </a:t>
            </a:r>
            <a:r>
              <a:rPr lang="ru-RU" sz="2000" b="1" dirty="0" smtClean="0">
                <a:ln w="12700">
                  <a:solidFill>
                    <a:srgbClr val="99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Дневник 11-летней школьницы стал одним из самых страшных свидетельств ужасов войны. Эти записи девочка вела во время блокады Ленинграда в 1941 г., когда голод каждый месяц уносил из жизни ее близких</a:t>
            </a:r>
            <a:endParaRPr lang="ru-RU" sz="2000" dirty="0">
              <a:ln w="12700">
                <a:solidFill>
                  <a:srgbClr val="993300"/>
                </a:solidFill>
                <a:prstDash val="solid"/>
              </a:ln>
              <a:latin typeface="Bookman Old Style" pitchFamily="18" charset="0"/>
            </a:endParaRPr>
          </a:p>
        </p:txBody>
      </p:sp>
      <p:pic>
        <p:nvPicPr>
          <p:cNvPr id="23554" name="Picture 2" descr="http://priyut46.ru/images/meropriznia/image006.jpg"/>
          <p:cNvPicPr>
            <a:picLocks noChangeAspect="1" noChangeArrowheads="1"/>
          </p:cNvPicPr>
          <p:nvPr/>
        </p:nvPicPr>
        <p:blipFill>
          <a:blip r:embed="rId3" cstate="print"/>
          <a:srcRect l="15964" t="21302" r="1769" b="1757"/>
          <a:stretch>
            <a:fillRect/>
          </a:stretch>
        </p:blipFill>
        <p:spPr bwMode="auto">
          <a:xfrm>
            <a:off x="1043608" y="2204864"/>
            <a:ext cx="7392187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813909/2d848628-7661-43d6-9b74-5dd852a8c3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900igr.net/up/datai/176598/0020-033-.jpg"/>
          <p:cNvPicPr>
            <a:picLocks noChangeAspect="1" noChangeArrowheads="1"/>
          </p:cNvPicPr>
          <p:nvPr/>
        </p:nvPicPr>
        <p:blipFill>
          <a:blip r:embed="rId3" cstate="print"/>
          <a:srcRect b="15038"/>
          <a:stretch>
            <a:fillRect/>
          </a:stretch>
        </p:blipFill>
        <p:spPr bwMode="auto">
          <a:xfrm>
            <a:off x="205543" y="188639"/>
            <a:ext cx="8758945" cy="405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4365104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	Всего девять страниц, на которых Таня немногословно сообщает о гибели родных людей, стали настоящей летописью смерти. </a:t>
            </a:r>
          </a:p>
          <a:p>
            <a:r>
              <a:rPr lang="ru-RU" sz="2000" b="1" dirty="0" smtClean="0">
                <a:latin typeface="Bookman Old Style" pitchFamily="18" charset="0"/>
              </a:rPr>
              <a:t>	Дневник Тани Савичевой был предъявлен на Нюрнбергском процессе в качестве доказательства преступлений фашизма. Девочка пережила блокаду, но так и не узнала о долгожданной Победе 9 мая 1945 г. </a:t>
            </a:r>
            <a:endParaRPr lang="ru-RU" sz="2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43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32</cp:revision>
  <dcterms:created xsi:type="dcterms:W3CDTF">2020-01-19T14:55:55Z</dcterms:created>
  <dcterms:modified xsi:type="dcterms:W3CDTF">2020-01-25T19:10:58Z</dcterms:modified>
</cp:coreProperties>
</file>