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8"/>
  </p:notesMasterIdLst>
  <p:sldIdLst>
    <p:sldId id="256" r:id="rId2"/>
    <p:sldId id="422" r:id="rId3"/>
    <p:sldId id="410" r:id="rId4"/>
    <p:sldId id="423" r:id="rId5"/>
    <p:sldId id="403" r:id="rId6"/>
    <p:sldId id="404" r:id="rId7"/>
    <p:sldId id="416" r:id="rId8"/>
    <p:sldId id="420" r:id="rId9"/>
    <p:sldId id="360" r:id="rId10"/>
    <p:sldId id="395" r:id="rId11"/>
    <p:sldId id="370" r:id="rId12"/>
    <p:sldId id="415" r:id="rId13"/>
    <p:sldId id="362" r:id="rId14"/>
    <p:sldId id="375" r:id="rId15"/>
    <p:sldId id="411" r:id="rId16"/>
    <p:sldId id="417" r:id="rId17"/>
    <p:sldId id="414" r:id="rId18"/>
    <p:sldId id="365" r:id="rId19"/>
    <p:sldId id="406" r:id="rId20"/>
    <p:sldId id="348" r:id="rId21"/>
    <p:sldId id="374" r:id="rId22"/>
    <p:sldId id="391" r:id="rId23"/>
    <p:sldId id="407" r:id="rId24"/>
    <p:sldId id="413" r:id="rId25"/>
    <p:sldId id="418" r:id="rId26"/>
    <p:sldId id="421" r:id="rId27"/>
  </p:sldIdLst>
  <p:sldSz cx="12192000" cy="6858000"/>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Марина Павленко" initials="МП" lastIdx="3" clrIdx="0">
    <p:extLst>
      <p:ext uri="{19B8F6BF-5375-455C-9EA6-DF929625EA0E}">
        <p15:presenceInfo xmlns:p15="http://schemas.microsoft.com/office/powerpoint/2012/main" userId="db00215a7394b49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EFEF"/>
    <a:srgbClr val="E1CDCC"/>
    <a:srgbClr val="00642D"/>
    <a:srgbClr val="F5F8EC"/>
    <a:srgbClr val="130ED8"/>
    <a:srgbClr val="FFFFCC"/>
    <a:srgbClr val="E3CDCC"/>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643"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98475"/>
          </a:xfrm>
          <a:prstGeom prst="rect">
            <a:avLst/>
          </a:prstGeom>
        </p:spPr>
        <p:txBody>
          <a:bodyPr vert="horz" lIns="91440" tIns="45720" rIns="91440" bIns="45720" rtlCol="0"/>
          <a:lstStyle>
            <a:lvl1pPr algn="r">
              <a:defRPr sz="1200"/>
            </a:lvl1pPr>
          </a:lstStyle>
          <a:p>
            <a:fld id="{1503B4E0-DB6E-4111-87BD-56956F91AF19}" type="datetimeFigureOut">
              <a:rPr lang="uk-UA" smtClean="0"/>
              <a:pPr/>
              <a:t>17.11.2019</a:t>
            </a:fld>
            <a:endParaRPr lang="uk-UA"/>
          </a:p>
        </p:txBody>
      </p:sp>
      <p:sp>
        <p:nvSpPr>
          <p:cNvPr id="4" name="Місце для зображення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787900"/>
            <a:ext cx="5486400" cy="3916363"/>
          </a:xfrm>
          <a:prstGeom prst="rect">
            <a:avLst/>
          </a:prstGeom>
        </p:spPr>
        <p:txBody>
          <a:bodyPr vert="horz" lIns="91440" tIns="45720" rIns="91440" bIns="45720" rtlCol="0"/>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9448800"/>
            <a:ext cx="2971800" cy="498475"/>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9448800"/>
            <a:ext cx="2971800" cy="498475"/>
          </a:xfrm>
          <a:prstGeom prst="rect">
            <a:avLst/>
          </a:prstGeom>
        </p:spPr>
        <p:txBody>
          <a:bodyPr vert="horz" lIns="91440" tIns="45720" rIns="91440" bIns="45720" rtlCol="0" anchor="b"/>
          <a:lstStyle>
            <a:lvl1pPr algn="r">
              <a:defRPr sz="1200"/>
            </a:lvl1pPr>
          </a:lstStyle>
          <a:p>
            <a:fld id="{45221624-5D28-4315-AC50-EFCBAB57AD39}" type="slidenum">
              <a:rPr lang="uk-UA" smtClean="0"/>
              <a:pPr/>
              <a:t>‹№›</a:t>
            </a:fld>
            <a:endParaRPr lang="uk-UA"/>
          </a:p>
        </p:txBody>
      </p:sp>
    </p:spTree>
    <p:extLst>
      <p:ext uri="{BB962C8B-B14F-4D97-AF65-F5344CB8AC3E}">
        <p14:creationId xmlns:p14="http://schemas.microsoft.com/office/powerpoint/2010/main" val="295164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11/17/2019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19.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image" Target="../media/image26.png"/><Relationship Id="rId1" Type="http://schemas.openxmlformats.org/officeDocument/2006/relationships/slideLayout" Target="../slideLayouts/slideLayout7.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 Id="rId5" Type="http://schemas.openxmlformats.org/officeDocument/2006/relationships/image" Target="../media/image37.png"/><Relationship Id="rId4" Type="http://schemas.openxmlformats.org/officeDocument/2006/relationships/image" Target="../media/image36.png"/></Relationships>
</file>

<file path=ppt/slides/_rels/slide2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7.xml"/><Relationship Id="rId4" Type="http://schemas.openxmlformats.org/officeDocument/2006/relationships/image" Target="../media/image40.png"/></Relationships>
</file>

<file path=ppt/slides/_rels/slide23.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486351-B3B9-4315-AB4D-6F5E729A0841}"/>
              </a:ext>
            </a:extLst>
          </p:cNvPr>
          <p:cNvSpPr>
            <a:spLocks noGrp="1"/>
          </p:cNvSpPr>
          <p:nvPr>
            <p:ph type="ctrTitle"/>
          </p:nvPr>
        </p:nvSpPr>
        <p:spPr>
          <a:xfrm>
            <a:off x="767330" y="207818"/>
            <a:ext cx="10023230" cy="2198877"/>
          </a:xfrm>
        </p:spPr>
        <p:txBody>
          <a:bodyPr>
            <a:normAutofit fontScale="90000"/>
          </a:bodyPr>
          <a:lstStyle/>
          <a:p>
            <a:pPr algn="ctr"/>
            <a:r>
              <a:rPr lang="ru-RU" b="1" dirty="0">
                <a:solidFill>
                  <a:srgbClr val="002060"/>
                </a:solidFill>
                <a:latin typeface="Georgia" panose="02040502050405020303" pitchFamily="18" charset="0"/>
              </a:rPr>
              <a:t>ЕГЭ. Математика.</a:t>
            </a:r>
            <a:br>
              <a:rPr lang="ru-RU" b="1" dirty="0">
                <a:solidFill>
                  <a:srgbClr val="002060"/>
                </a:solidFill>
                <a:latin typeface="Georgia" panose="02040502050405020303" pitchFamily="18" charset="0"/>
              </a:rPr>
            </a:br>
            <a:r>
              <a:rPr lang="ru-RU" b="1" dirty="0">
                <a:solidFill>
                  <a:srgbClr val="002060"/>
                </a:solidFill>
                <a:latin typeface="Georgia" panose="02040502050405020303" pitchFamily="18" charset="0"/>
              </a:rPr>
              <a:t>(</a:t>
            </a:r>
            <a:r>
              <a:rPr lang="ru-RU" sz="4400" b="1" dirty="0">
                <a:solidFill>
                  <a:srgbClr val="002060"/>
                </a:solidFill>
                <a:latin typeface="Georgia" panose="02040502050405020303" pitchFamily="18" charset="0"/>
              </a:rPr>
              <a:t>Профильный уровень. Задание 4</a:t>
            </a:r>
            <a:br>
              <a:rPr lang="ru-RU" sz="4400" b="1" dirty="0">
                <a:solidFill>
                  <a:srgbClr val="002060"/>
                </a:solidFill>
                <a:latin typeface="Georgia" panose="02040502050405020303" pitchFamily="18" charset="0"/>
              </a:rPr>
            </a:br>
            <a:r>
              <a:rPr lang="ru-RU" sz="4400" b="1" dirty="0">
                <a:solidFill>
                  <a:srgbClr val="002060"/>
                </a:solidFill>
                <a:latin typeface="Georgia" panose="02040502050405020303" pitchFamily="18" charset="0"/>
              </a:rPr>
              <a:t>Базовый уровень. Задание 10)</a:t>
            </a:r>
            <a:endParaRPr lang="uk-UA" b="1" dirty="0">
              <a:solidFill>
                <a:srgbClr val="002060"/>
              </a:solidFill>
              <a:latin typeface="Georgia" panose="02040502050405020303" pitchFamily="18" charset="0"/>
            </a:endParaRPr>
          </a:p>
        </p:txBody>
      </p:sp>
      <p:sp>
        <p:nvSpPr>
          <p:cNvPr id="5" name="Заголовок 1">
            <a:extLst>
              <a:ext uri="{FF2B5EF4-FFF2-40B4-BE49-F238E27FC236}">
                <a16:creationId xmlns:a16="http://schemas.microsoft.com/office/drawing/2014/main" id="{1FC37828-1132-4796-9F7E-A0D4F6C02021}"/>
              </a:ext>
            </a:extLst>
          </p:cNvPr>
          <p:cNvSpPr txBox="1">
            <a:spLocks/>
          </p:cNvSpPr>
          <p:nvPr/>
        </p:nvSpPr>
        <p:spPr>
          <a:xfrm>
            <a:off x="1835918" y="2708610"/>
            <a:ext cx="7886054" cy="1440779"/>
          </a:xfrm>
          <a:prstGeom prst="rect">
            <a:avLst/>
          </a:prstGeom>
        </p:spPr>
        <p:txBody>
          <a:bodyPr vert="horz" lIns="91440" tIns="45720" rIns="91440" bIns="45720" rtlCol="0" anchor="b">
            <a:normAutofit fontScale="97500" lnSpcReduction="1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4900" b="1" dirty="0">
                <a:solidFill>
                  <a:srgbClr val="002060"/>
                </a:solidFill>
                <a:latin typeface="Georgia" panose="02040502050405020303" pitchFamily="18" charset="0"/>
              </a:rPr>
              <a:t>(Теория вероятности. Теоремы вероятности)</a:t>
            </a:r>
            <a:endParaRPr lang="uk-UA" b="1" dirty="0">
              <a:solidFill>
                <a:srgbClr val="002060"/>
              </a:solidFill>
              <a:latin typeface="Georgia" panose="02040502050405020303" pitchFamily="18" charset="0"/>
            </a:endParaRPr>
          </a:p>
        </p:txBody>
      </p:sp>
      <p:sp>
        <p:nvSpPr>
          <p:cNvPr id="4" name="Заголовок 1">
            <a:extLst>
              <a:ext uri="{FF2B5EF4-FFF2-40B4-BE49-F238E27FC236}">
                <a16:creationId xmlns:a16="http://schemas.microsoft.com/office/drawing/2014/main" id="{3427FE3B-14A1-4B89-B344-F699F91329F5}"/>
              </a:ext>
            </a:extLst>
          </p:cNvPr>
          <p:cNvSpPr txBox="1">
            <a:spLocks/>
          </p:cNvSpPr>
          <p:nvPr/>
        </p:nvSpPr>
        <p:spPr>
          <a:xfrm>
            <a:off x="5778945" y="5169159"/>
            <a:ext cx="5989965" cy="1223414"/>
          </a:xfrm>
          <a:prstGeom prst="rect">
            <a:avLst/>
          </a:prstGeom>
        </p:spPr>
        <p:txBody>
          <a:bodyPr vert="horz" lIns="91440" tIns="45720" rIns="91440" bIns="45720" rtlCol="0" anchor="b">
            <a:normAutofit fontScale="60000" lnSpcReduction="2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4900" dirty="0">
                <a:solidFill>
                  <a:srgbClr val="002060"/>
                </a:solidFill>
                <a:latin typeface="Bookman Old Style" panose="02050604050505020204" pitchFamily="18" charset="0"/>
              </a:rPr>
              <a:t>Учитель математики ФГКОУ СОШ № 8 г. Севастополя</a:t>
            </a:r>
          </a:p>
          <a:p>
            <a:pPr algn="ctr"/>
            <a:r>
              <a:rPr lang="ru-RU" sz="4900" dirty="0">
                <a:solidFill>
                  <a:srgbClr val="002060"/>
                </a:solidFill>
                <a:latin typeface="Bookman Old Style" panose="02050604050505020204" pitchFamily="18" charset="0"/>
              </a:rPr>
              <a:t>Павленко Марина Петровна</a:t>
            </a:r>
            <a:endParaRPr lang="uk-UA" dirty="0">
              <a:solidFill>
                <a:srgbClr val="002060"/>
              </a:solidFill>
              <a:latin typeface="Bookman Old Style" panose="02050604050505020204" pitchFamily="18" charset="0"/>
            </a:endParaRPr>
          </a:p>
        </p:txBody>
      </p:sp>
    </p:spTree>
    <p:extLst>
      <p:ext uri="{BB962C8B-B14F-4D97-AF65-F5344CB8AC3E}">
        <p14:creationId xmlns:p14="http://schemas.microsoft.com/office/powerpoint/2010/main" val="15870501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194840" y="94268"/>
            <a:ext cx="11802319" cy="1938992"/>
          </a:xfrm>
          <a:prstGeom prst="rect">
            <a:avLst/>
          </a:prstGeom>
        </p:spPr>
        <p:txBody>
          <a:bodyPr wrap="square">
            <a:spAutoFit/>
          </a:bodyPr>
          <a:lstStyle/>
          <a:p>
            <a:r>
              <a:rPr lang="ru-RU" sz="2000" b="1" i="1" dirty="0">
                <a:solidFill>
                  <a:srgbClr val="002060"/>
                </a:solidFill>
                <a:latin typeface="Georgia" panose="02040502050405020303" pitchFamily="18" charset="0"/>
              </a:rPr>
              <a:t>3. </a:t>
            </a:r>
            <a:r>
              <a:rPr lang="ru-RU" sz="2000" b="1" i="1" dirty="0">
                <a:solidFill>
                  <a:srgbClr val="00642D"/>
                </a:solidFill>
                <a:latin typeface="Georgia" panose="02040502050405020303" pitchFamily="18" charset="0"/>
              </a:rPr>
              <a:t>(Задача об интернет-магазинах). </a:t>
            </a:r>
            <a:r>
              <a:rPr lang="ru-RU" sz="2000" b="1" i="1" dirty="0">
                <a:solidFill>
                  <a:srgbClr val="002060"/>
                </a:solidFill>
                <a:latin typeface="Georgia" panose="02040502050405020303" pitchFamily="18" charset="0"/>
              </a:rPr>
              <a:t>По отзывам покупателей Игорь Игоревич оценил надёжность двух интернет-магазинов. Вероятность того, что нужный товар доставят из магазина А, равна 0,82. Вероятность того, что этот товар доставят из магазина Б, равна 0,87. Игорь Игоревич заказал товар сразу в обоих магазинах. Считая, что интернет-магазины работают независимо друг от друга, найдите вероятность того, что ни один магазин не доставит товар</a:t>
            </a:r>
            <a:endParaRPr lang="uk-UA" sz="2000" b="1" i="1" dirty="0">
              <a:solidFill>
                <a:srgbClr val="002060"/>
              </a:solidFill>
              <a:latin typeface="Georgia" panose="02040502050405020303" pitchFamily="18" charset="0"/>
            </a:endParaRPr>
          </a:p>
        </p:txBody>
      </p:sp>
      <p:sp>
        <p:nvSpPr>
          <p:cNvPr id="7" name="TextBox 6">
            <a:extLst>
              <a:ext uri="{FF2B5EF4-FFF2-40B4-BE49-F238E27FC236}">
                <a16:creationId xmlns:a16="http://schemas.microsoft.com/office/drawing/2014/main" id="{B5FBF888-199B-434B-9F8A-B0E8E60CDD8E}"/>
              </a:ext>
            </a:extLst>
          </p:cNvPr>
          <p:cNvSpPr txBox="1"/>
          <p:nvPr/>
        </p:nvSpPr>
        <p:spPr>
          <a:xfrm>
            <a:off x="4582457" y="2460454"/>
            <a:ext cx="6949440"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Р(не доставит магазин А) = 1-0,82</a:t>
            </a:r>
            <a:endParaRPr lang="uk-UA" sz="2800" b="1" dirty="0">
              <a:solidFill>
                <a:srgbClr val="130ED8"/>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B012BFD3-4E73-446E-BB9F-331E9E313D0A}"/>
                  </a:ext>
                </a:extLst>
              </p:cNvPr>
              <p:cNvSpPr txBox="1"/>
              <p:nvPr/>
            </p:nvSpPr>
            <p:spPr>
              <a:xfrm>
                <a:off x="5526143" y="4748994"/>
                <a:ext cx="3140027"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003300"/>
                          </a:solidFill>
                          <a:latin typeface="Cambria Math" panose="02040503050406030204" pitchFamily="18" charset="0"/>
                        </a:rPr>
                        <m:t>𝟎</m:t>
                      </m:r>
                      <m:r>
                        <a:rPr lang="ru-RU" sz="4400" b="1" i="1" smtClean="0">
                          <a:solidFill>
                            <a:srgbClr val="003300"/>
                          </a:solidFill>
                          <a:latin typeface="Cambria Math" panose="02040503050406030204" pitchFamily="18" charset="0"/>
                        </a:rPr>
                        <m:t>,</m:t>
                      </m:r>
                      <m:r>
                        <a:rPr lang="ru-RU" sz="4400" b="1" i="1" smtClean="0">
                          <a:solidFill>
                            <a:srgbClr val="003300"/>
                          </a:solidFill>
                          <a:latin typeface="Cambria Math" panose="02040503050406030204" pitchFamily="18" charset="0"/>
                        </a:rPr>
                        <m:t>𝟏𝟖</m:t>
                      </m:r>
                      <m:r>
                        <a:rPr lang="ru-RU" sz="4400" b="1" i="1" smtClean="0">
                          <a:solidFill>
                            <a:srgbClr val="003300"/>
                          </a:solidFill>
                          <a:latin typeface="Cambria Math" panose="02040503050406030204" pitchFamily="18" charset="0"/>
                        </a:rPr>
                        <m:t> ∙</m:t>
                      </m:r>
                      <m:r>
                        <a:rPr lang="ru-RU" sz="4400" b="1" i="1" smtClean="0">
                          <a:solidFill>
                            <a:srgbClr val="003300"/>
                          </a:solidFill>
                          <a:latin typeface="Cambria Math" panose="02040503050406030204" pitchFamily="18" charset="0"/>
                          <a:ea typeface="Cambria Math" panose="02040503050406030204" pitchFamily="18" charset="0"/>
                        </a:rPr>
                        <m:t>𝟎</m:t>
                      </m:r>
                      <m:r>
                        <a:rPr lang="ru-RU" sz="4400" b="1" i="1" smtClean="0">
                          <a:solidFill>
                            <a:srgbClr val="003300"/>
                          </a:solidFill>
                          <a:latin typeface="Cambria Math" panose="02040503050406030204" pitchFamily="18" charset="0"/>
                          <a:ea typeface="Cambria Math" panose="02040503050406030204" pitchFamily="18" charset="0"/>
                        </a:rPr>
                        <m:t>,</m:t>
                      </m:r>
                      <m:r>
                        <a:rPr lang="ru-RU" sz="4400" b="1" i="1" smtClean="0">
                          <a:solidFill>
                            <a:srgbClr val="003300"/>
                          </a:solidFill>
                          <a:latin typeface="Cambria Math" panose="02040503050406030204" pitchFamily="18" charset="0"/>
                          <a:ea typeface="Cambria Math" panose="02040503050406030204" pitchFamily="18" charset="0"/>
                        </a:rPr>
                        <m:t>𝟏𝟑</m:t>
                      </m:r>
                    </m:oMath>
                  </m:oMathPara>
                </a14:m>
                <a:endParaRPr lang="uk-UA" sz="4400" b="1" dirty="0">
                  <a:solidFill>
                    <a:srgbClr val="003300"/>
                  </a:solidFill>
                </a:endParaRPr>
              </a:p>
            </p:txBody>
          </p:sp>
        </mc:Choice>
        <mc:Fallback xmlns="">
          <p:sp>
            <p:nvSpPr>
              <p:cNvPr id="13" name="TextBox 12">
                <a:extLst>
                  <a:ext uri="{FF2B5EF4-FFF2-40B4-BE49-F238E27FC236}">
                    <a16:creationId xmlns="" xmlns:a16="http://schemas.microsoft.com/office/drawing/2014/main" xmlns:a14="http://schemas.microsoft.com/office/drawing/2010/main" id="{B012BFD3-4E73-446E-BB9F-331E9E313D0A}"/>
                  </a:ext>
                </a:extLst>
              </p:cNvPr>
              <p:cNvSpPr txBox="1">
                <a:spLocks noRot="1" noChangeAspect="1" noMove="1" noResize="1" noEditPoints="1" noAdjustHandles="1" noChangeArrowheads="1" noChangeShapeType="1" noTextEdit="1"/>
              </p:cNvSpPr>
              <p:nvPr/>
            </p:nvSpPr>
            <p:spPr>
              <a:xfrm>
                <a:off x="5526143" y="4748994"/>
                <a:ext cx="3140027" cy="677108"/>
              </a:xfrm>
              <a:prstGeom prst="rect">
                <a:avLst/>
              </a:prstGeom>
              <a:blipFill>
                <a:blip r:embed="rId2"/>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D1C70625-27AA-4911-AC92-CB0346D6B5B9}"/>
                  </a:ext>
                </a:extLst>
              </p:cNvPr>
              <p:cNvSpPr txBox="1"/>
              <p:nvPr/>
            </p:nvSpPr>
            <p:spPr>
              <a:xfrm>
                <a:off x="7637299" y="5934810"/>
                <a:ext cx="2057743"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ea typeface="Cambria Math" panose="02040503050406030204" pitchFamily="18" charset="0"/>
                        </a:rPr>
                        <m:t>𝟎</m:t>
                      </m:r>
                      <m:r>
                        <a:rPr lang="en-US" sz="4400" b="1" i="1" smtClean="0">
                          <a:solidFill>
                            <a:srgbClr val="C00000"/>
                          </a:solidFill>
                          <a:latin typeface="Cambria Math" panose="02040503050406030204" pitchFamily="18" charset="0"/>
                          <a:ea typeface="Cambria Math" panose="02040503050406030204" pitchFamily="18" charset="0"/>
                        </a:rPr>
                        <m:t>,</m:t>
                      </m:r>
                      <m:r>
                        <a:rPr lang="ru-RU" sz="4400" b="1" i="1" smtClean="0">
                          <a:solidFill>
                            <a:srgbClr val="C00000"/>
                          </a:solidFill>
                          <a:latin typeface="Cambria Math" panose="02040503050406030204" pitchFamily="18" charset="0"/>
                          <a:ea typeface="Cambria Math" panose="02040503050406030204" pitchFamily="18" charset="0"/>
                        </a:rPr>
                        <m:t>𝟎𝟐𝟑𝟒</m:t>
                      </m:r>
                    </m:oMath>
                  </m:oMathPara>
                </a14:m>
                <a:endParaRPr lang="uk-UA" sz="4400" b="1" dirty="0">
                  <a:solidFill>
                    <a:srgbClr val="C00000"/>
                  </a:solidFill>
                </a:endParaRPr>
              </a:p>
            </p:txBody>
          </p:sp>
        </mc:Choice>
        <mc:Fallback xmlns="">
          <p:sp>
            <p:nvSpPr>
              <p:cNvPr id="11" name="TextBox 10">
                <a:extLst>
                  <a:ext uri="{FF2B5EF4-FFF2-40B4-BE49-F238E27FC236}">
                    <a16:creationId xmlns="" xmlns:a16="http://schemas.microsoft.com/office/drawing/2014/main" xmlns:a14="http://schemas.microsoft.com/office/drawing/2010/main" id="{D1C70625-27AA-4911-AC92-CB0346D6B5B9}"/>
                  </a:ext>
                </a:extLst>
              </p:cNvPr>
              <p:cNvSpPr txBox="1">
                <a:spLocks noRot="1" noChangeAspect="1" noMove="1" noResize="1" noEditPoints="1" noAdjustHandles="1" noChangeArrowheads="1" noChangeShapeType="1" noTextEdit="1"/>
              </p:cNvSpPr>
              <p:nvPr/>
            </p:nvSpPr>
            <p:spPr>
              <a:xfrm>
                <a:off x="7637299" y="5934810"/>
                <a:ext cx="2057743" cy="677108"/>
              </a:xfrm>
              <a:prstGeom prst="rect">
                <a:avLst/>
              </a:prstGeom>
              <a:blipFill>
                <a:blip r:embed="rId3"/>
                <a:stretch>
                  <a:fillRect/>
                </a:stretch>
              </a:blipFill>
            </p:spPr>
            <p:txBody>
              <a:bodyPr/>
              <a:lstStyle/>
              <a:p>
                <a:r>
                  <a:rPr lang="uk-UA">
                    <a:noFill/>
                  </a:rPr>
                  <a:t> </a:t>
                </a:r>
              </a:p>
            </p:txBody>
          </p:sp>
        </mc:Fallback>
      </mc:AlternateContent>
      <p:graphicFrame>
        <p:nvGraphicFramePr>
          <p:cNvPr id="2" name="Таблиця 2">
            <a:extLst>
              <a:ext uri="{FF2B5EF4-FFF2-40B4-BE49-F238E27FC236}">
                <a16:creationId xmlns:a16="http://schemas.microsoft.com/office/drawing/2014/main" id="{58EA8631-A8C0-4A85-8651-DA0B495D681A}"/>
              </a:ext>
            </a:extLst>
          </p:cNvPr>
          <p:cNvGraphicFramePr>
            <a:graphicFrameLocks noGrp="1"/>
          </p:cNvGraphicFramePr>
          <p:nvPr>
            <p:extLst>
              <p:ext uri="{D42A27DB-BD31-4B8C-83A1-F6EECF244321}">
                <p14:modId xmlns:p14="http://schemas.microsoft.com/office/powerpoint/2010/main" val="2948425807"/>
              </p:ext>
            </p:extLst>
          </p:nvPr>
        </p:nvGraphicFramePr>
        <p:xfrm>
          <a:off x="101305" y="2206677"/>
          <a:ext cx="4033520" cy="2804160"/>
        </p:xfrm>
        <a:graphic>
          <a:graphicData uri="http://schemas.openxmlformats.org/drawingml/2006/table">
            <a:tbl>
              <a:tblPr bandRow="1">
                <a:tableStyleId>{5C22544A-7EE6-4342-B048-85BDC9FD1C3A}</a:tableStyleId>
              </a:tblPr>
              <a:tblGrid>
                <a:gridCol w="2016760">
                  <a:extLst>
                    <a:ext uri="{9D8B030D-6E8A-4147-A177-3AD203B41FA5}">
                      <a16:colId xmlns:a16="http://schemas.microsoft.com/office/drawing/2014/main" val="1605699980"/>
                    </a:ext>
                  </a:extLst>
                </a:gridCol>
                <a:gridCol w="2016760">
                  <a:extLst>
                    <a:ext uri="{9D8B030D-6E8A-4147-A177-3AD203B41FA5}">
                      <a16:colId xmlns:a16="http://schemas.microsoft.com/office/drawing/2014/main" val="4004442474"/>
                    </a:ext>
                  </a:extLst>
                </a:gridCol>
              </a:tblGrid>
              <a:tr h="370840">
                <a:tc>
                  <a:txBody>
                    <a:bodyPr/>
                    <a:lstStyle/>
                    <a:p>
                      <a:r>
                        <a:rPr lang="ru-RU" sz="4000" dirty="0"/>
                        <a:t>Д</a:t>
                      </a:r>
                      <a:endParaRPr lang="uk-UA" sz="4000" dirty="0"/>
                    </a:p>
                  </a:txBody>
                  <a:tcPr/>
                </a:tc>
                <a:tc>
                  <a:txBody>
                    <a:bodyPr/>
                    <a:lstStyle/>
                    <a:p>
                      <a:r>
                        <a:rPr lang="ru-RU" sz="4000" dirty="0"/>
                        <a:t>Д</a:t>
                      </a:r>
                      <a:endParaRPr lang="uk-UA" sz="4000" dirty="0"/>
                    </a:p>
                  </a:txBody>
                  <a:tcPr/>
                </a:tc>
                <a:extLst>
                  <a:ext uri="{0D108BD9-81ED-4DB2-BD59-A6C34878D82A}">
                    <a16:rowId xmlns:a16="http://schemas.microsoft.com/office/drawing/2014/main" val="913805814"/>
                  </a:ext>
                </a:extLst>
              </a:tr>
              <a:tr h="370840">
                <a:tc>
                  <a:txBody>
                    <a:bodyPr/>
                    <a:lstStyle/>
                    <a:p>
                      <a:r>
                        <a:rPr lang="ru-RU" sz="4000" dirty="0"/>
                        <a:t>Н</a:t>
                      </a:r>
                      <a:endParaRPr lang="uk-UA" sz="4000" dirty="0"/>
                    </a:p>
                  </a:txBody>
                  <a:tcPr/>
                </a:tc>
                <a:tc>
                  <a:txBody>
                    <a:bodyPr/>
                    <a:lstStyle/>
                    <a:p>
                      <a:r>
                        <a:rPr lang="ru-RU" sz="4000" dirty="0"/>
                        <a:t>Д</a:t>
                      </a:r>
                      <a:endParaRPr lang="uk-UA" sz="4000" dirty="0"/>
                    </a:p>
                  </a:txBody>
                  <a:tcPr/>
                </a:tc>
                <a:extLst>
                  <a:ext uri="{0D108BD9-81ED-4DB2-BD59-A6C34878D82A}">
                    <a16:rowId xmlns:a16="http://schemas.microsoft.com/office/drawing/2014/main" val="3490286427"/>
                  </a:ext>
                </a:extLst>
              </a:tr>
              <a:tr h="370840">
                <a:tc>
                  <a:txBody>
                    <a:bodyPr/>
                    <a:lstStyle/>
                    <a:p>
                      <a:r>
                        <a:rPr lang="ru-RU" sz="4000" dirty="0"/>
                        <a:t>Д</a:t>
                      </a:r>
                      <a:endParaRPr lang="uk-UA" sz="4000" dirty="0"/>
                    </a:p>
                  </a:txBody>
                  <a:tcPr/>
                </a:tc>
                <a:tc>
                  <a:txBody>
                    <a:bodyPr/>
                    <a:lstStyle/>
                    <a:p>
                      <a:r>
                        <a:rPr lang="ru-RU" sz="4000" dirty="0"/>
                        <a:t>Н</a:t>
                      </a:r>
                      <a:endParaRPr lang="uk-UA" sz="4000" dirty="0"/>
                    </a:p>
                  </a:txBody>
                  <a:tcPr/>
                </a:tc>
                <a:extLst>
                  <a:ext uri="{0D108BD9-81ED-4DB2-BD59-A6C34878D82A}">
                    <a16:rowId xmlns:a16="http://schemas.microsoft.com/office/drawing/2014/main" val="2925371683"/>
                  </a:ext>
                </a:extLst>
              </a:tr>
              <a:tr h="370840">
                <a:tc>
                  <a:txBody>
                    <a:bodyPr/>
                    <a:lstStyle/>
                    <a:p>
                      <a:r>
                        <a:rPr lang="ru-RU" sz="4000" dirty="0"/>
                        <a:t>Н</a:t>
                      </a:r>
                      <a:endParaRPr lang="uk-UA" sz="4000" dirty="0"/>
                    </a:p>
                  </a:txBody>
                  <a:tcPr/>
                </a:tc>
                <a:tc>
                  <a:txBody>
                    <a:bodyPr/>
                    <a:lstStyle/>
                    <a:p>
                      <a:r>
                        <a:rPr lang="ru-RU" sz="4000" dirty="0"/>
                        <a:t>Н</a:t>
                      </a:r>
                      <a:endParaRPr lang="uk-UA" sz="4000" dirty="0"/>
                    </a:p>
                  </a:txBody>
                  <a:tcPr/>
                </a:tc>
                <a:extLst>
                  <a:ext uri="{0D108BD9-81ED-4DB2-BD59-A6C34878D82A}">
                    <a16:rowId xmlns:a16="http://schemas.microsoft.com/office/drawing/2014/main" val="3261983076"/>
                  </a:ext>
                </a:extLst>
              </a:tr>
            </a:tbl>
          </a:graphicData>
        </a:graphic>
      </p:graphicFrame>
      <p:sp>
        <p:nvSpPr>
          <p:cNvPr id="14" name="Прямокутник 13">
            <a:extLst>
              <a:ext uri="{FF2B5EF4-FFF2-40B4-BE49-F238E27FC236}">
                <a16:creationId xmlns:a16="http://schemas.microsoft.com/office/drawing/2014/main" id="{1A689D0A-49AA-4D54-9B1B-367F7DE480A1}"/>
              </a:ext>
            </a:extLst>
          </p:cNvPr>
          <p:cNvSpPr/>
          <p:nvPr/>
        </p:nvSpPr>
        <p:spPr>
          <a:xfrm>
            <a:off x="101305" y="2307680"/>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5" name="Прямокутник 14">
            <a:extLst>
              <a:ext uri="{FF2B5EF4-FFF2-40B4-BE49-F238E27FC236}">
                <a16:creationId xmlns:a16="http://schemas.microsoft.com/office/drawing/2014/main" id="{25414756-C437-4745-A675-4A5A402F1011}"/>
              </a:ext>
            </a:extLst>
          </p:cNvPr>
          <p:cNvSpPr/>
          <p:nvPr/>
        </p:nvSpPr>
        <p:spPr>
          <a:xfrm>
            <a:off x="2118065" y="2264566"/>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6" name="Прямокутник 15">
            <a:extLst>
              <a:ext uri="{FF2B5EF4-FFF2-40B4-BE49-F238E27FC236}">
                <a16:creationId xmlns:a16="http://schemas.microsoft.com/office/drawing/2014/main" id="{508E1FAA-82B2-40DE-883D-F452C7D19685}"/>
              </a:ext>
            </a:extLst>
          </p:cNvPr>
          <p:cNvSpPr/>
          <p:nvPr/>
        </p:nvSpPr>
        <p:spPr>
          <a:xfrm>
            <a:off x="101306" y="3610160"/>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7" name="Прямокутник 16">
            <a:extLst>
              <a:ext uri="{FF2B5EF4-FFF2-40B4-BE49-F238E27FC236}">
                <a16:creationId xmlns:a16="http://schemas.microsoft.com/office/drawing/2014/main" id="{1E984DAC-DBAF-4779-81DF-2AAE98B3A80A}"/>
              </a:ext>
            </a:extLst>
          </p:cNvPr>
          <p:cNvSpPr/>
          <p:nvPr/>
        </p:nvSpPr>
        <p:spPr>
          <a:xfrm>
            <a:off x="101306" y="2974266"/>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8" name="Прямокутник 17">
            <a:extLst>
              <a:ext uri="{FF2B5EF4-FFF2-40B4-BE49-F238E27FC236}">
                <a16:creationId xmlns:a16="http://schemas.microsoft.com/office/drawing/2014/main" id="{2EA71C39-B13E-4353-B83A-E69DBCDB215D}"/>
              </a:ext>
            </a:extLst>
          </p:cNvPr>
          <p:cNvSpPr/>
          <p:nvPr/>
        </p:nvSpPr>
        <p:spPr>
          <a:xfrm>
            <a:off x="2197087" y="2974266"/>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9" name="Прямокутник 18">
            <a:extLst>
              <a:ext uri="{FF2B5EF4-FFF2-40B4-BE49-F238E27FC236}">
                <a16:creationId xmlns:a16="http://schemas.microsoft.com/office/drawing/2014/main" id="{36FA57FF-FA33-4EBB-9A07-F9FEEA156967}"/>
              </a:ext>
            </a:extLst>
          </p:cNvPr>
          <p:cNvSpPr/>
          <p:nvPr/>
        </p:nvSpPr>
        <p:spPr>
          <a:xfrm>
            <a:off x="101305" y="4326630"/>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20" name="Прямокутник 19">
            <a:extLst>
              <a:ext uri="{FF2B5EF4-FFF2-40B4-BE49-F238E27FC236}">
                <a16:creationId xmlns:a16="http://schemas.microsoft.com/office/drawing/2014/main" id="{B0693928-06B8-4CB7-A08A-C7385F7F2B36}"/>
              </a:ext>
            </a:extLst>
          </p:cNvPr>
          <p:cNvSpPr/>
          <p:nvPr/>
        </p:nvSpPr>
        <p:spPr>
          <a:xfrm>
            <a:off x="2197086" y="4302019"/>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21" name="Прямокутник 20">
            <a:extLst>
              <a:ext uri="{FF2B5EF4-FFF2-40B4-BE49-F238E27FC236}">
                <a16:creationId xmlns:a16="http://schemas.microsoft.com/office/drawing/2014/main" id="{50E2DAFE-C50D-40E0-AB81-1BC04F8EFB0C}"/>
              </a:ext>
            </a:extLst>
          </p:cNvPr>
          <p:cNvSpPr/>
          <p:nvPr/>
        </p:nvSpPr>
        <p:spPr>
          <a:xfrm>
            <a:off x="2118064" y="3593201"/>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22" name="TextBox 21">
            <a:extLst>
              <a:ext uri="{FF2B5EF4-FFF2-40B4-BE49-F238E27FC236}">
                <a16:creationId xmlns:a16="http://schemas.microsoft.com/office/drawing/2014/main" id="{6E081674-8975-49A5-B59E-FB3853E502E5}"/>
              </a:ext>
            </a:extLst>
          </p:cNvPr>
          <p:cNvSpPr txBox="1"/>
          <p:nvPr/>
        </p:nvSpPr>
        <p:spPr>
          <a:xfrm>
            <a:off x="4582457" y="3103091"/>
            <a:ext cx="6949440"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Р(не доставит магазин Б) = 1-0,87</a:t>
            </a:r>
            <a:endParaRPr lang="uk-UA" sz="2800" b="1" dirty="0">
              <a:solidFill>
                <a:srgbClr val="130ED8"/>
              </a:solidFill>
              <a:latin typeface="Georgia" panose="02040502050405020303" pitchFamily="18" charset="0"/>
            </a:endParaRPr>
          </a:p>
        </p:txBody>
      </p:sp>
      <p:sp>
        <p:nvSpPr>
          <p:cNvPr id="23" name="Прямокутник 22">
            <a:extLst>
              <a:ext uri="{FF2B5EF4-FFF2-40B4-BE49-F238E27FC236}">
                <a16:creationId xmlns:a16="http://schemas.microsoft.com/office/drawing/2014/main" id="{5AEB992D-6AD0-4C9B-8706-5B5F594A49CB}"/>
              </a:ext>
            </a:extLst>
          </p:cNvPr>
          <p:cNvSpPr/>
          <p:nvPr/>
        </p:nvSpPr>
        <p:spPr>
          <a:xfrm>
            <a:off x="5267432" y="3910872"/>
            <a:ext cx="3564749" cy="523220"/>
          </a:xfrm>
          <a:prstGeom prst="rect">
            <a:avLst/>
          </a:prstGeom>
          <a:ln w="38100">
            <a:solidFill>
              <a:schemeClr val="accent1"/>
            </a:solidFill>
          </a:ln>
        </p:spPr>
        <p:txBody>
          <a:bodyPr wrap="square">
            <a:spAutoFit/>
          </a:bodyPr>
          <a:lstStyle/>
          <a:p>
            <a:r>
              <a:rPr lang="ru-RU" sz="2800" dirty="0">
                <a:solidFill>
                  <a:srgbClr val="002060"/>
                </a:solidFill>
                <a:latin typeface="Georgia" panose="02040502050405020303" pitchFamily="18" charset="0"/>
              </a:rPr>
              <a:t>P (AB) = P (A)</a:t>
            </a:r>
            <a:r>
              <a:rPr lang="en-US" sz="2800" dirty="0">
                <a:solidFill>
                  <a:srgbClr val="002060"/>
                </a:solidFill>
                <a:latin typeface="Georgia" panose="02040502050405020303" pitchFamily="18" charset="0"/>
              </a:rPr>
              <a:t> </a:t>
            </a:r>
            <a:r>
              <a:rPr lang="ru-RU" sz="2800" dirty="0">
                <a:solidFill>
                  <a:srgbClr val="002060"/>
                </a:solidFill>
                <a:latin typeface="Georgia" panose="02040502050405020303" pitchFamily="18" charset="0"/>
              </a:rPr>
              <a:t>∙ P (B)</a:t>
            </a:r>
            <a:endParaRPr lang="uk-UA" sz="2800" dirty="0">
              <a:solidFill>
                <a:srgbClr val="002060"/>
              </a:solidFill>
              <a:latin typeface="Georgia" panose="02040502050405020303" pitchFamily="18" charset="0"/>
            </a:endParaRPr>
          </a:p>
        </p:txBody>
      </p:sp>
      <p:sp>
        <p:nvSpPr>
          <p:cNvPr id="3" name="Овал 2">
            <a:extLst>
              <a:ext uri="{FF2B5EF4-FFF2-40B4-BE49-F238E27FC236}">
                <a16:creationId xmlns:a16="http://schemas.microsoft.com/office/drawing/2014/main" id="{24FCC30D-2954-439A-A460-A042EDF2E7C7}"/>
              </a:ext>
            </a:extLst>
          </p:cNvPr>
          <p:cNvSpPr/>
          <p:nvPr/>
        </p:nvSpPr>
        <p:spPr>
          <a:xfrm>
            <a:off x="101304" y="4212136"/>
            <a:ext cx="3795287" cy="7987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982274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grpId="0" nodeType="clickEffect">
                                  <p:stCondLst>
                                    <p:cond delay="0"/>
                                  </p:stCondLst>
                                  <p:childTnLst>
                                    <p:animEffect transition="out" filter="randombar(horizontal)">
                                      <p:cBhvr>
                                        <p:cTn id="6" dur="500"/>
                                        <p:tgtEl>
                                          <p:spTgt spid="14"/>
                                        </p:tgtEl>
                                      </p:cBhvr>
                                    </p:animEffect>
                                    <p:set>
                                      <p:cBhvr>
                                        <p:cTn id="7" dur="1" fill="hold">
                                          <p:stCondLst>
                                            <p:cond delay="499"/>
                                          </p:stCondLst>
                                        </p:cTn>
                                        <p:tgtEl>
                                          <p:spTgt spid="1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grpId="0" nodeType="clickEffect">
                                  <p:stCondLst>
                                    <p:cond delay="0"/>
                                  </p:stCondLst>
                                  <p:childTnLst>
                                    <p:animEffect transition="out" filter="randombar(horizontal)">
                                      <p:cBhvr>
                                        <p:cTn id="11" dur="500"/>
                                        <p:tgtEl>
                                          <p:spTgt spid="15"/>
                                        </p:tgtEl>
                                      </p:cBhvr>
                                    </p:animEffect>
                                    <p:set>
                                      <p:cBhvr>
                                        <p:cTn id="12" dur="1" fill="hold">
                                          <p:stCondLst>
                                            <p:cond delay="499"/>
                                          </p:stCondLst>
                                        </p:cTn>
                                        <p:tgtEl>
                                          <p:spTgt spid="1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xit" presetSubtype="10" fill="hold" grpId="0" nodeType="clickEffect">
                                  <p:stCondLst>
                                    <p:cond delay="0"/>
                                  </p:stCondLst>
                                  <p:childTnLst>
                                    <p:animEffect transition="out" filter="randombar(horizontal)">
                                      <p:cBhvr>
                                        <p:cTn id="16" dur="500"/>
                                        <p:tgtEl>
                                          <p:spTgt spid="17"/>
                                        </p:tgtEl>
                                      </p:cBhvr>
                                    </p:animEffect>
                                    <p:set>
                                      <p:cBhvr>
                                        <p:cTn id="17" dur="1" fill="hold">
                                          <p:stCondLst>
                                            <p:cond delay="499"/>
                                          </p:stCondLst>
                                        </p:cTn>
                                        <p:tgtEl>
                                          <p:spTgt spid="1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grpId="0" nodeType="clickEffect">
                                  <p:stCondLst>
                                    <p:cond delay="0"/>
                                  </p:stCondLst>
                                  <p:childTnLst>
                                    <p:animEffect transition="out" filter="randombar(horizontal)">
                                      <p:cBhvr>
                                        <p:cTn id="21" dur="500"/>
                                        <p:tgtEl>
                                          <p:spTgt spid="18"/>
                                        </p:tgtEl>
                                      </p:cBhvr>
                                    </p:animEffect>
                                    <p:set>
                                      <p:cBhvr>
                                        <p:cTn id="22" dur="1" fill="hold">
                                          <p:stCondLst>
                                            <p:cond delay="499"/>
                                          </p:stCondLst>
                                        </p:cTn>
                                        <p:tgtEl>
                                          <p:spTgt spid="1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xit" presetSubtype="10" fill="hold" grpId="0" nodeType="clickEffect">
                                  <p:stCondLst>
                                    <p:cond delay="0"/>
                                  </p:stCondLst>
                                  <p:childTnLst>
                                    <p:animEffect transition="out" filter="randombar(horizontal)">
                                      <p:cBhvr>
                                        <p:cTn id="26" dur="500"/>
                                        <p:tgtEl>
                                          <p:spTgt spid="16"/>
                                        </p:tgtEl>
                                      </p:cBhvr>
                                    </p:animEffect>
                                    <p:set>
                                      <p:cBhvr>
                                        <p:cTn id="27" dur="1" fill="hold">
                                          <p:stCondLst>
                                            <p:cond delay="499"/>
                                          </p:stCondLst>
                                        </p:cTn>
                                        <p:tgtEl>
                                          <p:spTgt spid="1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4" presetClass="exit" presetSubtype="10" fill="hold" grpId="0" nodeType="clickEffect">
                                  <p:stCondLst>
                                    <p:cond delay="0"/>
                                  </p:stCondLst>
                                  <p:childTnLst>
                                    <p:animEffect transition="out" filter="randombar(horizontal)">
                                      <p:cBhvr>
                                        <p:cTn id="31" dur="500"/>
                                        <p:tgtEl>
                                          <p:spTgt spid="21"/>
                                        </p:tgtEl>
                                      </p:cBhvr>
                                    </p:animEffect>
                                    <p:set>
                                      <p:cBhvr>
                                        <p:cTn id="32" dur="1" fill="hold">
                                          <p:stCondLst>
                                            <p:cond delay="499"/>
                                          </p:stCondLst>
                                        </p:cTn>
                                        <p:tgtEl>
                                          <p:spTgt spid="2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4" presetClass="exit" presetSubtype="10" fill="hold" grpId="0" nodeType="clickEffect">
                                  <p:stCondLst>
                                    <p:cond delay="0"/>
                                  </p:stCondLst>
                                  <p:childTnLst>
                                    <p:animEffect transition="out" filter="randombar(horizontal)">
                                      <p:cBhvr>
                                        <p:cTn id="36" dur="500"/>
                                        <p:tgtEl>
                                          <p:spTgt spid="19"/>
                                        </p:tgtEl>
                                      </p:cBhvr>
                                    </p:animEffect>
                                    <p:set>
                                      <p:cBhvr>
                                        <p:cTn id="37" dur="1" fill="hold">
                                          <p:stCondLst>
                                            <p:cond delay="499"/>
                                          </p:stCondLst>
                                        </p:cTn>
                                        <p:tgtEl>
                                          <p:spTgt spid="1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4" presetClass="exit" presetSubtype="10" fill="hold" grpId="0" nodeType="clickEffect">
                                  <p:stCondLst>
                                    <p:cond delay="0"/>
                                  </p:stCondLst>
                                  <p:childTnLst>
                                    <p:animEffect transition="out" filter="randombar(horizontal)">
                                      <p:cBhvr>
                                        <p:cTn id="41" dur="500"/>
                                        <p:tgtEl>
                                          <p:spTgt spid="20"/>
                                        </p:tgtEl>
                                      </p:cBhvr>
                                    </p:animEffect>
                                    <p:set>
                                      <p:cBhvr>
                                        <p:cTn id="42" dur="1" fill="hold">
                                          <p:stCondLst>
                                            <p:cond delay="499"/>
                                          </p:stCondLst>
                                        </p:cTn>
                                        <p:tgtEl>
                                          <p:spTgt spid="20"/>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wipe(down)">
                                      <p:cBhvr>
                                        <p:cTn id="47" dur="500"/>
                                        <p:tgtEl>
                                          <p:spTgt spid="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wipe(down)">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wipe(down)">
                                      <p:cBhvr>
                                        <p:cTn id="62" dur="5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wipe(down)">
                                      <p:cBhvr>
                                        <p:cTn id="67" dur="500"/>
                                        <p:tgtEl>
                                          <p:spTgt spid="13"/>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wipe(down)">
                                      <p:cBhvr>
                                        <p:cTn id="7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animBg="1"/>
      <p:bldP spid="11" grpId="0" animBg="1"/>
      <p:bldP spid="14" grpId="0" animBg="1"/>
      <p:bldP spid="15" grpId="0" animBg="1"/>
      <p:bldP spid="16" grpId="0" animBg="1"/>
      <p:bldP spid="17" grpId="0" animBg="1"/>
      <p:bldP spid="18" grpId="0" animBg="1"/>
      <p:bldP spid="19" grpId="0" animBg="1"/>
      <p:bldP spid="20" grpId="0" animBg="1"/>
      <p:bldP spid="21" grpId="0" animBg="1"/>
      <p:bldP spid="22" grpId="0"/>
      <p:bldP spid="23" grpId="0" animBg="1"/>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09577385-6E66-42E7-B103-7CC8388B2DA6}"/>
              </a:ext>
            </a:extLst>
          </p:cNvPr>
          <p:cNvSpPr txBox="1"/>
          <p:nvPr/>
        </p:nvSpPr>
        <p:spPr>
          <a:xfrm>
            <a:off x="224845" y="2971367"/>
            <a:ext cx="11393837" cy="584775"/>
          </a:xfrm>
          <a:prstGeom prst="rect">
            <a:avLst/>
          </a:prstGeom>
          <a:noFill/>
        </p:spPr>
        <p:txBody>
          <a:bodyPr wrap="square" rtlCol="0">
            <a:spAutoFit/>
          </a:bodyPr>
          <a:lstStyle/>
          <a:p>
            <a:r>
              <a:rPr lang="ru-RU" sz="3200" b="1" dirty="0">
                <a:solidFill>
                  <a:srgbClr val="130ED8"/>
                </a:solidFill>
                <a:latin typeface="Georgia" panose="02040502050405020303" pitchFamily="18" charset="0"/>
              </a:rPr>
              <a:t>Р (оба автомата неисправны) = 0,09 ∙ 0,09 = 0,0081</a:t>
            </a:r>
            <a:endParaRPr lang="uk-UA" sz="3200" b="1" dirty="0">
              <a:solidFill>
                <a:srgbClr val="130ED8"/>
              </a:solidFill>
              <a:latin typeface="Georgia" panose="02040502050405020303" pitchFamily="18" charset="0"/>
            </a:endParaRPr>
          </a:p>
        </p:txBody>
      </p:sp>
      <p:sp>
        <p:nvSpPr>
          <p:cNvPr id="9" name="Прямокутник 8">
            <a:extLst>
              <a:ext uri="{FF2B5EF4-FFF2-40B4-BE49-F238E27FC236}">
                <a16:creationId xmlns:a16="http://schemas.microsoft.com/office/drawing/2014/main" id="{9EBDF9E4-4E91-411F-86BA-E8FD1D8D88D0}"/>
              </a:ext>
            </a:extLst>
          </p:cNvPr>
          <p:cNvSpPr/>
          <p:nvPr/>
        </p:nvSpPr>
        <p:spPr>
          <a:xfrm>
            <a:off x="228600" y="143316"/>
            <a:ext cx="11525250" cy="1569660"/>
          </a:xfrm>
          <a:prstGeom prst="rect">
            <a:avLst/>
          </a:prstGeom>
        </p:spPr>
        <p:txBody>
          <a:bodyPr wrap="square">
            <a:spAutoFit/>
          </a:bodyPr>
          <a:lstStyle/>
          <a:p>
            <a:r>
              <a:rPr lang="ru-RU" sz="2400" b="1" i="1" dirty="0">
                <a:solidFill>
                  <a:srgbClr val="002060"/>
                </a:solidFill>
                <a:latin typeface="Georgia" panose="02040502050405020303" pitchFamily="18" charset="0"/>
              </a:rPr>
              <a:t>4. </a:t>
            </a:r>
            <a:r>
              <a:rPr lang="ru-RU" sz="2400" b="1" i="1" dirty="0">
                <a:solidFill>
                  <a:srgbClr val="00642D"/>
                </a:solidFill>
                <a:latin typeface="Georgia" panose="02040502050405020303" pitchFamily="18" charset="0"/>
              </a:rPr>
              <a:t>(Задача о платёжных автоматах). </a:t>
            </a:r>
            <a:r>
              <a:rPr lang="ru-RU" sz="2400" b="1" i="1" dirty="0">
                <a:solidFill>
                  <a:srgbClr val="002060"/>
                </a:solidFill>
                <a:latin typeface="Georgia" panose="02040502050405020303" pitchFamily="18" charset="0"/>
              </a:rPr>
              <a:t>В магазине стоят два платёжных автомата. Каждый из них может быть неисправен с вероятностью 0,09 независимо от другого автомата. Найдите вероятность того, что хотя бы один автомат исправен. </a:t>
            </a:r>
            <a:endParaRPr lang="uk-UA" sz="2400" b="1" i="1" dirty="0">
              <a:solidFill>
                <a:srgbClr val="002060"/>
              </a:solidFill>
              <a:latin typeface="Georgia" panose="02040502050405020303" pitchFamily="18" charset="0"/>
            </a:endParaRPr>
          </a:p>
        </p:txBody>
      </p:sp>
      <p:sp>
        <p:nvSpPr>
          <p:cNvPr id="6" name="TextBox 5">
            <a:extLst>
              <a:ext uri="{FF2B5EF4-FFF2-40B4-BE49-F238E27FC236}">
                <a16:creationId xmlns:a16="http://schemas.microsoft.com/office/drawing/2014/main" id="{6D151F9B-A3CA-41FE-ABAC-BE266E8DCBE5}"/>
              </a:ext>
            </a:extLst>
          </p:cNvPr>
          <p:cNvSpPr txBox="1"/>
          <p:nvPr/>
        </p:nvSpPr>
        <p:spPr>
          <a:xfrm>
            <a:off x="360012" y="1701444"/>
            <a:ext cx="8184532" cy="584775"/>
          </a:xfrm>
          <a:prstGeom prst="rect">
            <a:avLst/>
          </a:prstGeom>
          <a:noFill/>
        </p:spPr>
        <p:txBody>
          <a:bodyPr wrap="square" rtlCol="0">
            <a:spAutoFit/>
          </a:bodyPr>
          <a:lstStyle/>
          <a:p>
            <a:r>
              <a:rPr lang="uk-UA" sz="3200" b="1" dirty="0">
                <a:solidFill>
                  <a:srgbClr val="130ED8"/>
                </a:solidFill>
                <a:latin typeface="Georgia" panose="02040502050405020303" pitchFamily="18" charset="0"/>
              </a:rPr>
              <a:t>Р (автомат 1 неисправен) = 0,09  </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6FDA9175-8D62-4C70-8307-84557B3DA70F}"/>
                  </a:ext>
                </a:extLst>
              </p:cNvPr>
              <p:cNvSpPr txBox="1"/>
              <p:nvPr/>
            </p:nvSpPr>
            <p:spPr>
              <a:xfrm>
                <a:off x="6338438" y="5427523"/>
                <a:ext cx="2057743"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𝟎</m:t>
                      </m:r>
                      <m:r>
                        <a:rPr lang="en-US" sz="4400" b="1" i="1" smtClean="0">
                          <a:solidFill>
                            <a:srgbClr val="C00000"/>
                          </a:solidFill>
                          <a:latin typeface="Cambria Math" panose="02040503050406030204" pitchFamily="18" charset="0"/>
                        </a:rPr>
                        <m:t>,</m:t>
                      </m:r>
                      <m:r>
                        <a:rPr lang="en-US" sz="4400" b="1" i="1" smtClean="0">
                          <a:solidFill>
                            <a:srgbClr val="C00000"/>
                          </a:solidFill>
                          <a:latin typeface="Cambria Math" panose="02040503050406030204" pitchFamily="18" charset="0"/>
                        </a:rPr>
                        <m:t>𝟗𝟗𝟏𝟗</m:t>
                      </m:r>
                    </m:oMath>
                  </m:oMathPara>
                </a14:m>
                <a:endParaRPr lang="uk-UA" sz="4400" b="1" dirty="0">
                  <a:solidFill>
                    <a:srgbClr val="C00000"/>
                  </a:solidFill>
                </a:endParaRPr>
              </a:p>
            </p:txBody>
          </p:sp>
        </mc:Choice>
        <mc:Fallback xmlns="">
          <p:sp>
            <p:nvSpPr>
              <p:cNvPr id="8" name="TextBox 7">
                <a:extLst>
                  <a:ext uri="{FF2B5EF4-FFF2-40B4-BE49-F238E27FC236}">
                    <a16:creationId xmlns="" xmlns:a16="http://schemas.microsoft.com/office/drawing/2014/main" xmlns:a14="http://schemas.microsoft.com/office/drawing/2010/main" id="{6FDA9175-8D62-4C70-8307-84557B3DA70F}"/>
                  </a:ext>
                </a:extLst>
              </p:cNvPr>
              <p:cNvSpPr txBox="1">
                <a:spLocks noRot="1" noChangeAspect="1" noMove="1" noResize="1" noEditPoints="1" noAdjustHandles="1" noChangeArrowheads="1" noChangeShapeType="1" noTextEdit="1"/>
              </p:cNvSpPr>
              <p:nvPr/>
            </p:nvSpPr>
            <p:spPr>
              <a:xfrm>
                <a:off x="6338438" y="5427523"/>
                <a:ext cx="2057743" cy="677108"/>
              </a:xfrm>
              <a:prstGeom prst="rect">
                <a:avLst/>
              </a:prstGeom>
              <a:blipFill>
                <a:blip r:embed="rId2"/>
                <a:stretch>
                  <a:fillRect/>
                </a:stretch>
              </a:blipFill>
            </p:spPr>
            <p:txBody>
              <a:bodyPr/>
              <a:lstStyle/>
              <a:p>
                <a:r>
                  <a:rPr lang="uk-UA">
                    <a:noFill/>
                  </a:rPr>
                  <a:t> </a:t>
                </a:r>
              </a:p>
            </p:txBody>
          </p:sp>
        </mc:Fallback>
      </mc:AlternateContent>
      <p:cxnSp>
        <p:nvCxnSpPr>
          <p:cNvPr id="3" name="Пряма сполучна лінія 2">
            <a:extLst>
              <a:ext uri="{FF2B5EF4-FFF2-40B4-BE49-F238E27FC236}">
                <a16:creationId xmlns:a16="http://schemas.microsoft.com/office/drawing/2014/main" id="{EE05B25C-4136-4D70-9EDD-D1205A7B829D}"/>
              </a:ext>
            </a:extLst>
          </p:cNvPr>
          <p:cNvCxnSpPr>
            <a:cxnSpLocks/>
          </p:cNvCxnSpPr>
          <p:nvPr/>
        </p:nvCxnSpPr>
        <p:spPr>
          <a:xfrm>
            <a:off x="4002374" y="1329739"/>
            <a:ext cx="5906124" cy="0"/>
          </a:xfrm>
          <a:prstGeom prst="line">
            <a:avLst/>
          </a:prstGeom>
          <a:ln w="44450"/>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2FA438D-B3A2-420C-8ADF-917247D0727B}"/>
              </a:ext>
            </a:extLst>
          </p:cNvPr>
          <p:cNvSpPr txBox="1"/>
          <p:nvPr/>
        </p:nvSpPr>
        <p:spPr>
          <a:xfrm>
            <a:off x="228600" y="2371038"/>
            <a:ext cx="8184532" cy="584775"/>
          </a:xfrm>
          <a:prstGeom prst="rect">
            <a:avLst/>
          </a:prstGeom>
          <a:noFill/>
        </p:spPr>
        <p:txBody>
          <a:bodyPr wrap="square" rtlCol="0">
            <a:spAutoFit/>
          </a:bodyPr>
          <a:lstStyle/>
          <a:p>
            <a:r>
              <a:rPr lang="uk-UA" sz="3200" b="1" dirty="0">
                <a:solidFill>
                  <a:srgbClr val="130ED8"/>
                </a:solidFill>
                <a:latin typeface="Georgia" panose="02040502050405020303" pitchFamily="18" charset="0"/>
              </a:rPr>
              <a:t>Р (автомат 2 неисправен) = 0,09  </a:t>
            </a:r>
          </a:p>
        </p:txBody>
      </p:sp>
      <p:graphicFrame>
        <p:nvGraphicFramePr>
          <p:cNvPr id="5" name="Таблиця 14">
            <a:extLst>
              <a:ext uri="{FF2B5EF4-FFF2-40B4-BE49-F238E27FC236}">
                <a16:creationId xmlns:a16="http://schemas.microsoft.com/office/drawing/2014/main" id="{73C7C8F0-FC95-415C-92E8-B882BECC59F2}"/>
              </a:ext>
            </a:extLst>
          </p:cNvPr>
          <p:cNvGraphicFramePr>
            <a:graphicFrameLocks noGrp="1"/>
          </p:cNvGraphicFramePr>
          <p:nvPr>
            <p:extLst>
              <p:ext uri="{D42A27DB-BD31-4B8C-83A1-F6EECF244321}">
                <p14:modId xmlns:p14="http://schemas.microsoft.com/office/powerpoint/2010/main" val="1085066693"/>
              </p:ext>
            </p:extLst>
          </p:nvPr>
        </p:nvGraphicFramePr>
        <p:xfrm>
          <a:off x="633478" y="3684285"/>
          <a:ext cx="3067192" cy="2560320"/>
        </p:xfrm>
        <a:graphic>
          <a:graphicData uri="http://schemas.openxmlformats.org/drawingml/2006/table">
            <a:tbl>
              <a:tblPr bandRow="1">
                <a:tableStyleId>{5C22544A-7EE6-4342-B048-85BDC9FD1C3A}</a:tableStyleId>
              </a:tblPr>
              <a:tblGrid>
                <a:gridCol w="1382744">
                  <a:extLst>
                    <a:ext uri="{9D8B030D-6E8A-4147-A177-3AD203B41FA5}">
                      <a16:colId xmlns:a16="http://schemas.microsoft.com/office/drawing/2014/main" val="1384826707"/>
                    </a:ext>
                  </a:extLst>
                </a:gridCol>
                <a:gridCol w="1684448">
                  <a:extLst>
                    <a:ext uri="{9D8B030D-6E8A-4147-A177-3AD203B41FA5}">
                      <a16:colId xmlns:a16="http://schemas.microsoft.com/office/drawing/2014/main" val="3193953482"/>
                    </a:ext>
                  </a:extLst>
                </a:gridCol>
              </a:tblGrid>
              <a:tr h="370840">
                <a:tc>
                  <a:txBody>
                    <a:bodyPr/>
                    <a:lstStyle/>
                    <a:p>
                      <a:r>
                        <a:rPr lang="ru-RU" sz="3600" b="1" dirty="0"/>
                        <a:t>И</a:t>
                      </a:r>
                      <a:endParaRPr lang="uk-UA" sz="3600" b="1" dirty="0"/>
                    </a:p>
                  </a:txBody>
                  <a:tcPr/>
                </a:tc>
                <a:tc>
                  <a:txBody>
                    <a:bodyPr/>
                    <a:lstStyle/>
                    <a:p>
                      <a:r>
                        <a:rPr lang="ru-RU" sz="3600" b="1" dirty="0">
                          <a:solidFill>
                            <a:schemeClr val="tx1"/>
                          </a:solidFill>
                        </a:rPr>
                        <a:t>И</a:t>
                      </a:r>
                      <a:endParaRPr lang="uk-UA" sz="3600" b="1" dirty="0">
                        <a:solidFill>
                          <a:schemeClr val="tx1"/>
                        </a:solidFill>
                      </a:endParaRPr>
                    </a:p>
                  </a:txBody>
                  <a:tcPr/>
                </a:tc>
                <a:extLst>
                  <a:ext uri="{0D108BD9-81ED-4DB2-BD59-A6C34878D82A}">
                    <a16:rowId xmlns:a16="http://schemas.microsoft.com/office/drawing/2014/main" val="1382884133"/>
                  </a:ext>
                </a:extLst>
              </a:tr>
              <a:tr h="370840">
                <a:tc>
                  <a:txBody>
                    <a:bodyPr/>
                    <a:lstStyle/>
                    <a:p>
                      <a:r>
                        <a:rPr lang="ru-RU" sz="3600" b="1" dirty="0"/>
                        <a:t>И</a:t>
                      </a:r>
                      <a:endParaRPr lang="uk-UA" sz="3600" b="1" dirty="0"/>
                    </a:p>
                  </a:txBody>
                  <a:tcPr/>
                </a:tc>
                <a:tc>
                  <a:txBody>
                    <a:bodyPr/>
                    <a:lstStyle/>
                    <a:p>
                      <a:r>
                        <a:rPr lang="ru-RU" sz="3600" b="1" dirty="0"/>
                        <a:t>Н</a:t>
                      </a:r>
                      <a:endParaRPr lang="uk-UA" sz="3600" b="1" dirty="0"/>
                    </a:p>
                  </a:txBody>
                  <a:tcPr/>
                </a:tc>
                <a:extLst>
                  <a:ext uri="{0D108BD9-81ED-4DB2-BD59-A6C34878D82A}">
                    <a16:rowId xmlns:a16="http://schemas.microsoft.com/office/drawing/2014/main" val="734923345"/>
                  </a:ext>
                </a:extLst>
              </a:tr>
              <a:tr h="370840">
                <a:tc>
                  <a:txBody>
                    <a:bodyPr/>
                    <a:lstStyle/>
                    <a:p>
                      <a:r>
                        <a:rPr lang="ru-RU" sz="3600" b="1" dirty="0"/>
                        <a:t>Н</a:t>
                      </a:r>
                      <a:endParaRPr lang="uk-UA" sz="3600" b="1" dirty="0"/>
                    </a:p>
                  </a:txBody>
                  <a:tcPr/>
                </a:tc>
                <a:tc>
                  <a:txBody>
                    <a:bodyPr/>
                    <a:lstStyle/>
                    <a:p>
                      <a:r>
                        <a:rPr lang="ru-RU" sz="3600" b="1" dirty="0"/>
                        <a:t>И</a:t>
                      </a:r>
                      <a:endParaRPr lang="uk-UA" sz="3600" b="1" dirty="0"/>
                    </a:p>
                  </a:txBody>
                  <a:tcPr/>
                </a:tc>
                <a:extLst>
                  <a:ext uri="{0D108BD9-81ED-4DB2-BD59-A6C34878D82A}">
                    <a16:rowId xmlns:a16="http://schemas.microsoft.com/office/drawing/2014/main" val="400321130"/>
                  </a:ext>
                </a:extLst>
              </a:tr>
              <a:tr h="370840">
                <a:tc>
                  <a:txBody>
                    <a:bodyPr/>
                    <a:lstStyle/>
                    <a:p>
                      <a:r>
                        <a:rPr lang="ru-RU" sz="3600" b="1" dirty="0"/>
                        <a:t>Н</a:t>
                      </a:r>
                      <a:endParaRPr lang="uk-UA" sz="3600" b="1" dirty="0"/>
                    </a:p>
                  </a:txBody>
                  <a:tcPr/>
                </a:tc>
                <a:tc>
                  <a:txBody>
                    <a:bodyPr/>
                    <a:lstStyle/>
                    <a:p>
                      <a:r>
                        <a:rPr lang="ru-RU" sz="3600" b="1" dirty="0"/>
                        <a:t>Н</a:t>
                      </a:r>
                      <a:endParaRPr lang="uk-UA" sz="3600" b="1" dirty="0"/>
                    </a:p>
                  </a:txBody>
                  <a:tcPr/>
                </a:tc>
                <a:extLst>
                  <a:ext uri="{0D108BD9-81ED-4DB2-BD59-A6C34878D82A}">
                    <a16:rowId xmlns:a16="http://schemas.microsoft.com/office/drawing/2014/main" val="885574134"/>
                  </a:ext>
                </a:extLst>
              </a:tr>
            </a:tbl>
          </a:graphicData>
        </a:graphic>
      </p:graphicFrame>
      <p:sp>
        <p:nvSpPr>
          <p:cNvPr id="16" name="Прямокутник 15">
            <a:extLst>
              <a:ext uri="{FF2B5EF4-FFF2-40B4-BE49-F238E27FC236}">
                <a16:creationId xmlns:a16="http://schemas.microsoft.com/office/drawing/2014/main" id="{177958F5-A58D-40B5-A1B0-CA374503092C}"/>
              </a:ext>
            </a:extLst>
          </p:cNvPr>
          <p:cNvSpPr/>
          <p:nvPr/>
        </p:nvSpPr>
        <p:spPr>
          <a:xfrm>
            <a:off x="633478" y="3692658"/>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7" name="Прямокутник 16">
            <a:extLst>
              <a:ext uri="{FF2B5EF4-FFF2-40B4-BE49-F238E27FC236}">
                <a16:creationId xmlns:a16="http://schemas.microsoft.com/office/drawing/2014/main" id="{F61FA3F3-17AE-491F-8837-FAD5E8E79FB7}"/>
              </a:ext>
            </a:extLst>
          </p:cNvPr>
          <p:cNvSpPr/>
          <p:nvPr/>
        </p:nvSpPr>
        <p:spPr>
          <a:xfrm>
            <a:off x="1961935" y="3692658"/>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8" name="Прямокутник 17">
            <a:extLst>
              <a:ext uri="{FF2B5EF4-FFF2-40B4-BE49-F238E27FC236}">
                <a16:creationId xmlns:a16="http://schemas.microsoft.com/office/drawing/2014/main" id="{827B1D84-D290-46B4-BBA1-27B2459ECDA0}"/>
              </a:ext>
            </a:extLst>
          </p:cNvPr>
          <p:cNvSpPr/>
          <p:nvPr/>
        </p:nvSpPr>
        <p:spPr>
          <a:xfrm>
            <a:off x="633478" y="4964445"/>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9" name="Прямокутник 18">
            <a:extLst>
              <a:ext uri="{FF2B5EF4-FFF2-40B4-BE49-F238E27FC236}">
                <a16:creationId xmlns:a16="http://schemas.microsoft.com/office/drawing/2014/main" id="{803FF367-DEE1-42F5-A480-D3C9D8733507}"/>
              </a:ext>
            </a:extLst>
          </p:cNvPr>
          <p:cNvSpPr/>
          <p:nvPr/>
        </p:nvSpPr>
        <p:spPr>
          <a:xfrm>
            <a:off x="633478" y="4328551"/>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20" name="Прямокутник 19">
            <a:extLst>
              <a:ext uri="{FF2B5EF4-FFF2-40B4-BE49-F238E27FC236}">
                <a16:creationId xmlns:a16="http://schemas.microsoft.com/office/drawing/2014/main" id="{8F1563C0-AE58-4291-BAA5-A47864B142E0}"/>
              </a:ext>
            </a:extLst>
          </p:cNvPr>
          <p:cNvSpPr/>
          <p:nvPr/>
        </p:nvSpPr>
        <p:spPr>
          <a:xfrm>
            <a:off x="2036251" y="4365003"/>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21" name="Прямокутник 20">
            <a:extLst>
              <a:ext uri="{FF2B5EF4-FFF2-40B4-BE49-F238E27FC236}">
                <a16:creationId xmlns:a16="http://schemas.microsoft.com/office/drawing/2014/main" id="{8BDBF404-14B6-4EE0-8CBC-A3D5B4C1F0CC}"/>
              </a:ext>
            </a:extLst>
          </p:cNvPr>
          <p:cNvSpPr/>
          <p:nvPr/>
        </p:nvSpPr>
        <p:spPr>
          <a:xfrm>
            <a:off x="633478" y="5605618"/>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22" name="Прямокутник 21">
            <a:extLst>
              <a:ext uri="{FF2B5EF4-FFF2-40B4-BE49-F238E27FC236}">
                <a16:creationId xmlns:a16="http://schemas.microsoft.com/office/drawing/2014/main" id="{BE7D9251-5623-47EE-BDF7-578AA29C80C9}"/>
              </a:ext>
            </a:extLst>
          </p:cNvPr>
          <p:cNvSpPr/>
          <p:nvPr/>
        </p:nvSpPr>
        <p:spPr>
          <a:xfrm>
            <a:off x="2036251" y="5618970"/>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23" name="Прямокутник 22">
            <a:extLst>
              <a:ext uri="{FF2B5EF4-FFF2-40B4-BE49-F238E27FC236}">
                <a16:creationId xmlns:a16="http://schemas.microsoft.com/office/drawing/2014/main" id="{4A44FE17-DB5C-4572-9A18-704FBB25E2C0}"/>
              </a:ext>
            </a:extLst>
          </p:cNvPr>
          <p:cNvSpPr/>
          <p:nvPr/>
        </p:nvSpPr>
        <p:spPr>
          <a:xfrm>
            <a:off x="2036251" y="5020843"/>
            <a:ext cx="1132609" cy="58477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24" name="TextBox 23">
            <a:extLst>
              <a:ext uri="{FF2B5EF4-FFF2-40B4-BE49-F238E27FC236}">
                <a16:creationId xmlns:a16="http://schemas.microsoft.com/office/drawing/2014/main" id="{A77D471D-F394-4131-8033-59A0E126AB2F}"/>
              </a:ext>
            </a:extLst>
          </p:cNvPr>
          <p:cNvSpPr txBox="1"/>
          <p:nvPr/>
        </p:nvSpPr>
        <p:spPr>
          <a:xfrm>
            <a:off x="4417457" y="3737315"/>
            <a:ext cx="6617767" cy="1077218"/>
          </a:xfrm>
          <a:prstGeom prst="rect">
            <a:avLst/>
          </a:prstGeom>
          <a:noFill/>
        </p:spPr>
        <p:txBody>
          <a:bodyPr wrap="square" rtlCol="0">
            <a:spAutoFit/>
          </a:bodyPr>
          <a:lstStyle/>
          <a:p>
            <a:r>
              <a:rPr lang="ru-RU" sz="3200" b="1" dirty="0">
                <a:solidFill>
                  <a:srgbClr val="130ED8"/>
                </a:solidFill>
                <a:latin typeface="Georgia" panose="02040502050405020303" pitchFamily="18" charset="0"/>
              </a:rPr>
              <a:t>Р (хотя бы один исправен) = 1 - 0,0081 </a:t>
            </a:r>
            <a:endParaRPr lang="uk-UA" sz="3200" b="1" dirty="0">
              <a:solidFill>
                <a:srgbClr val="130ED8"/>
              </a:solidFill>
              <a:latin typeface="Georgia" panose="02040502050405020303" pitchFamily="18" charset="0"/>
            </a:endParaRPr>
          </a:p>
        </p:txBody>
      </p:sp>
      <p:sp>
        <p:nvSpPr>
          <p:cNvPr id="25" name="Овал 24">
            <a:extLst>
              <a:ext uri="{FF2B5EF4-FFF2-40B4-BE49-F238E27FC236}">
                <a16:creationId xmlns:a16="http://schemas.microsoft.com/office/drawing/2014/main" id="{24FCC30D-2954-439A-A460-A042EDF2E7C7}"/>
              </a:ext>
            </a:extLst>
          </p:cNvPr>
          <p:cNvSpPr/>
          <p:nvPr/>
        </p:nvSpPr>
        <p:spPr>
          <a:xfrm>
            <a:off x="223224" y="5492296"/>
            <a:ext cx="3795287" cy="7987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555238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grpId="0" nodeType="clickEffect">
                                  <p:stCondLst>
                                    <p:cond delay="0"/>
                                  </p:stCondLst>
                                  <p:childTnLst>
                                    <p:animEffect transition="out" filter="randombar(horizontal)">
                                      <p:cBhvr>
                                        <p:cTn id="6" dur="500"/>
                                        <p:tgtEl>
                                          <p:spTgt spid="16"/>
                                        </p:tgtEl>
                                      </p:cBhvr>
                                    </p:animEffect>
                                    <p:set>
                                      <p:cBhvr>
                                        <p:cTn id="7" dur="1" fill="hold">
                                          <p:stCondLst>
                                            <p:cond delay="499"/>
                                          </p:stCondLst>
                                        </p:cTn>
                                        <p:tgtEl>
                                          <p:spTgt spid="1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grpId="0" nodeType="clickEffect">
                                  <p:stCondLst>
                                    <p:cond delay="0"/>
                                  </p:stCondLst>
                                  <p:childTnLst>
                                    <p:animEffect transition="out" filter="randombar(horizontal)">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xit" presetSubtype="10" fill="hold" grpId="0" nodeType="clickEffect">
                                  <p:stCondLst>
                                    <p:cond delay="0"/>
                                  </p:stCondLst>
                                  <p:childTnLst>
                                    <p:animEffect transition="out" filter="randombar(horizontal)">
                                      <p:cBhvr>
                                        <p:cTn id="16" dur="500"/>
                                        <p:tgtEl>
                                          <p:spTgt spid="19"/>
                                        </p:tgtEl>
                                      </p:cBhvr>
                                    </p:animEffect>
                                    <p:set>
                                      <p:cBhvr>
                                        <p:cTn id="17" dur="1" fill="hold">
                                          <p:stCondLst>
                                            <p:cond delay="499"/>
                                          </p:stCondLst>
                                        </p:cTn>
                                        <p:tgtEl>
                                          <p:spTgt spid="1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grpId="0" nodeType="clickEffect">
                                  <p:stCondLst>
                                    <p:cond delay="0"/>
                                  </p:stCondLst>
                                  <p:childTnLst>
                                    <p:animEffect transition="out" filter="randombar(horizontal)">
                                      <p:cBhvr>
                                        <p:cTn id="21" dur="500"/>
                                        <p:tgtEl>
                                          <p:spTgt spid="20"/>
                                        </p:tgtEl>
                                      </p:cBhvr>
                                    </p:animEffect>
                                    <p:set>
                                      <p:cBhvr>
                                        <p:cTn id="22" dur="1" fill="hold">
                                          <p:stCondLst>
                                            <p:cond delay="499"/>
                                          </p:stCondLst>
                                        </p:cTn>
                                        <p:tgtEl>
                                          <p:spTgt spid="2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xit" presetSubtype="10" fill="hold" grpId="0" nodeType="clickEffect">
                                  <p:stCondLst>
                                    <p:cond delay="0"/>
                                  </p:stCondLst>
                                  <p:childTnLst>
                                    <p:animEffect transition="out" filter="randombar(horizontal)">
                                      <p:cBhvr>
                                        <p:cTn id="26" dur="500"/>
                                        <p:tgtEl>
                                          <p:spTgt spid="18"/>
                                        </p:tgtEl>
                                      </p:cBhvr>
                                    </p:animEffect>
                                    <p:set>
                                      <p:cBhvr>
                                        <p:cTn id="27" dur="1" fill="hold">
                                          <p:stCondLst>
                                            <p:cond delay="499"/>
                                          </p:stCondLst>
                                        </p:cTn>
                                        <p:tgtEl>
                                          <p:spTgt spid="1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4" presetClass="exit" presetSubtype="10" fill="hold" grpId="0" nodeType="clickEffect">
                                  <p:stCondLst>
                                    <p:cond delay="0"/>
                                  </p:stCondLst>
                                  <p:childTnLst>
                                    <p:animEffect transition="out" filter="randombar(horizontal)">
                                      <p:cBhvr>
                                        <p:cTn id="31" dur="500"/>
                                        <p:tgtEl>
                                          <p:spTgt spid="23"/>
                                        </p:tgtEl>
                                      </p:cBhvr>
                                    </p:animEffect>
                                    <p:set>
                                      <p:cBhvr>
                                        <p:cTn id="32" dur="1" fill="hold">
                                          <p:stCondLst>
                                            <p:cond delay="499"/>
                                          </p:stCondLst>
                                        </p:cTn>
                                        <p:tgtEl>
                                          <p:spTgt spid="23"/>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4" presetClass="exit" presetSubtype="10" fill="hold" grpId="0" nodeType="clickEffect">
                                  <p:stCondLst>
                                    <p:cond delay="0"/>
                                  </p:stCondLst>
                                  <p:childTnLst>
                                    <p:animEffect transition="out" filter="randombar(horizontal)">
                                      <p:cBhvr>
                                        <p:cTn id="36" dur="500"/>
                                        <p:tgtEl>
                                          <p:spTgt spid="21"/>
                                        </p:tgtEl>
                                      </p:cBhvr>
                                    </p:animEffect>
                                    <p:set>
                                      <p:cBhvr>
                                        <p:cTn id="37" dur="1" fill="hold">
                                          <p:stCondLst>
                                            <p:cond delay="499"/>
                                          </p:stCondLst>
                                        </p:cTn>
                                        <p:tgtEl>
                                          <p:spTgt spid="2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4" presetClass="exit" presetSubtype="10" fill="hold" grpId="0" nodeType="clickEffect">
                                  <p:stCondLst>
                                    <p:cond delay="0"/>
                                  </p:stCondLst>
                                  <p:childTnLst>
                                    <p:animEffect transition="out" filter="randombar(horizontal)">
                                      <p:cBhvr>
                                        <p:cTn id="41" dur="500"/>
                                        <p:tgtEl>
                                          <p:spTgt spid="22"/>
                                        </p:tgtEl>
                                      </p:cBhvr>
                                    </p:animEffect>
                                    <p:set>
                                      <p:cBhvr>
                                        <p:cTn id="42" dur="1" fill="hold">
                                          <p:stCondLst>
                                            <p:cond delay="499"/>
                                          </p:stCondLst>
                                        </p:cTn>
                                        <p:tgtEl>
                                          <p:spTgt spid="22"/>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wipe(down)">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wipe(down)">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wipe(down)">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wipe(down)">
                                      <p:cBhvr>
                                        <p:cTn id="62" dur="500"/>
                                        <p:tgtEl>
                                          <p:spTgt spid="2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wipe(down)">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wipe(down)">
                                      <p:cBhvr>
                                        <p:cTn id="72" dur="5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wipe(down)">
                                      <p:cBhvr>
                                        <p:cTn id="7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6" grpId="0"/>
      <p:bldP spid="8" grpId="0" animBg="1"/>
      <p:bldP spid="14" grpId="0"/>
      <p:bldP spid="16" grpId="0" animBg="1"/>
      <p:bldP spid="17" grpId="0" animBg="1"/>
      <p:bldP spid="18" grpId="0" animBg="1"/>
      <p:bldP spid="19" grpId="0" animBg="1"/>
      <p:bldP spid="20" grpId="0" animBg="1"/>
      <p:bldP spid="21" grpId="0" animBg="1"/>
      <p:bldP spid="22" grpId="0" animBg="1"/>
      <p:bldP spid="23" grpId="0" animBg="1"/>
      <p:bldP spid="24" grpId="0"/>
      <p:bldP spid="25"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133351" y="154642"/>
            <a:ext cx="12058650" cy="1323439"/>
          </a:xfrm>
          <a:prstGeom prst="rect">
            <a:avLst/>
          </a:prstGeom>
        </p:spPr>
        <p:txBody>
          <a:bodyPr wrap="square">
            <a:spAutoFit/>
          </a:bodyPr>
          <a:lstStyle/>
          <a:p>
            <a:r>
              <a:rPr lang="ru-RU" sz="2000" b="1" i="1" dirty="0">
                <a:solidFill>
                  <a:srgbClr val="002060"/>
                </a:solidFill>
                <a:latin typeface="Georgia" panose="02040502050405020303" pitchFamily="18" charset="0"/>
              </a:rPr>
              <a:t>5. </a:t>
            </a:r>
            <a:r>
              <a:rPr lang="ru-RU" sz="2000" b="1" i="1" dirty="0">
                <a:solidFill>
                  <a:srgbClr val="00642D"/>
                </a:solidFill>
                <a:latin typeface="Georgia" panose="02040502050405020303" pitchFamily="18" charset="0"/>
              </a:rPr>
              <a:t>(Задача о батарейках). </a:t>
            </a:r>
            <a:r>
              <a:rPr lang="ru-RU" sz="2000" b="1" i="1" dirty="0">
                <a:solidFill>
                  <a:srgbClr val="002060"/>
                </a:solidFill>
                <a:latin typeface="Georgia" panose="02040502050405020303" pitchFamily="18" charset="0"/>
              </a:rPr>
              <a:t>Вероятность того, что батарейка бракованная, равна 0,02. Покупатель в магазине выбирает случайную упаковку, в которой две таких батарейки. Найдите вероятность того, что обе батарейки окажутся исправными</a:t>
            </a:r>
            <a:endParaRPr lang="uk-UA" sz="28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8365549" y="5766921"/>
                <a:ext cx="2182777"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 </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𝟗𝟔𝟎𝟒</m:t>
                      </m:r>
                    </m:oMath>
                  </m:oMathPara>
                </a14:m>
                <a:endParaRPr lang="uk-UA" sz="4400" b="1" dirty="0">
                  <a:solidFill>
                    <a:srgbClr val="C00000"/>
                  </a:solidFill>
                </a:endParaRPr>
              </a:p>
            </p:txBody>
          </p:sp>
        </mc:Choice>
        <mc:Fallback xmlns="">
          <p:sp>
            <p:nvSpPr>
              <p:cNvPr id="12" name="TextBox 11">
                <a:extLst>
                  <a:ext uri="{FF2B5EF4-FFF2-40B4-BE49-F238E27FC236}">
                    <a16:creationId xmlns="" xmlns:a16="http://schemas.microsoft.com/office/drawing/2014/main"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8365549" y="5766921"/>
                <a:ext cx="2182777" cy="677108"/>
              </a:xfrm>
              <a:prstGeom prst="rect">
                <a:avLst/>
              </a:prstGeom>
              <a:blipFill>
                <a:blip r:embed="rId2"/>
                <a:stretch>
                  <a:fillRect/>
                </a:stretch>
              </a:blipFill>
            </p:spPr>
            <p:txBody>
              <a:bodyPr/>
              <a:lstStyle/>
              <a:p>
                <a:r>
                  <a:rPr lang="uk-UA">
                    <a:noFill/>
                  </a:rPr>
                  <a:t> </a:t>
                </a:r>
              </a:p>
            </p:txBody>
          </p:sp>
        </mc:Fallback>
      </mc:AlternateContent>
      <p:sp>
        <p:nvSpPr>
          <p:cNvPr id="13" name="TextBox 12">
            <a:extLst>
              <a:ext uri="{FF2B5EF4-FFF2-40B4-BE49-F238E27FC236}">
                <a16:creationId xmlns:a16="http://schemas.microsoft.com/office/drawing/2014/main" id="{E7409E11-66E8-4E54-848E-3E0F80382D7B}"/>
              </a:ext>
            </a:extLst>
          </p:cNvPr>
          <p:cNvSpPr txBox="1"/>
          <p:nvPr/>
        </p:nvSpPr>
        <p:spPr>
          <a:xfrm>
            <a:off x="56505" y="4733589"/>
            <a:ext cx="11670281"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Р(хотя бы 1 батарейка брак) = 0,02 + 0,02 – 0, 0004= 0,0396</a:t>
            </a:r>
            <a:endParaRPr lang="uk-UA" sz="2800" b="1" dirty="0">
              <a:solidFill>
                <a:srgbClr val="130ED8"/>
              </a:solidFill>
              <a:latin typeface="Georgia" panose="02040502050405020303" pitchFamily="18" charset="0"/>
            </a:endParaRPr>
          </a:p>
        </p:txBody>
      </p:sp>
      <p:sp>
        <p:nvSpPr>
          <p:cNvPr id="3" name="Овал 2">
            <a:extLst>
              <a:ext uri="{FF2B5EF4-FFF2-40B4-BE49-F238E27FC236}">
                <a16:creationId xmlns:a16="http://schemas.microsoft.com/office/drawing/2014/main" id="{0D06DF69-C62D-4F8E-A8F9-958BE6B11A97}"/>
              </a:ext>
            </a:extLst>
          </p:cNvPr>
          <p:cNvSpPr/>
          <p:nvPr/>
        </p:nvSpPr>
        <p:spPr>
          <a:xfrm>
            <a:off x="347335" y="1519439"/>
            <a:ext cx="3371424" cy="1921208"/>
          </a:xfrm>
          <a:prstGeom prst="ellipse">
            <a:avLst/>
          </a:prstGeom>
          <a:solidFill>
            <a:schemeClr val="accent1">
              <a:alpha val="3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a:solidFill>
                  <a:srgbClr val="002060"/>
                </a:solidFill>
                <a:latin typeface="Georgia" panose="02040502050405020303" pitchFamily="18" charset="0"/>
              </a:rPr>
              <a:t>1 батарейка</a:t>
            </a:r>
            <a:endParaRPr lang="uk-UA" sz="2800" b="1" dirty="0">
              <a:solidFill>
                <a:srgbClr val="002060"/>
              </a:solidFill>
              <a:latin typeface="Georgia" panose="02040502050405020303" pitchFamily="18" charset="0"/>
            </a:endParaRPr>
          </a:p>
        </p:txBody>
      </p:sp>
      <p:sp>
        <p:nvSpPr>
          <p:cNvPr id="11" name="Овал 10">
            <a:extLst>
              <a:ext uri="{FF2B5EF4-FFF2-40B4-BE49-F238E27FC236}">
                <a16:creationId xmlns:a16="http://schemas.microsoft.com/office/drawing/2014/main" id="{8807DD0E-6CD6-42AB-9744-06E8790884B5}"/>
              </a:ext>
            </a:extLst>
          </p:cNvPr>
          <p:cNvSpPr/>
          <p:nvPr/>
        </p:nvSpPr>
        <p:spPr>
          <a:xfrm>
            <a:off x="2724576" y="1516330"/>
            <a:ext cx="3371424" cy="1921208"/>
          </a:xfrm>
          <a:prstGeom prst="ellipse">
            <a:avLst/>
          </a:prstGeom>
          <a:solidFill>
            <a:schemeClr val="accent1">
              <a:alpha val="3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a:solidFill>
                  <a:srgbClr val="002060"/>
                </a:solidFill>
                <a:latin typeface="Georgia" panose="02040502050405020303" pitchFamily="18" charset="0"/>
              </a:rPr>
              <a:t>2 батарейка</a:t>
            </a:r>
            <a:endParaRPr lang="uk-UA" sz="2800" b="1" dirty="0">
              <a:solidFill>
                <a:srgbClr val="002060"/>
              </a:solidFill>
              <a:latin typeface="Georgia" panose="02040502050405020303" pitchFamily="18" charset="0"/>
            </a:endParaRPr>
          </a:p>
        </p:txBody>
      </p:sp>
      <p:sp>
        <p:nvSpPr>
          <p:cNvPr id="14" name="Прямокутник 13">
            <a:extLst>
              <a:ext uri="{FF2B5EF4-FFF2-40B4-BE49-F238E27FC236}">
                <a16:creationId xmlns:a16="http://schemas.microsoft.com/office/drawing/2014/main" id="{48E09834-CC0F-4112-BCC3-AE67190F7031}"/>
              </a:ext>
            </a:extLst>
          </p:cNvPr>
          <p:cNvSpPr/>
          <p:nvPr/>
        </p:nvSpPr>
        <p:spPr>
          <a:xfrm>
            <a:off x="6523759" y="1487336"/>
            <a:ext cx="5240481" cy="523220"/>
          </a:xfrm>
          <a:prstGeom prst="rect">
            <a:avLst/>
          </a:prstGeom>
          <a:ln w="38100">
            <a:solidFill>
              <a:schemeClr val="accent1"/>
            </a:solidFill>
          </a:ln>
        </p:spPr>
        <p:txBody>
          <a:bodyPr wrap="square">
            <a:spAutoFit/>
          </a:bodyPr>
          <a:lstStyle/>
          <a:p>
            <a:r>
              <a:rPr lang="ru-RU" sz="2800" dirty="0">
                <a:solidFill>
                  <a:srgbClr val="002060"/>
                </a:solidFill>
                <a:latin typeface="Georgia" panose="02040502050405020303" pitchFamily="18" charset="0"/>
              </a:rPr>
              <a:t>P (A+B) = P (A)</a:t>
            </a:r>
            <a:r>
              <a:rPr lang="en-US" sz="2800" dirty="0">
                <a:solidFill>
                  <a:srgbClr val="002060"/>
                </a:solidFill>
                <a:latin typeface="Georgia" panose="02040502050405020303" pitchFamily="18" charset="0"/>
              </a:rPr>
              <a:t> </a:t>
            </a:r>
            <a:r>
              <a:rPr lang="ru-RU" sz="2800" dirty="0">
                <a:solidFill>
                  <a:srgbClr val="002060"/>
                </a:solidFill>
                <a:latin typeface="Georgia" panose="02040502050405020303" pitchFamily="18" charset="0"/>
              </a:rPr>
              <a:t>+ P (B) – Р(АВ) </a:t>
            </a:r>
            <a:endParaRPr lang="uk-UA" sz="2800" dirty="0">
              <a:solidFill>
                <a:srgbClr val="002060"/>
              </a:solidFill>
              <a:latin typeface="Georgia" panose="02040502050405020303" pitchFamily="18" charset="0"/>
            </a:endParaRPr>
          </a:p>
        </p:txBody>
      </p:sp>
      <p:sp>
        <p:nvSpPr>
          <p:cNvPr id="15" name="TextBox 14">
            <a:extLst>
              <a:ext uri="{FF2B5EF4-FFF2-40B4-BE49-F238E27FC236}">
                <a16:creationId xmlns:a16="http://schemas.microsoft.com/office/drawing/2014/main" id="{53320698-DDD8-4EC3-85AD-4B0646E68E73}"/>
              </a:ext>
            </a:extLst>
          </p:cNvPr>
          <p:cNvSpPr txBox="1"/>
          <p:nvPr/>
        </p:nvSpPr>
        <p:spPr>
          <a:xfrm>
            <a:off x="133351" y="5284113"/>
            <a:ext cx="11670281"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Р(обе батарейки исправны) = 1 –  0,0396 = 0,9604</a:t>
            </a:r>
            <a:endParaRPr lang="uk-UA" sz="2800" b="1" dirty="0">
              <a:solidFill>
                <a:srgbClr val="130ED8"/>
              </a:solidFill>
              <a:latin typeface="Georgia" panose="02040502050405020303" pitchFamily="18" charset="0"/>
            </a:endParaRPr>
          </a:p>
        </p:txBody>
      </p:sp>
      <p:cxnSp>
        <p:nvCxnSpPr>
          <p:cNvPr id="6" name="Пряма сполучна лінія 5">
            <a:extLst>
              <a:ext uri="{FF2B5EF4-FFF2-40B4-BE49-F238E27FC236}">
                <a16:creationId xmlns:a16="http://schemas.microsoft.com/office/drawing/2014/main" id="{8187386E-5571-4EBD-B0B3-C20D4586A08C}"/>
              </a:ext>
            </a:extLst>
          </p:cNvPr>
          <p:cNvCxnSpPr/>
          <p:nvPr/>
        </p:nvCxnSpPr>
        <p:spPr>
          <a:xfrm>
            <a:off x="5891646" y="852055"/>
            <a:ext cx="6041951"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6" name="Пряма сполучна лінія 15">
            <a:extLst>
              <a:ext uri="{FF2B5EF4-FFF2-40B4-BE49-F238E27FC236}">
                <a16:creationId xmlns:a16="http://schemas.microsoft.com/office/drawing/2014/main" id="{CAF8A251-9569-4AD9-843A-F4796A537AC4}"/>
              </a:ext>
            </a:extLst>
          </p:cNvPr>
          <p:cNvCxnSpPr>
            <a:cxnSpLocks/>
          </p:cNvCxnSpPr>
          <p:nvPr/>
        </p:nvCxnSpPr>
        <p:spPr>
          <a:xfrm>
            <a:off x="133351" y="1143000"/>
            <a:ext cx="2164411" cy="0"/>
          </a:xfrm>
          <a:prstGeom prst="line">
            <a:avLst/>
          </a:prstGeom>
          <a:ln w="31750"/>
        </p:spPr>
        <p:style>
          <a:lnRef idx="1">
            <a:schemeClr val="accent1"/>
          </a:lnRef>
          <a:fillRef idx="0">
            <a:schemeClr val="accent1"/>
          </a:fillRef>
          <a:effectRef idx="0">
            <a:schemeClr val="accent1"/>
          </a:effectRef>
          <a:fontRef idx="minor">
            <a:schemeClr val="tx1"/>
          </a:fontRef>
        </p:style>
      </p:cxnSp>
      <p:graphicFrame>
        <p:nvGraphicFramePr>
          <p:cNvPr id="8" name="Таблиця 8">
            <a:extLst>
              <a:ext uri="{FF2B5EF4-FFF2-40B4-BE49-F238E27FC236}">
                <a16:creationId xmlns:a16="http://schemas.microsoft.com/office/drawing/2014/main" id="{436205C3-05EF-4872-ABE3-B6B4FB73100E}"/>
              </a:ext>
            </a:extLst>
          </p:cNvPr>
          <p:cNvGraphicFramePr>
            <a:graphicFrameLocks noGrp="1"/>
          </p:cNvGraphicFramePr>
          <p:nvPr>
            <p:extLst>
              <p:ext uri="{D42A27DB-BD31-4B8C-83A1-F6EECF244321}">
                <p14:modId xmlns:p14="http://schemas.microsoft.com/office/powerpoint/2010/main" val="436028178"/>
              </p:ext>
            </p:extLst>
          </p:nvPr>
        </p:nvGraphicFramePr>
        <p:xfrm>
          <a:off x="7381299" y="2409137"/>
          <a:ext cx="2573192" cy="1854200"/>
        </p:xfrm>
        <a:graphic>
          <a:graphicData uri="http://schemas.openxmlformats.org/drawingml/2006/table">
            <a:tbl>
              <a:tblPr firstRow="1" bandRow="1">
                <a:tableStyleId>{5C22544A-7EE6-4342-B048-85BDC9FD1C3A}</a:tableStyleId>
              </a:tblPr>
              <a:tblGrid>
                <a:gridCol w="1286596">
                  <a:extLst>
                    <a:ext uri="{9D8B030D-6E8A-4147-A177-3AD203B41FA5}">
                      <a16:colId xmlns:a16="http://schemas.microsoft.com/office/drawing/2014/main" val="629190277"/>
                    </a:ext>
                  </a:extLst>
                </a:gridCol>
                <a:gridCol w="1286596">
                  <a:extLst>
                    <a:ext uri="{9D8B030D-6E8A-4147-A177-3AD203B41FA5}">
                      <a16:colId xmlns:a16="http://schemas.microsoft.com/office/drawing/2014/main" val="3639380000"/>
                    </a:ext>
                  </a:extLst>
                </a:gridCol>
              </a:tblGrid>
              <a:tr h="370840">
                <a:tc>
                  <a:txBody>
                    <a:bodyPr/>
                    <a:lstStyle/>
                    <a:p>
                      <a:r>
                        <a:rPr lang="ru-RU" dirty="0"/>
                        <a:t>1</a:t>
                      </a:r>
                      <a:endParaRPr lang="uk-UA" dirty="0"/>
                    </a:p>
                  </a:txBody>
                  <a:tcPr/>
                </a:tc>
                <a:tc>
                  <a:txBody>
                    <a:bodyPr/>
                    <a:lstStyle/>
                    <a:p>
                      <a:r>
                        <a:rPr lang="ru-RU" dirty="0"/>
                        <a:t>2</a:t>
                      </a:r>
                      <a:endParaRPr lang="uk-UA" dirty="0"/>
                    </a:p>
                  </a:txBody>
                  <a:tcPr/>
                </a:tc>
                <a:extLst>
                  <a:ext uri="{0D108BD9-81ED-4DB2-BD59-A6C34878D82A}">
                    <a16:rowId xmlns:a16="http://schemas.microsoft.com/office/drawing/2014/main" val="373044108"/>
                  </a:ext>
                </a:extLst>
              </a:tr>
              <a:tr h="370840">
                <a:tc>
                  <a:txBody>
                    <a:bodyPr/>
                    <a:lstStyle/>
                    <a:p>
                      <a:r>
                        <a:rPr lang="ru-RU" dirty="0"/>
                        <a:t>И</a:t>
                      </a:r>
                      <a:endParaRPr lang="uk-UA" dirty="0"/>
                    </a:p>
                  </a:txBody>
                  <a:tcPr/>
                </a:tc>
                <a:tc>
                  <a:txBody>
                    <a:bodyPr/>
                    <a:lstStyle/>
                    <a:p>
                      <a:r>
                        <a:rPr lang="ru-RU" dirty="0"/>
                        <a:t>Б</a:t>
                      </a:r>
                      <a:endParaRPr lang="uk-UA" dirty="0"/>
                    </a:p>
                  </a:txBody>
                  <a:tcPr/>
                </a:tc>
                <a:extLst>
                  <a:ext uri="{0D108BD9-81ED-4DB2-BD59-A6C34878D82A}">
                    <a16:rowId xmlns:a16="http://schemas.microsoft.com/office/drawing/2014/main" val="154485731"/>
                  </a:ext>
                </a:extLst>
              </a:tr>
              <a:tr h="370840">
                <a:tc>
                  <a:txBody>
                    <a:bodyPr/>
                    <a:lstStyle/>
                    <a:p>
                      <a:r>
                        <a:rPr lang="ru-RU" dirty="0"/>
                        <a:t>Б</a:t>
                      </a:r>
                      <a:endParaRPr lang="uk-UA" dirty="0"/>
                    </a:p>
                  </a:txBody>
                  <a:tcPr/>
                </a:tc>
                <a:tc>
                  <a:txBody>
                    <a:bodyPr/>
                    <a:lstStyle/>
                    <a:p>
                      <a:r>
                        <a:rPr lang="ru-RU" dirty="0"/>
                        <a:t>И</a:t>
                      </a:r>
                      <a:endParaRPr lang="uk-UA" dirty="0"/>
                    </a:p>
                  </a:txBody>
                  <a:tcPr/>
                </a:tc>
                <a:extLst>
                  <a:ext uri="{0D108BD9-81ED-4DB2-BD59-A6C34878D82A}">
                    <a16:rowId xmlns:a16="http://schemas.microsoft.com/office/drawing/2014/main" val="1775959696"/>
                  </a:ext>
                </a:extLst>
              </a:tr>
              <a:tr h="370840">
                <a:tc>
                  <a:txBody>
                    <a:bodyPr/>
                    <a:lstStyle/>
                    <a:p>
                      <a:r>
                        <a:rPr lang="ru-RU" dirty="0"/>
                        <a:t>Б</a:t>
                      </a:r>
                      <a:endParaRPr lang="uk-UA" dirty="0"/>
                    </a:p>
                  </a:txBody>
                  <a:tcPr/>
                </a:tc>
                <a:tc>
                  <a:txBody>
                    <a:bodyPr/>
                    <a:lstStyle/>
                    <a:p>
                      <a:r>
                        <a:rPr lang="ru-RU" dirty="0"/>
                        <a:t>Б</a:t>
                      </a:r>
                      <a:endParaRPr lang="uk-UA" dirty="0"/>
                    </a:p>
                  </a:txBody>
                  <a:tcPr/>
                </a:tc>
                <a:extLst>
                  <a:ext uri="{0D108BD9-81ED-4DB2-BD59-A6C34878D82A}">
                    <a16:rowId xmlns:a16="http://schemas.microsoft.com/office/drawing/2014/main" val="3424540482"/>
                  </a:ext>
                </a:extLst>
              </a:tr>
              <a:tr h="370840">
                <a:tc>
                  <a:txBody>
                    <a:bodyPr/>
                    <a:lstStyle/>
                    <a:p>
                      <a:r>
                        <a:rPr lang="ru-RU" dirty="0"/>
                        <a:t>И</a:t>
                      </a:r>
                      <a:endParaRPr lang="uk-UA" dirty="0"/>
                    </a:p>
                  </a:txBody>
                  <a:tcPr/>
                </a:tc>
                <a:tc>
                  <a:txBody>
                    <a:bodyPr/>
                    <a:lstStyle/>
                    <a:p>
                      <a:r>
                        <a:rPr lang="ru-RU" dirty="0"/>
                        <a:t>И</a:t>
                      </a:r>
                      <a:endParaRPr lang="uk-UA" dirty="0"/>
                    </a:p>
                  </a:txBody>
                  <a:tcPr/>
                </a:tc>
                <a:extLst>
                  <a:ext uri="{0D108BD9-81ED-4DB2-BD59-A6C34878D82A}">
                    <a16:rowId xmlns:a16="http://schemas.microsoft.com/office/drawing/2014/main" val="349924329"/>
                  </a:ext>
                </a:extLst>
              </a:tr>
            </a:tbl>
          </a:graphicData>
        </a:graphic>
      </p:graphicFrame>
      <p:sp>
        <p:nvSpPr>
          <p:cNvPr id="10" name="Прямокутник 9">
            <a:extLst>
              <a:ext uri="{FF2B5EF4-FFF2-40B4-BE49-F238E27FC236}">
                <a16:creationId xmlns:a16="http://schemas.microsoft.com/office/drawing/2014/main" id="{512E78B7-F29B-469B-85B9-2252C5BD60F8}"/>
              </a:ext>
            </a:extLst>
          </p:cNvPr>
          <p:cNvSpPr/>
          <p:nvPr/>
        </p:nvSpPr>
        <p:spPr>
          <a:xfrm>
            <a:off x="7381299" y="2792741"/>
            <a:ext cx="2573192" cy="322118"/>
          </a:xfrm>
          <a:prstGeom prst="rect">
            <a:avLst/>
          </a:prstGeom>
          <a:solidFill>
            <a:srgbClr val="E1CD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7" name="Прямокутник 16">
            <a:extLst>
              <a:ext uri="{FF2B5EF4-FFF2-40B4-BE49-F238E27FC236}">
                <a16:creationId xmlns:a16="http://schemas.microsoft.com/office/drawing/2014/main" id="{B6ECD31F-2994-425F-9297-827925ADF6F8}"/>
              </a:ext>
            </a:extLst>
          </p:cNvPr>
          <p:cNvSpPr/>
          <p:nvPr/>
        </p:nvSpPr>
        <p:spPr>
          <a:xfrm>
            <a:off x="7381299" y="3166780"/>
            <a:ext cx="2573192" cy="322118"/>
          </a:xfrm>
          <a:prstGeom prst="rect">
            <a:avLst/>
          </a:prstGeom>
          <a:solidFill>
            <a:srgbClr val="F5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8" name="Прямокутник 17">
            <a:extLst>
              <a:ext uri="{FF2B5EF4-FFF2-40B4-BE49-F238E27FC236}">
                <a16:creationId xmlns:a16="http://schemas.microsoft.com/office/drawing/2014/main" id="{92CD36A4-8CED-4CC9-B1B3-6CFCBF250DE3}"/>
              </a:ext>
            </a:extLst>
          </p:cNvPr>
          <p:cNvSpPr/>
          <p:nvPr/>
        </p:nvSpPr>
        <p:spPr>
          <a:xfrm>
            <a:off x="7381299" y="3486275"/>
            <a:ext cx="2573192" cy="322118"/>
          </a:xfrm>
          <a:prstGeom prst="rect">
            <a:avLst/>
          </a:prstGeom>
          <a:solidFill>
            <a:srgbClr val="E1CD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9" name="Прямокутник 18">
            <a:extLst>
              <a:ext uri="{FF2B5EF4-FFF2-40B4-BE49-F238E27FC236}">
                <a16:creationId xmlns:a16="http://schemas.microsoft.com/office/drawing/2014/main" id="{9CBA5635-A2E0-48F9-8A68-0FDB36648406}"/>
              </a:ext>
            </a:extLst>
          </p:cNvPr>
          <p:cNvSpPr/>
          <p:nvPr/>
        </p:nvSpPr>
        <p:spPr>
          <a:xfrm>
            <a:off x="7381299" y="3835982"/>
            <a:ext cx="2573192" cy="322118"/>
          </a:xfrm>
          <a:prstGeom prst="rect">
            <a:avLst/>
          </a:prstGeom>
          <a:solidFill>
            <a:srgbClr val="F5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865543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wipe(down)">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wipe(down)">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down)">
                                      <p:cBhvr>
                                        <p:cTn id="26" dur="500"/>
                                        <p:tgtEl>
                                          <p:spTgt spid="8"/>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down)">
                                      <p:cBhvr>
                                        <p:cTn id="32" dur="500"/>
                                        <p:tgtEl>
                                          <p:spTgt spid="17"/>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ipe(down)">
                                      <p:cBhvr>
                                        <p:cTn id="35" dur="500"/>
                                        <p:tgtEl>
                                          <p:spTgt spid="18"/>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wipe(down)">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xit" presetSubtype="10" fill="hold" grpId="1" nodeType="clickEffect">
                                  <p:stCondLst>
                                    <p:cond delay="0"/>
                                  </p:stCondLst>
                                  <p:childTnLst>
                                    <p:animEffect transition="out" filter="randombar(horizontal)">
                                      <p:cBhvr>
                                        <p:cTn id="42" dur="500"/>
                                        <p:tgtEl>
                                          <p:spTgt spid="10"/>
                                        </p:tgtEl>
                                      </p:cBhvr>
                                    </p:animEffect>
                                    <p:set>
                                      <p:cBhvr>
                                        <p:cTn id="43" dur="1" fill="hold">
                                          <p:stCondLst>
                                            <p:cond delay="499"/>
                                          </p:stCondLst>
                                        </p:cTn>
                                        <p:tgtEl>
                                          <p:spTgt spid="10"/>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4" presetClass="exit" presetSubtype="10" fill="hold" grpId="1" nodeType="clickEffect">
                                  <p:stCondLst>
                                    <p:cond delay="0"/>
                                  </p:stCondLst>
                                  <p:childTnLst>
                                    <p:animEffect transition="out" filter="randombar(horizontal)">
                                      <p:cBhvr>
                                        <p:cTn id="47" dur="500"/>
                                        <p:tgtEl>
                                          <p:spTgt spid="17"/>
                                        </p:tgtEl>
                                      </p:cBhvr>
                                    </p:animEffect>
                                    <p:set>
                                      <p:cBhvr>
                                        <p:cTn id="48" dur="1" fill="hold">
                                          <p:stCondLst>
                                            <p:cond delay="499"/>
                                          </p:stCondLst>
                                        </p:cTn>
                                        <p:tgtEl>
                                          <p:spTgt spid="17"/>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4" presetClass="exit" presetSubtype="10" fill="hold" grpId="1" nodeType="clickEffect">
                                  <p:stCondLst>
                                    <p:cond delay="0"/>
                                  </p:stCondLst>
                                  <p:childTnLst>
                                    <p:animEffect transition="out" filter="randombar(horizontal)">
                                      <p:cBhvr>
                                        <p:cTn id="52" dur="500"/>
                                        <p:tgtEl>
                                          <p:spTgt spid="18"/>
                                        </p:tgtEl>
                                      </p:cBhvr>
                                    </p:animEffect>
                                    <p:set>
                                      <p:cBhvr>
                                        <p:cTn id="53" dur="1" fill="hold">
                                          <p:stCondLst>
                                            <p:cond delay="499"/>
                                          </p:stCondLst>
                                        </p:cTn>
                                        <p:tgtEl>
                                          <p:spTgt spid="18"/>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4" presetClass="exit" presetSubtype="10" fill="hold" grpId="1" nodeType="clickEffect">
                                  <p:stCondLst>
                                    <p:cond delay="0"/>
                                  </p:stCondLst>
                                  <p:childTnLst>
                                    <p:animEffect transition="out" filter="randombar(horizontal)">
                                      <p:cBhvr>
                                        <p:cTn id="57" dur="500"/>
                                        <p:tgtEl>
                                          <p:spTgt spid="19"/>
                                        </p:tgtEl>
                                      </p:cBhvr>
                                    </p:animEffect>
                                    <p:set>
                                      <p:cBhvr>
                                        <p:cTn id="58" dur="1" fill="hold">
                                          <p:stCondLst>
                                            <p:cond delay="499"/>
                                          </p:stCondLst>
                                        </p:cTn>
                                        <p:tgtEl>
                                          <p:spTgt spid="19"/>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wipe(down)">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wipe(down)">
                                      <p:cBhvr>
                                        <p:cTn id="68" dur="5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12"/>
                                        </p:tgtEl>
                                        <p:attrNameLst>
                                          <p:attrName>style.visibility</p:attrName>
                                        </p:attrNameLst>
                                      </p:cBhvr>
                                      <p:to>
                                        <p:strVal val="visible"/>
                                      </p:to>
                                    </p:set>
                                    <p:animEffect transition="in" filter="wipe(down)">
                                      <p:cBhvr>
                                        <p:cTn id="7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3" grpId="0" animBg="1"/>
      <p:bldP spid="11" grpId="0" animBg="1"/>
      <p:bldP spid="14" grpId="0" animBg="1"/>
      <p:bldP spid="15" grpId="0"/>
      <p:bldP spid="10" grpId="0" animBg="1"/>
      <p:bldP spid="10" grpId="1" animBg="1"/>
      <p:bldP spid="17" grpId="0" animBg="1"/>
      <p:bldP spid="17" grpId="1" animBg="1"/>
      <p:bldP spid="18" grpId="0" animBg="1"/>
      <p:bldP spid="18" grpId="1" animBg="1"/>
      <p:bldP spid="19" grpId="0" animBg="1"/>
      <p:bldP spid="19" grpId="1"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133351" y="154642"/>
            <a:ext cx="12058650" cy="2246769"/>
          </a:xfrm>
          <a:prstGeom prst="rect">
            <a:avLst/>
          </a:prstGeom>
        </p:spPr>
        <p:txBody>
          <a:bodyPr wrap="square">
            <a:spAutoFit/>
          </a:bodyPr>
          <a:lstStyle/>
          <a:p>
            <a:r>
              <a:rPr lang="ru-RU" sz="2800" b="1" i="1" dirty="0">
                <a:solidFill>
                  <a:srgbClr val="002060"/>
                </a:solidFill>
                <a:latin typeface="Georgia" panose="02040502050405020303" pitchFamily="18" charset="0"/>
              </a:rPr>
              <a:t>5. </a:t>
            </a:r>
            <a:r>
              <a:rPr lang="ru-RU" sz="2800" b="1" i="1" dirty="0">
                <a:solidFill>
                  <a:srgbClr val="00642D"/>
                </a:solidFill>
                <a:latin typeface="Georgia" panose="02040502050405020303" pitchFamily="18" charset="0"/>
              </a:rPr>
              <a:t>(Задача о батарейках). </a:t>
            </a:r>
            <a:r>
              <a:rPr lang="ru-RU" sz="2800" b="1" i="1" dirty="0">
                <a:solidFill>
                  <a:srgbClr val="002060"/>
                </a:solidFill>
                <a:latin typeface="Georgia" panose="02040502050405020303" pitchFamily="18" charset="0"/>
              </a:rPr>
              <a:t>Вероятность того, что батарейка бракованная, равна 0,02. Покупатель в магазине выбирает случайную упаковку, в которой две таких батарейки. Найдите вероятность того, что обе батарейки окажутся исправными</a:t>
            </a:r>
            <a:endParaRPr lang="uk-UA" sz="36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7401849" y="5330648"/>
                <a:ext cx="2057743"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𝟗𝟔𝟎𝟒</m:t>
                      </m:r>
                    </m:oMath>
                  </m:oMathPara>
                </a14:m>
                <a:endParaRPr lang="uk-UA" sz="4400" b="1" dirty="0">
                  <a:solidFill>
                    <a:srgbClr val="C00000"/>
                  </a:solidFill>
                </a:endParaRPr>
              </a:p>
            </p:txBody>
          </p:sp>
        </mc:Choice>
        <mc:Fallback xmlns="">
          <p:sp>
            <p:nvSpPr>
              <p:cNvPr id="12" name="TextBox 11">
                <a:extLst>
                  <a:ext uri="{FF2B5EF4-FFF2-40B4-BE49-F238E27FC236}">
                    <a16:creationId xmlns="" xmlns:a16="http://schemas.microsoft.com/office/drawing/2014/main"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7401849" y="5330648"/>
                <a:ext cx="2057743" cy="677108"/>
              </a:xfrm>
              <a:prstGeom prst="rect">
                <a:avLst/>
              </a:prstGeom>
              <a:blipFill>
                <a:blip r:embed="rId2"/>
                <a:stretch>
                  <a:fillRect/>
                </a:stretch>
              </a:blipFill>
            </p:spPr>
            <p:txBody>
              <a:bodyPr/>
              <a:lstStyle/>
              <a:p>
                <a:r>
                  <a:rPr lang="uk-UA">
                    <a:noFill/>
                  </a:rPr>
                  <a:t> </a:t>
                </a:r>
              </a:p>
            </p:txBody>
          </p:sp>
        </mc:Fallback>
      </mc:AlternateContent>
      <p:sp>
        <p:nvSpPr>
          <p:cNvPr id="2" name="Прямокутник 1">
            <a:extLst>
              <a:ext uri="{FF2B5EF4-FFF2-40B4-BE49-F238E27FC236}">
                <a16:creationId xmlns:a16="http://schemas.microsoft.com/office/drawing/2014/main" id="{78615C32-169C-4E46-9B55-0800D35A2CE8}"/>
              </a:ext>
            </a:extLst>
          </p:cNvPr>
          <p:cNvSpPr/>
          <p:nvPr/>
        </p:nvSpPr>
        <p:spPr>
          <a:xfrm>
            <a:off x="3048000" y="2690336"/>
            <a:ext cx="6096000" cy="369332"/>
          </a:xfrm>
          <a:prstGeom prst="rect">
            <a:avLst/>
          </a:prstGeom>
        </p:spPr>
        <p:txBody>
          <a:bodyPr>
            <a:spAutoFit/>
          </a:bodyPr>
          <a:lstStyle/>
          <a:p>
            <a:r>
              <a:rPr lang="ru-RU" dirty="0"/>
              <a:t>.</a:t>
            </a:r>
            <a:endParaRPr lang="uk-UA" dirty="0"/>
          </a:p>
        </p:txBody>
      </p:sp>
      <p:sp>
        <p:nvSpPr>
          <p:cNvPr id="7" name="TextBox 6">
            <a:extLst>
              <a:ext uri="{FF2B5EF4-FFF2-40B4-BE49-F238E27FC236}">
                <a16:creationId xmlns:a16="http://schemas.microsoft.com/office/drawing/2014/main" id="{DD459F4E-F460-4F7A-9A4D-7560410C8B70}"/>
              </a:ext>
            </a:extLst>
          </p:cNvPr>
          <p:cNvSpPr txBox="1"/>
          <p:nvPr/>
        </p:nvSpPr>
        <p:spPr>
          <a:xfrm>
            <a:off x="264990" y="2507860"/>
            <a:ext cx="8879010"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Р(батарейка 1 исправна) = 1 - 0,02 = 0,98</a:t>
            </a:r>
            <a:endParaRPr lang="uk-UA" sz="2800" b="1" dirty="0">
              <a:solidFill>
                <a:srgbClr val="130ED8"/>
              </a:solidFill>
              <a:latin typeface="Georgia" panose="02040502050405020303" pitchFamily="18" charset="0"/>
            </a:endParaRPr>
          </a:p>
        </p:txBody>
      </p:sp>
      <p:sp>
        <p:nvSpPr>
          <p:cNvPr id="9" name="TextBox 8">
            <a:extLst>
              <a:ext uri="{FF2B5EF4-FFF2-40B4-BE49-F238E27FC236}">
                <a16:creationId xmlns:a16="http://schemas.microsoft.com/office/drawing/2014/main" id="{0116911B-0A5A-4608-9D22-036263EB1704}"/>
              </a:ext>
            </a:extLst>
          </p:cNvPr>
          <p:cNvSpPr txBox="1"/>
          <p:nvPr/>
        </p:nvSpPr>
        <p:spPr>
          <a:xfrm>
            <a:off x="264990" y="3059668"/>
            <a:ext cx="8879010"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Р(батарейка 2 исправна) = 1 - 0,02 = 0,98</a:t>
            </a:r>
            <a:endParaRPr lang="uk-UA" sz="2800" b="1" dirty="0">
              <a:solidFill>
                <a:srgbClr val="130ED8"/>
              </a:solidFill>
              <a:latin typeface="Georgia" panose="02040502050405020303" pitchFamily="18" charset="0"/>
            </a:endParaRPr>
          </a:p>
        </p:txBody>
      </p:sp>
      <p:sp>
        <p:nvSpPr>
          <p:cNvPr id="13" name="TextBox 12">
            <a:extLst>
              <a:ext uri="{FF2B5EF4-FFF2-40B4-BE49-F238E27FC236}">
                <a16:creationId xmlns:a16="http://schemas.microsoft.com/office/drawing/2014/main" id="{E7409E11-66E8-4E54-848E-3E0F80382D7B}"/>
              </a:ext>
            </a:extLst>
          </p:cNvPr>
          <p:cNvSpPr txBox="1"/>
          <p:nvPr/>
        </p:nvSpPr>
        <p:spPr>
          <a:xfrm>
            <a:off x="264990" y="3919254"/>
            <a:ext cx="10487993"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Р(обе батарейки исправны) = 0,98 ∙ 0,98 = 0,9604</a:t>
            </a:r>
            <a:endParaRPr lang="uk-UA" sz="2800" b="1" dirty="0">
              <a:solidFill>
                <a:srgbClr val="130ED8"/>
              </a:solidFill>
              <a:latin typeface="Georgia" panose="02040502050405020303" pitchFamily="18" charset="0"/>
            </a:endParaRPr>
          </a:p>
        </p:txBody>
      </p:sp>
    </p:spTree>
    <p:extLst>
      <p:ext uri="{BB962C8B-B14F-4D97-AF65-F5344CB8AC3E}">
        <p14:creationId xmlns:p14="http://schemas.microsoft.com/office/powerpoint/2010/main" val="3678391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down)">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7" grpId="0"/>
      <p:bldP spid="9"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8DFAE746-FBFD-4E4E-8AE7-03BC95283D02}"/>
              </a:ext>
            </a:extLst>
          </p:cNvPr>
          <p:cNvSpPr/>
          <p:nvPr/>
        </p:nvSpPr>
        <p:spPr>
          <a:xfrm>
            <a:off x="160419" y="41803"/>
            <a:ext cx="11828509" cy="1938992"/>
          </a:xfrm>
          <a:prstGeom prst="rect">
            <a:avLst/>
          </a:prstGeom>
        </p:spPr>
        <p:txBody>
          <a:bodyPr wrap="square">
            <a:spAutoFit/>
          </a:bodyPr>
          <a:lstStyle/>
          <a:p>
            <a:r>
              <a:rPr lang="ru-RU" sz="2400" b="1" i="1" dirty="0">
                <a:solidFill>
                  <a:srgbClr val="002060"/>
                </a:solidFill>
                <a:latin typeface="Georgia" panose="02040502050405020303" pitchFamily="18" charset="0"/>
              </a:rPr>
              <a:t>6. </a:t>
            </a:r>
            <a:r>
              <a:rPr lang="ru-RU" sz="2400" b="1" i="1" dirty="0">
                <a:solidFill>
                  <a:srgbClr val="00642D"/>
                </a:solidFill>
                <a:latin typeface="Georgia" panose="02040502050405020303" pitchFamily="18" charset="0"/>
              </a:rPr>
              <a:t>(Задача о тестировании). </a:t>
            </a:r>
            <a:r>
              <a:rPr lang="ru-RU" sz="2400" b="1" i="1" dirty="0">
                <a:solidFill>
                  <a:srgbClr val="002060"/>
                </a:solidFill>
                <a:latin typeface="Georgia" panose="02040502050405020303" pitchFamily="18" charset="0"/>
              </a:rPr>
              <a:t>Вероятность того, что на тестировании по истории учащийся Т. верно решит более 10 задач, равна 0,75. Вероятность того, что Т верно решит больше 9 задач, равна 0,8. Найдите вероятность того, что Т. верно решит ровно 10 задач.</a:t>
            </a:r>
            <a:endParaRPr lang="uk-UA" sz="24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93DD4E1C-B9DB-4D4F-864F-3727944A8FA3}"/>
                  </a:ext>
                </a:extLst>
              </p:cNvPr>
              <p:cNvSpPr txBox="1"/>
              <p:nvPr/>
            </p:nvSpPr>
            <p:spPr>
              <a:xfrm>
                <a:off x="10086884" y="5881640"/>
                <a:ext cx="1381276"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𝟎𝟓</m:t>
                      </m:r>
                    </m:oMath>
                  </m:oMathPara>
                </a14:m>
                <a:endParaRPr lang="uk-UA" sz="4400" b="1" dirty="0">
                  <a:solidFill>
                    <a:srgbClr val="C00000"/>
                  </a:solidFill>
                </a:endParaRPr>
              </a:p>
            </p:txBody>
          </p:sp>
        </mc:Choice>
        <mc:Fallback xmlns="">
          <p:sp>
            <p:nvSpPr>
              <p:cNvPr id="25" name="TextBox 24">
                <a:extLst>
                  <a:ext uri="{FF2B5EF4-FFF2-40B4-BE49-F238E27FC236}">
                    <a16:creationId xmlns:a16="http://schemas.microsoft.com/office/drawing/2014/main" xmlns="" id="{93DD4E1C-B9DB-4D4F-864F-3727944A8FA3}"/>
                  </a:ext>
                </a:extLst>
              </p:cNvPr>
              <p:cNvSpPr txBox="1">
                <a:spLocks noRot="1" noChangeAspect="1" noMove="1" noResize="1" noEditPoints="1" noAdjustHandles="1" noChangeArrowheads="1" noChangeShapeType="1" noTextEdit="1"/>
              </p:cNvSpPr>
              <p:nvPr/>
            </p:nvSpPr>
            <p:spPr>
              <a:xfrm>
                <a:off x="10086884" y="5881640"/>
                <a:ext cx="1381276" cy="677108"/>
              </a:xfrm>
              <a:prstGeom prst="rect">
                <a:avLst/>
              </a:prstGeom>
              <a:blipFill>
                <a:blip r:embed="rId2"/>
                <a:stretch>
                  <a:fillRect/>
                </a:stretch>
              </a:blipFill>
            </p:spPr>
            <p:txBody>
              <a:bodyPr/>
              <a:lstStyle/>
              <a:p>
                <a:r>
                  <a:rPr lang="uk-UA">
                    <a:noFill/>
                  </a:rPr>
                  <a:t> </a:t>
                </a:r>
              </a:p>
            </p:txBody>
          </p:sp>
        </mc:Fallback>
      </mc:AlternateContent>
      <p:sp>
        <p:nvSpPr>
          <p:cNvPr id="7" name="TextBox 6">
            <a:extLst>
              <a:ext uri="{FF2B5EF4-FFF2-40B4-BE49-F238E27FC236}">
                <a16:creationId xmlns:a16="http://schemas.microsoft.com/office/drawing/2014/main" id="{CDBB7371-2456-41CE-8427-B9C7B5DBF424}"/>
              </a:ext>
            </a:extLst>
          </p:cNvPr>
          <p:cNvSpPr txBox="1"/>
          <p:nvPr/>
        </p:nvSpPr>
        <p:spPr>
          <a:xfrm>
            <a:off x="2225909" y="3992977"/>
            <a:ext cx="2483156"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9 задач</a:t>
            </a:r>
            <a:endParaRPr lang="uk-UA" sz="3200" b="1" dirty="0">
              <a:solidFill>
                <a:srgbClr val="002060"/>
              </a:solidFill>
              <a:latin typeface="Georgia" panose="02040502050405020303" pitchFamily="18" charset="0"/>
            </a:endParaRPr>
          </a:p>
        </p:txBody>
      </p:sp>
      <p:sp>
        <p:nvSpPr>
          <p:cNvPr id="8" name="TextBox 7">
            <a:extLst>
              <a:ext uri="{FF2B5EF4-FFF2-40B4-BE49-F238E27FC236}">
                <a16:creationId xmlns:a16="http://schemas.microsoft.com/office/drawing/2014/main" id="{0B8F4050-FB2E-4469-B5B2-18E6D103D7B4}"/>
              </a:ext>
            </a:extLst>
          </p:cNvPr>
          <p:cNvSpPr txBox="1"/>
          <p:nvPr/>
        </p:nvSpPr>
        <p:spPr>
          <a:xfrm>
            <a:off x="6766462" y="3626818"/>
            <a:ext cx="3000993"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10 задач</a:t>
            </a:r>
            <a:endParaRPr lang="uk-UA" sz="3200" b="1" dirty="0">
              <a:solidFill>
                <a:srgbClr val="002060"/>
              </a:solidFill>
              <a:latin typeface="Georgia" panose="02040502050405020303" pitchFamily="18" charset="0"/>
            </a:endParaRPr>
          </a:p>
        </p:txBody>
      </p:sp>
      <p:cxnSp>
        <p:nvCxnSpPr>
          <p:cNvPr id="9" name="Пряма сполучна лінія 8">
            <a:extLst>
              <a:ext uri="{FF2B5EF4-FFF2-40B4-BE49-F238E27FC236}">
                <a16:creationId xmlns:a16="http://schemas.microsoft.com/office/drawing/2014/main" id="{FB7A847E-AEB5-4902-AC6F-626FF467455C}"/>
              </a:ext>
            </a:extLst>
          </p:cNvPr>
          <p:cNvCxnSpPr>
            <a:cxnSpLocks/>
          </p:cNvCxnSpPr>
          <p:nvPr/>
        </p:nvCxnSpPr>
        <p:spPr>
          <a:xfrm flipV="1">
            <a:off x="2271476" y="3373262"/>
            <a:ext cx="7984227" cy="12332"/>
          </a:xfrm>
          <a:prstGeom prst="line">
            <a:avLst/>
          </a:prstGeom>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342BB246-059D-4337-A8DC-6788016812FE}"/>
              </a:ext>
            </a:extLst>
          </p:cNvPr>
          <p:cNvSpPr/>
          <p:nvPr/>
        </p:nvSpPr>
        <p:spPr>
          <a:xfrm>
            <a:off x="6662553" y="3321966"/>
            <a:ext cx="207819" cy="1763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Овал 13">
            <a:extLst>
              <a:ext uri="{FF2B5EF4-FFF2-40B4-BE49-F238E27FC236}">
                <a16:creationId xmlns:a16="http://schemas.microsoft.com/office/drawing/2014/main" id="{B63C246C-C18A-4227-97E4-EBEAD571392C}"/>
              </a:ext>
            </a:extLst>
          </p:cNvPr>
          <p:cNvSpPr/>
          <p:nvPr/>
        </p:nvSpPr>
        <p:spPr>
          <a:xfrm>
            <a:off x="2984463" y="3297414"/>
            <a:ext cx="207819" cy="1763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6" name="Арка 15">
            <a:extLst>
              <a:ext uri="{FF2B5EF4-FFF2-40B4-BE49-F238E27FC236}">
                <a16:creationId xmlns:a16="http://schemas.microsoft.com/office/drawing/2014/main" id="{073BD65A-E7E2-4BC4-8789-CE0E76634422}"/>
              </a:ext>
            </a:extLst>
          </p:cNvPr>
          <p:cNvSpPr/>
          <p:nvPr/>
        </p:nvSpPr>
        <p:spPr>
          <a:xfrm>
            <a:off x="3042679" y="2410100"/>
            <a:ext cx="7984227" cy="696053"/>
          </a:xfrm>
          <a:prstGeom prst="blockArc">
            <a:avLst>
              <a:gd name="adj1" fmla="val 10783469"/>
              <a:gd name="adj2" fmla="val 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7" name="Арка 16">
            <a:extLst>
              <a:ext uri="{FF2B5EF4-FFF2-40B4-BE49-F238E27FC236}">
                <a16:creationId xmlns:a16="http://schemas.microsoft.com/office/drawing/2014/main" id="{9017B57E-8822-4C38-B446-BEE1F18E008A}"/>
              </a:ext>
            </a:extLst>
          </p:cNvPr>
          <p:cNvSpPr/>
          <p:nvPr/>
        </p:nvSpPr>
        <p:spPr>
          <a:xfrm>
            <a:off x="6676152" y="2695894"/>
            <a:ext cx="4306137" cy="696053"/>
          </a:xfrm>
          <a:prstGeom prst="blockArc">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8" name="TextBox 17">
            <a:extLst>
              <a:ext uri="{FF2B5EF4-FFF2-40B4-BE49-F238E27FC236}">
                <a16:creationId xmlns:a16="http://schemas.microsoft.com/office/drawing/2014/main" id="{DF1C8CC1-D961-4632-8B2F-32C9BF1699F6}"/>
              </a:ext>
            </a:extLst>
          </p:cNvPr>
          <p:cNvSpPr txBox="1"/>
          <p:nvPr/>
        </p:nvSpPr>
        <p:spPr>
          <a:xfrm>
            <a:off x="7967503" y="2965709"/>
            <a:ext cx="1244485"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0,75</a:t>
            </a:r>
            <a:endParaRPr lang="uk-UA" sz="3200" b="1" dirty="0">
              <a:solidFill>
                <a:srgbClr val="002060"/>
              </a:solidFill>
              <a:latin typeface="Georgia" panose="02040502050405020303" pitchFamily="18" charset="0"/>
            </a:endParaRPr>
          </a:p>
        </p:txBody>
      </p:sp>
      <p:sp>
        <p:nvSpPr>
          <p:cNvPr id="19" name="Арка 18">
            <a:extLst>
              <a:ext uri="{FF2B5EF4-FFF2-40B4-BE49-F238E27FC236}">
                <a16:creationId xmlns:a16="http://schemas.microsoft.com/office/drawing/2014/main" id="{74132B97-614C-418E-8F82-DB047EC35E07}"/>
              </a:ext>
            </a:extLst>
          </p:cNvPr>
          <p:cNvSpPr/>
          <p:nvPr/>
        </p:nvSpPr>
        <p:spPr>
          <a:xfrm flipV="1">
            <a:off x="3192282" y="3264690"/>
            <a:ext cx="3276051" cy="728287"/>
          </a:xfrm>
          <a:prstGeom prst="blockArc">
            <a:avLst>
              <a:gd name="adj1" fmla="val 10779804"/>
              <a:gd name="adj2" fmla="val 48314"/>
              <a:gd name="adj3" fmla="val 26375"/>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20" name="TextBox 19">
            <a:extLst>
              <a:ext uri="{FF2B5EF4-FFF2-40B4-BE49-F238E27FC236}">
                <a16:creationId xmlns:a16="http://schemas.microsoft.com/office/drawing/2014/main" id="{7169EBF6-7913-48DA-BF02-54E72D38FED2}"/>
              </a:ext>
            </a:extLst>
          </p:cNvPr>
          <p:cNvSpPr txBox="1"/>
          <p:nvPr/>
        </p:nvSpPr>
        <p:spPr>
          <a:xfrm>
            <a:off x="6066123" y="3964098"/>
            <a:ext cx="767863"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a:t>
            </a:r>
            <a:endParaRPr lang="uk-UA" sz="3200" b="1" dirty="0">
              <a:solidFill>
                <a:srgbClr val="002060"/>
              </a:solidFill>
              <a:latin typeface="Georgia" panose="02040502050405020303" pitchFamily="18" charset="0"/>
            </a:endParaRPr>
          </a:p>
        </p:txBody>
      </p:sp>
      <p:sp>
        <p:nvSpPr>
          <p:cNvPr id="21" name="TextBox 20">
            <a:extLst>
              <a:ext uri="{FF2B5EF4-FFF2-40B4-BE49-F238E27FC236}">
                <a16:creationId xmlns:a16="http://schemas.microsoft.com/office/drawing/2014/main" id="{D4242950-901B-4F2A-B99C-FF19F30362C3}"/>
              </a:ext>
            </a:extLst>
          </p:cNvPr>
          <p:cNvSpPr txBox="1"/>
          <p:nvPr/>
        </p:nvSpPr>
        <p:spPr>
          <a:xfrm>
            <a:off x="5223848" y="1721935"/>
            <a:ext cx="1244485"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0,8</a:t>
            </a:r>
            <a:endParaRPr lang="uk-UA" sz="3200" b="1" dirty="0">
              <a:solidFill>
                <a:srgbClr val="002060"/>
              </a:solidFill>
              <a:latin typeface="Georgia" panose="02040502050405020303" pitchFamily="18" charset="0"/>
            </a:endParaRPr>
          </a:p>
        </p:txBody>
      </p:sp>
      <p:sp>
        <p:nvSpPr>
          <p:cNvPr id="24" name="TextBox 23">
            <a:extLst>
              <a:ext uri="{FF2B5EF4-FFF2-40B4-BE49-F238E27FC236}">
                <a16:creationId xmlns:a16="http://schemas.microsoft.com/office/drawing/2014/main" id="{142B1007-4638-4629-A39F-1BA1E5429B6B}"/>
              </a:ext>
            </a:extLst>
          </p:cNvPr>
          <p:cNvSpPr txBox="1"/>
          <p:nvPr/>
        </p:nvSpPr>
        <p:spPr>
          <a:xfrm>
            <a:off x="369512" y="4330257"/>
            <a:ext cx="10280173" cy="584775"/>
          </a:xfrm>
          <a:prstGeom prst="rect">
            <a:avLst/>
          </a:prstGeom>
          <a:noFill/>
        </p:spPr>
        <p:txBody>
          <a:bodyPr wrap="square" rtlCol="0">
            <a:spAutoFit/>
          </a:bodyPr>
          <a:lstStyle/>
          <a:p>
            <a:r>
              <a:rPr lang="ru-RU" sz="3200" b="1" dirty="0">
                <a:solidFill>
                  <a:srgbClr val="C00000"/>
                </a:solidFill>
                <a:latin typeface="Georgia" panose="02040502050405020303" pitchFamily="18" charset="0"/>
              </a:rPr>
              <a:t>Р(больше 9 з-ч) </a:t>
            </a:r>
            <a:r>
              <a:rPr lang="ru-RU" sz="3200" b="1" dirty="0">
                <a:solidFill>
                  <a:srgbClr val="002060"/>
                </a:solidFill>
                <a:latin typeface="Georgia" panose="02040502050405020303" pitchFamily="18" charset="0"/>
              </a:rPr>
              <a:t>= Р(10 з-ч) + </a:t>
            </a:r>
            <a:r>
              <a:rPr lang="ru-RU" sz="3200" b="1" dirty="0">
                <a:solidFill>
                  <a:srgbClr val="C00000"/>
                </a:solidFill>
                <a:latin typeface="Georgia" panose="02040502050405020303" pitchFamily="18" charset="0"/>
              </a:rPr>
              <a:t>Р (больше 10 з-ч)</a:t>
            </a:r>
            <a:endParaRPr lang="uk-UA" sz="3200" b="1" dirty="0">
              <a:solidFill>
                <a:srgbClr val="C00000"/>
              </a:solidFill>
              <a:latin typeface="Georgia" panose="02040502050405020303" pitchFamily="18" charset="0"/>
            </a:endParaRPr>
          </a:p>
        </p:txBody>
      </p:sp>
      <p:sp>
        <p:nvSpPr>
          <p:cNvPr id="26" name="TextBox 25">
            <a:extLst>
              <a:ext uri="{FF2B5EF4-FFF2-40B4-BE49-F238E27FC236}">
                <a16:creationId xmlns:a16="http://schemas.microsoft.com/office/drawing/2014/main" id="{0B3892B8-03FC-4DE3-A013-ED0B97C28E60}"/>
              </a:ext>
            </a:extLst>
          </p:cNvPr>
          <p:cNvSpPr txBox="1"/>
          <p:nvPr/>
        </p:nvSpPr>
        <p:spPr>
          <a:xfrm>
            <a:off x="978481" y="5128694"/>
            <a:ext cx="10943145"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Р(10 з-ч) = </a:t>
            </a:r>
            <a:r>
              <a:rPr lang="ru-RU" sz="3200" b="1" dirty="0">
                <a:solidFill>
                  <a:srgbClr val="C00000"/>
                </a:solidFill>
                <a:latin typeface="Georgia" panose="02040502050405020303" pitchFamily="18" charset="0"/>
              </a:rPr>
              <a:t>Р(больше 9 з-ч) – Р (больше 10 з-ч)</a:t>
            </a:r>
            <a:endParaRPr lang="uk-UA" sz="3200" b="1" dirty="0">
              <a:solidFill>
                <a:srgbClr val="C00000"/>
              </a:solidFill>
              <a:latin typeface="Georgia" panose="02040502050405020303" pitchFamily="18" charset="0"/>
            </a:endParaRPr>
          </a:p>
        </p:txBody>
      </p:sp>
      <p:sp>
        <p:nvSpPr>
          <p:cNvPr id="22" name="TextBox 21">
            <a:extLst>
              <a:ext uri="{FF2B5EF4-FFF2-40B4-BE49-F238E27FC236}">
                <a16:creationId xmlns:a16="http://schemas.microsoft.com/office/drawing/2014/main" id="{FA7CDF32-409C-4278-8582-42DA47B628D9}"/>
              </a:ext>
            </a:extLst>
          </p:cNvPr>
          <p:cNvSpPr txBox="1"/>
          <p:nvPr/>
        </p:nvSpPr>
        <p:spPr>
          <a:xfrm>
            <a:off x="1194226" y="5808906"/>
            <a:ext cx="527410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Р(10 з-ч) = 0,8 – 0,75</a:t>
            </a:r>
            <a:endParaRPr lang="uk-UA" sz="3200" b="1" dirty="0">
              <a:solidFill>
                <a:srgbClr val="002060"/>
              </a:solidFill>
              <a:latin typeface="Georgia" panose="02040502050405020303" pitchFamily="18" charset="0"/>
            </a:endParaRPr>
          </a:p>
        </p:txBody>
      </p:sp>
    </p:spTree>
    <p:extLst>
      <p:ext uri="{BB962C8B-B14F-4D97-AF65-F5344CB8AC3E}">
        <p14:creationId xmlns:p14="http://schemas.microsoft.com/office/powerpoint/2010/main" val="338288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down)">
                                      <p:cBhvr>
                                        <p:cTn id="16" dur="500"/>
                                        <p:tgtEl>
                                          <p:spTgt spid="1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down)">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wipe(down)">
                                      <p:cBhvr>
                                        <p:cTn id="24" dur="500"/>
                                        <p:tgtEl>
                                          <p:spTgt spid="17"/>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down)">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down)">
                                      <p:cBhvr>
                                        <p:cTn id="32" dur="500"/>
                                        <p:tgtEl>
                                          <p:spTgt spid="16"/>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wipe(down)">
                                      <p:cBhvr>
                                        <p:cTn id="35" dur="500"/>
                                        <p:tgtEl>
                                          <p:spTgt spid="21"/>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wipe(down)">
                                      <p:cBhvr>
                                        <p:cTn id="40" dur="500"/>
                                        <p:tgtEl>
                                          <p:spTgt spid="19"/>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wipe(down)">
                                      <p:cBhvr>
                                        <p:cTn id="43" dur="500"/>
                                        <p:tgtEl>
                                          <p:spTgt spid="20"/>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wipe(down)">
                                      <p:cBhvr>
                                        <p:cTn id="48" dur="500"/>
                                        <p:tgtEl>
                                          <p:spTgt spid="2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26"/>
                                        </p:tgtEl>
                                        <p:attrNameLst>
                                          <p:attrName>style.visibility</p:attrName>
                                        </p:attrNameLst>
                                      </p:cBhvr>
                                      <p:to>
                                        <p:strVal val="visible"/>
                                      </p:to>
                                    </p:set>
                                    <p:animEffect transition="in" filter="wipe(down)">
                                      <p:cBhvr>
                                        <p:cTn id="53" dur="500"/>
                                        <p:tgtEl>
                                          <p:spTgt spid="26"/>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wipe(down)">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wipe(down)">
                                      <p:cBhvr>
                                        <p:cTn id="6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7" grpId="0"/>
      <p:bldP spid="8" grpId="0"/>
      <p:bldP spid="13" grpId="0" animBg="1"/>
      <p:bldP spid="14" grpId="0" animBg="1"/>
      <p:bldP spid="16" grpId="0" animBg="1"/>
      <p:bldP spid="17" grpId="0" animBg="1"/>
      <p:bldP spid="18" grpId="0"/>
      <p:bldP spid="19" grpId="0" animBg="1"/>
      <p:bldP spid="20" grpId="0"/>
      <p:bldP spid="21" grpId="0"/>
      <p:bldP spid="24" grpId="0"/>
      <p:bldP spid="26" grpId="0"/>
      <p:bldP spid="22"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2525774" y="3453700"/>
            <a:ext cx="2483156"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1 год</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6442385" y="3454473"/>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2 года</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1414021" y="5640756"/>
                <a:ext cx="5148910"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002060"/>
                          </a:solidFill>
                          <a:latin typeface="Cambria Math" panose="02040503050406030204" pitchFamily="18" charset="0"/>
                        </a:rPr>
                        <m:t>𝟎</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𝟗</m:t>
                      </m:r>
                      <m:r>
                        <a:rPr lang="ru-RU" sz="4400" b="1" i="1" smtClean="0">
                          <a:solidFill>
                            <a:srgbClr val="002060"/>
                          </a:solidFill>
                          <a:latin typeface="Cambria Math" panose="02040503050406030204" pitchFamily="18" charset="0"/>
                        </a:rPr>
                        <m:t> −</m:t>
                      </m:r>
                      <m:r>
                        <a:rPr lang="ru-RU" sz="4400" b="1" i="1" smtClean="0">
                          <a:solidFill>
                            <a:srgbClr val="002060"/>
                          </a:solidFill>
                          <a:latin typeface="Cambria Math" panose="02040503050406030204" pitchFamily="18" charset="0"/>
                        </a:rPr>
                        <m:t>𝟎</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𝟖𝟐</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𝟎</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𝟎𝟖</m:t>
                      </m:r>
                      <m:r>
                        <a:rPr lang="ru-RU" sz="4400" b="1" i="1" smtClean="0">
                          <a:solidFill>
                            <a:srgbClr val="002060"/>
                          </a:solidFill>
                          <a:latin typeface="Cambria Math" panose="02040503050406030204" pitchFamily="18" charset="0"/>
                        </a:rPr>
                        <m:t> </m:t>
                      </m:r>
                    </m:oMath>
                  </m:oMathPara>
                </a14:m>
                <a:endParaRPr lang="uk-UA" sz="4400" b="1" dirty="0">
                  <a:solidFill>
                    <a:srgbClr val="002060"/>
                  </a:solidFill>
                </a:endParaRPr>
              </a:p>
            </p:txBody>
          </p:sp>
        </mc:Choice>
        <mc:Fallback xmlns="">
          <p:sp>
            <p:nvSpPr>
              <p:cNvPr id="12" name="TextBox 11">
                <a:extLst>
                  <a:ext uri="{FF2B5EF4-FFF2-40B4-BE49-F238E27FC236}">
                    <a16:creationId xmlns="" xmlns:a16="http://schemas.microsoft.com/office/drawing/2014/main"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1414021" y="5640756"/>
                <a:ext cx="5148910" cy="677108"/>
              </a:xfrm>
              <a:prstGeom prst="rect">
                <a:avLst/>
              </a:prstGeom>
              <a:blipFill>
                <a:blip r:embed="rId2"/>
                <a:stretch>
                  <a:fillRect/>
                </a:stretch>
              </a:blipFill>
            </p:spPr>
            <p:txBody>
              <a:bodyPr/>
              <a:lstStyle/>
              <a:p>
                <a:r>
                  <a:rPr lang="uk-UA">
                    <a:noFill/>
                  </a:rPr>
                  <a:t> </a:t>
                </a:r>
              </a:p>
            </p:txBody>
          </p:sp>
        </mc:Fallback>
      </mc:AlternateContent>
      <p:sp>
        <p:nvSpPr>
          <p:cNvPr id="9" name="Прямокутник 8">
            <a:extLst>
              <a:ext uri="{FF2B5EF4-FFF2-40B4-BE49-F238E27FC236}">
                <a16:creationId xmlns:a16="http://schemas.microsoft.com/office/drawing/2014/main" id="{C9CD4AB9-9362-4411-9ACE-744A9493D6CF}"/>
              </a:ext>
            </a:extLst>
          </p:cNvPr>
          <p:cNvSpPr/>
          <p:nvPr/>
        </p:nvSpPr>
        <p:spPr>
          <a:xfrm>
            <a:off x="114732" y="-24894"/>
            <a:ext cx="11668125" cy="1938992"/>
          </a:xfrm>
          <a:prstGeom prst="rect">
            <a:avLst/>
          </a:prstGeom>
        </p:spPr>
        <p:txBody>
          <a:bodyPr wrap="square">
            <a:spAutoFit/>
          </a:bodyPr>
          <a:lstStyle/>
          <a:p>
            <a:pPr algn="just"/>
            <a:r>
              <a:rPr lang="ru-RU" sz="2400" b="1" i="1" dirty="0">
                <a:solidFill>
                  <a:srgbClr val="002060"/>
                </a:solidFill>
                <a:latin typeface="Georgia" panose="02040502050405020303" pitchFamily="18" charset="0"/>
              </a:rPr>
              <a:t>7. </a:t>
            </a:r>
            <a:r>
              <a:rPr lang="ru-RU" sz="2400" b="1" i="1" dirty="0">
                <a:solidFill>
                  <a:srgbClr val="00642D"/>
                </a:solidFill>
                <a:latin typeface="Georgia" panose="02040502050405020303" pitchFamily="18" charset="0"/>
              </a:rPr>
              <a:t>(Задача о чайнике). </a:t>
            </a:r>
            <a:r>
              <a:rPr lang="ru-RU" sz="2400" b="1" i="1" dirty="0">
                <a:solidFill>
                  <a:srgbClr val="002060"/>
                </a:solidFill>
                <a:latin typeface="Georgia" panose="02040502050405020303" pitchFamily="18" charset="0"/>
              </a:rPr>
              <a:t>Вероятность того, что новый электрический чайник прослужит больше года, равна 0,9. Вероятность того, что он прослужит больше двух лет, равна 0,82. Найдите вероятность того, что он прослужит меньше двух лет, но больше года. </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17BCF836-00AB-49D0-82EF-09E7AC5A8E02}"/>
                  </a:ext>
                </a:extLst>
              </p:cNvPr>
              <p:cNvSpPr txBox="1"/>
              <p:nvPr/>
            </p:nvSpPr>
            <p:spPr>
              <a:xfrm>
                <a:off x="8572931" y="5815526"/>
                <a:ext cx="1381276"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𝟎</m:t>
                      </m:r>
                      <m:r>
                        <a:rPr lang="en-US" sz="4400" b="1" i="1" smtClean="0">
                          <a:solidFill>
                            <a:srgbClr val="C00000"/>
                          </a:solidFill>
                          <a:latin typeface="Cambria Math" panose="02040503050406030204" pitchFamily="18" charset="0"/>
                        </a:rPr>
                        <m:t>,</m:t>
                      </m:r>
                      <m:r>
                        <a:rPr lang="en-US" sz="4400" b="1" i="1" smtClean="0">
                          <a:solidFill>
                            <a:srgbClr val="C00000"/>
                          </a:solidFill>
                          <a:latin typeface="Cambria Math" panose="02040503050406030204" pitchFamily="18" charset="0"/>
                        </a:rPr>
                        <m:t>𝟎𝟖</m:t>
                      </m:r>
                    </m:oMath>
                  </m:oMathPara>
                </a14:m>
                <a:endParaRPr lang="uk-UA" sz="4400" b="1" dirty="0">
                  <a:solidFill>
                    <a:srgbClr val="C00000"/>
                  </a:solidFill>
                </a:endParaRPr>
              </a:p>
            </p:txBody>
          </p:sp>
        </mc:Choice>
        <mc:Fallback xmlns="">
          <p:sp>
            <p:nvSpPr>
              <p:cNvPr id="13" name="TextBox 12">
                <a:extLst>
                  <a:ext uri="{FF2B5EF4-FFF2-40B4-BE49-F238E27FC236}">
                    <a16:creationId xmlns="" xmlns:a16="http://schemas.microsoft.com/office/drawing/2014/main" xmlns:a14="http://schemas.microsoft.com/office/drawing/2010/main" id="{17BCF836-00AB-49D0-82EF-09E7AC5A8E02}"/>
                  </a:ext>
                </a:extLst>
              </p:cNvPr>
              <p:cNvSpPr txBox="1">
                <a:spLocks noRot="1" noChangeAspect="1" noMove="1" noResize="1" noEditPoints="1" noAdjustHandles="1" noChangeArrowheads="1" noChangeShapeType="1" noTextEdit="1"/>
              </p:cNvSpPr>
              <p:nvPr/>
            </p:nvSpPr>
            <p:spPr>
              <a:xfrm>
                <a:off x="8572931" y="5815526"/>
                <a:ext cx="1381276" cy="677108"/>
              </a:xfrm>
              <a:prstGeom prst="rect">
                <a:avLst/>
              </a:prstGeom>
              <a:blipFill>
                <a:blip r:embed="rId3"/>
                <a:stretch>
                  <a:fillRect/>
                </a:stretch>
              </a:blipFill>
            </p:spPr>
            <p:txBody>
              <a:bodyPr/>
              <a:lstStyle/>
              <a:p>
                <a:r>
                  <a:rPr lang="uk-UA">
                    <a:noFill/>
                  </a:rPr>
                  <a:t> </a:t>
                </a:r>
              </a:p>
            </p:txBody>
          </p:sp>
        </mc:Fallback>
      </mc:AlternateContent>
      <p:cxnSp>
        <p:nvCxnSpPr>
          <p:cNvPr id="3" name="Пряма сполучна лінія 2">
            <a:extLst>
              <a:ext uri="{FF2B5EF4-FFF2-40B4-BE49-F238E27FC236}">
                <a16:creationId xmlns:a16="http://schemas.microsoft.com/office/drawing/2014/main" id="{A0AC9ACA-2A20-4DF9-816E-C4492D4843F9}"/>
              </a:ext>
            </a:extLst>
          </p:cNvPr>
          <p:cNvCxnSpPr>
            <a:cxnSpLocks/>
          </p:cNvCxnSpPr>
          <p:nvPr/>
        </p:nvCxnSpPr>
        <p:spPr>
          <a:xfrm flipV="1">
            <a:off x="2525774" y="3269883"/>
            <a:ext cx="7984227" cy="12332"/>
          </a:xfrm>
          <a:prstGeom prst="line">
            <a:avLst/>
          </a:prstGeom>
        </p:spPr>
        <p:style>
          <a:lnRef idx="1">
            <a:schemeClr val="accent1"/>
          </a:lnRef>
          <a:fillRef idx="0">
            <a:schemeClr val="accent1"/>
          </a:fillRef>
          <a:effectRef idx="0">
            <a:schemeClr val="accent1"/>
          </a:effectRef>
          <a:fontRef idx="minor">
            <a:schemeClr val="tx1"/>
          </a:fontRef>
        </p:style>
      </p:cxnSp>
      <p:sp>
        <p:nvSpPr>
          <p:cNvPr id="4" name="Овал 3">
            <a:extLst>
              <a:ext uri="{FF2B5EF4-FFF2-40B4-BE49-F238E27FC236}">
                <a16:creationId xmlns:a16="http://schemas.microsoft.com/office/drawing/2014/main" id="{5B09A132-44AE-418E-B2D3-A24A98106FC2}"/>
              </a:ext>
            </a:extLst>
          </p:cNvPr>
          <p:cNvSpPr/>
          <p:nvPr/>
        </p:nvSpPr>
        <p:spPr>
          <a:xfrm>
            <a:off x="6916851" y="3218587"/>
            <a:ext cx="207819" cy="1763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Овал 13">
            <a:extLst>
              <a:ext uri="{FF2B5EF4-FFF2-40B4-BE49-F238E27FC236}">
                <a16:creationId xmlns:a16="http://schemas.microsoft.com/office/drawing/2014/main" id="{CFD2D778-9AE1-4E0D-B413-53D8A7205C5F}"/>
              </a:ext>
            </a:extLst>
          </p:cNvPr>
          <p:cNvSpPr/>
          <p:nvPr/>
        </p:nvSpPr>
        <p:spPr>
          <a:xfrm>
            <a:off x="3238761" y="3194035"/>
            <a:ext cx="207819" cy="1763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Арка 5">
            <a:extLst>
              <a:ext uri="{FF2B5EF4-FFF2-40B4-BE49-F238E27FC236}">
                <a16:creationId xmlns:a16="http://schemas.microsoft.com/office/drawing/2014/main" id="{43251867-08D4-4823-BB41-0330543E00E5}"/>
              </a:ext>
            </a:extLst>
          </p:cNvPr>
          <p:cNvSpPr/>
          <p:nvPr/>
        </p:nvSpPr>
        <p:spPr>
          <a:xfrm>
            <a:off x="3287510" y="2108303"/>
            <a:ext cx="7984227" cy="696053"/>
          </a:xfrm>
          <a:prstGeom prst="blockArc">
            <a:avLst>
              <a:gd name="adj1" fmla="val 10783469"/>
              <a:gd name="adj2" fmla="val 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5" name="TextBox 14">
            <a:extLst>
              <a:ext uri="{FF2B5EF4-FFF2-40B4-BE49-F238E27FC236}">
                <a16:creationId xmlns:a16="http://schemas.microsoft.com/office/drawing/2014/main" id="{2AC908BF-13E3-48A7-91FA-552CB22B3FD7}"/>
              </a:ext>
            </a:extLst>
          </p:cNvPr>
          <p:cNvSpPr txBox="1"/>
          <p:nvPr/>
        </p:nvSpPr>
        <p:spPr>
          <a:xfrm>
            <a:off x="6294608" y="1501263"/>
            <a:ext cx="1244485"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0,9</a:t>
            </a:r>
            <a:endParaRPr lang="uk-UA" sz="3200" b="1" dirty="0">
              <a:solidFill>
                <a:srgbClr val="002060"/>
              </a:solidFill>
              <a:latin typeface="Georgia" panose="02040502050405020303" pitchFamily="18" charset="0"/>
            </a:endParaRPr>
          </a:p>
        </p:txBody>
      </p:sp>
      <p:sp>
        <p:nvSpPr>
          <p:cNvPr id="16" name="Арка 15">
            <a:extLst>
              <a:ext uri="{FF2B5EF4-FFF2-40B4-BE49-F238E27FC236}">
                <a16:creationId xmlns:a16="http://schemas.microsoft.com/office/drawing/2014/main" id="{8781A0D7-3599-4629-A38C-4ABDC4D27BFE}"/>
              </a:ext>
            </a:extLst>
          </p:cNvPr>
          <p:cNvSpPr/>
          <p:nvPr/>
        </p:nvSpPr>
        <p:spPr>
          <a:xfrm>
            <a:off x="6930450" y="2592515"/>
            <a:ext cx="4306137" cy="696053"/>
          </a:xfrm>
          <a:prstGeom prst="blockArc">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7" name="TextBox 16">
            <a:extLst>
              <a:ext uri="{FF2B5EF4-FFF2-40B4-BE49-F238E27FC236}">
                <a16:creationId xmlns:a16="http://schemas.microsoft.com/office/drawing/2014/main" id="{5B07924D-96F0-48C6-85C1-FC08C5612317}"/>
              </a:ext>
            </a:extLst>
          </p:cNvPr>
          <p:cNvSpPr txBox="1"/>
          <p:nvPr/>
        </p:nvSpPr>
        <p:spPr>
          <a:xfrm>
            <a:off x="8221801" y="2862330"/>
            <a:ext cx="1244485"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0,82</a:t>
            </a:r>
            <a:endParaRPr lang="uk-UA" sz="3200" b="1" dirty="0">
              <a:solidFill>
                <a:srgbClr val="002060"/>
              </a:solidFill>
              <a:latin typeface="Georgia" panose="02040502050405020303" pitchFamily="18" charset="0"/>
            </a:endParaRPr>
          </a:p>
        </p:txBody>
      </p:sp>
      <p:sp>
        <p:nvSpPr>
          <p:cNvPr id="27" name="Арка 26">
            <a:extLst>
              <a:ext uri="{FF2B5EF4-FFF2-40B4-BE49-F238E27FC236}">
                <a16:creationId xmlns:a16="http://schemas.microsoft.com/office/drawing/2014/main" id="{859A6958-B576-48EF-8FC1-B535883E46F7}"/>
              </a:ext>
            </a:extLst>
          </p:cNvPr>
          <p:cNvSpPr/>
          <p:nvPr/>
        </p:nvSpPr>
        <p:spPr>
          <a:xfrm flipV="1">
            <a:off x="3446580" y="3161311"/>
            <a:ext cx="3276051" cy="728287"/>
          </a:xfrm>
          <a:prstGeom prst="blockArc">
            <a:avLst>
              <a:gd name="adj1" fmla="val 10779804"/>
              <a:gd name="adj2" fmla="val 48314"/>
              <a:gd name="adj3" fmla="val 26375"/>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28" name="TextBox 27">
            <a:extLst>
              <a:ext uri="{FF2B5EF4-FFF2-40B4-BE49-F238E27FC236}">
                <a16:creationId xmlns:a16="http://schemas.microsoft.com/office/drawing/2014/main" id="{6FA78FF1-CFFF-4DD1-848B-CB8E39FE5AB7}"/>
              </a:ext>
            </a:extLst>
          </p:cNvPr>
          <p:cNvSpPr txBox="1"/>
          <p:nvPr/>
        </p:nvSpPr>
        <p:spPr>
          <a:xfrm>
            <a:off x="5069934" y="3891608"/>
            <a:ext cx="767863"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a:t>
            </a:r>
            <a:endParaRPr lang="uk-UA" sz="3200" b="1" dirty="0">
              <a:solidFill>
                <a:srgbClr val="002060"/>
              </a:solidFill>
              <a:latin typeface="Georgia" panose="02040502050405020303" pitchFamily="18" charset="0"/>
            </a:endParaRPr>
          </a:p>
        </p:txBody>
      </p:sp>
      <p:sp>
        <p:nvSpPr>
          <p:cNvPr id="18" name="TextBox 17">
            <a:extLst>
              <a:ext uri="{FF2B5EF4-FFF2-40B4-BE49-F238E27FC236}">
                <a16:creationId xmlns:a16="http://schemas.microsoft.com/office/drawing/2014/main" id="{B253CE74-C0E4-42F5-81AD-5349EDA1F2EA}"/>
              </a:ext>
            </a:extLst>
          </p:cNvPr>
          <p:cNvSpPr txBox="1"/>
          <p:nvPr/>
        </p:nvSpPr>
        <p:spPr>
          <a:xfrm>
            <a:off x="229828" y="4441056"/>
            <a:ext cx="8559609" cy="461665"/>
          </a:xfrm>
          <a:prstGeom prst="rect">
            <a:avLst/>
          </a:prstGeom>
          <a:noFill/>
        </p:spPr>
        <p:txBody>
          <a:bodyPr wrap="square" rtlCol="0">
            <a:spAutoFit/>
          </a:bodyPr>
          <a:lstStyle/>
          <a:p>
            <a:r>
              <a:rPr lang="ru-RU" sz="2400" b="1" dirty="0">
                <a:solidFill>
                  <a:srgbClr val="C00000"/>
                </a:solidFill>
                <a:latin typeface="Georgia" panose="02040502050405020303" pitchFamily="18" charset="0"/>
              </a:rPr>
              <a:t>Р(больше 1 года) </a:t>
            </a:r>
            <a:r>
              <a:rPr lang="ru-RU" sz="2400" b="1" dirty="0">
                <a:solidFill>
                  <a:srgbClr val="002060"/>
                </a:solidFill>
                <a:latin typeface="Georgia" panose="02040502050405020303" pitchFamily="18" charset="0"/>
              </a:rPr>
              <a:t>= Р(от 1 до 2) + </a:t>
            </a:r>
            <a:r>
              <a:rPr lang="ru-RU" sz="2400" b="1" dirty="0">
                <a:solidFill>
                  <a:srgbClr val="C00000"/>
                </a:solidFill>
                <a:latin typeface="Georgia" panose="02040502050405020303" pitchFamily="18" charset="0"/>
              </a:rPr>
              <a:t>Р (больше 2 лет)</a:t>
            </a:r>
            <a:endParaRPr lang="uk-UA" sz="2400" b="1" dirty="0">
              <a:solidFill>
                <a:srgbClr val="C00000"/>
              </a:solidFill>
              <a:latin typeface="Georgia" panose="02040502050405020303" pitchFamily="18" charset="0"/>
            </a:endParaRPr>
          </a:p>
        </p:txBody>
      </p:sp>
      <p:sp>
        <p:nvSpPr>
          <p:cNvPr id="19" name="TextBox 18">
            <a:extLst>
              <a:ext uri="{FF2B5EF4-FFF2-40B4-BE49-F238E27FC236}">
                <a16:creationId xmlns:a16="http://schemas.microsoft.com/office/drawing/2014/main" id="{51BE3294-852E-48A3-BAD3-12A91A8E6C17}"/>
              </a:ext>
            </a:extLst>
          </p:cNvPr>
          <p:cNvSpPr txBox="1"/>
          <p:nvPr/>
        </p:nvSpPr>
        <p:spPr>
          <a:xfrm>
            <a:off x="242703" y="4984672"/>
            <a:ext cx="10943145"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Р(от 1 до 2) = </a:t>
            </a:r>
            <a:r>
              <a:rPr lang="ru-RU" sz="2400" b="1" dirty="0">
                <a:solidFill>
                  <a:srgbClr val="C00000"/>
                </a:solidFill>
                <a:latin typeface="Georgia" panose="02040502050405020303" pitchFamily="18" charset="0"/>
              </a:rPr>
              <a:t>Р(больше 1 года) – Р (больше 2 лет)</a:t>
            </a:r>
            <a:endParaRPr lang="uk-UA" sz="24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286167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1"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par>
                                <p:cTn id="8" presetID="22" presetClass="entr" presetSubtype="4"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500"/>
                                        <p:tgtEl>
                                          <p:spTgt spid="11"/>
                                        </p:tgtEl>
                                      </p:cBhvr>
                                    </p:animEffect>
                                  </p:childTnLst>
                                </p:cTn>
                              </p:par>
                              <p:par>
                                <p:cTn id="11" presetID="22" presetClass="entr" presetSubtype="4"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down)">
                                      <p:cBhvr>
                                        <p:cTn id="16" dur="500"/>
                                        <p:tgtEl>
                                          <p:spTgt spid="1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down)">
                                      <p:cBhvr>
                                        <p:cTn id="32" dur="500"/>
                                        <p:tgtEl>
                                          <p:spTgt spid="17"/>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down)">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wipe(down)">
                                      <p:cBhvr>
                                        <p:cTn id="40" dur="500"/>
                                        <p:tgtEl>
                                          <p:spTgt spid="27"/>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wipe(down)">
                                      <p:cBhvr>
                                        <p:cTn id="43" dur="500"/>
                                        <p:tgtEl>
                                          <p:spTgt spid="28"/>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wipe(down)">
                                      <p:cBhvr>
                                        <p:cTn id="48" dur="500"/>
                                        <p:tgtEl>
                                          <p:spTgt spid="18"/>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wipe(down)">
                                      <p:cBhvr>
                                        <p:cTn id="53" dur="500"/>
                                        <p:tgtEl>
                                          <p:spTgt spid="19"/>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wipe(down)">
                                      <p:cBhvr>
                                        <p:cTn id="58" dur="500"/>
                                        <p:tgtEl>
                                          <p:spTgt spid="1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wipe(down)">
                                      <p:cBhvr>
                                        <p:cTn id="6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p:bldP spid="11" grpId="1"/>
      <p:bldP spid="12" grpId="0" animBg="1"/>
      <p:bldP spid="13" grpId="0" animBg="1"/>
      <p:bldP spid="4" grpId="0" animBg="1"/>
      <p:bldP spid="14" grpId="0" animBg="1"/>
      <p:bldP spid="6" grpId="0" animBg="1"/>
      <p:bldP spid="15" grpId="0"/>
      <p:bldP spid="16" grpId="0" animBg="1"/>
      <p:bldP spid="17" grpId="0"/>
      <p:bldP spid="27" grpId="0" animBg="1"/>
      <p:bldP spid="28" grpId="0"/>
      <p:bldP spid="18"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4674647" y="3586615"/>
            <a:ext cx="767863"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10</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7335536" y="3736466"/>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16</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1015616" y="5233098"/>
                <a:ext cx="5487143"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002060"/>
                          </a:solidFill>
                          <a:latin typeface="Cambria Math" panose="02040503050406030204" pitchFamily="18" charset="0"/>
                        </a:rPr>
                        <m:t>𝟎</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𝟗𝟔</m:t>
                      </m:r>
                      <m:r>
                        <a:rPr lang="ru-RU" sz="4400" b="1" i="1" smtClean="0">
                          <a:solidFill>
                            <a:srgbClr val="002060"/>
                          </a:solidFill>
                          <a:latin typeface="Cambria Math" panose="02040503050406030204" pitchFamily="18" charset="0"/>
                        </a:rPr>
                        <m:t> −</m:t>
                      </m:r>
                      <m:r>
                        <a:rPr lang="ru-RU" sz="4400" b="1" i="1" smtClean="0">
                          <a:solidFill>
                            <a:srgbClr val="002060"/>
                          </a:solidFill>
                          <a:latin typeface="Cambria Math" panose="02040503050406030204" pitchFamily="18" charset="0"/>
                        </a:rPr>
                        <m:t>𝟎</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𝟓𝟓</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𝟎</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𝟒𝟏</m:t>
                      </m:r>
                      <m:r>
                        <a:rPr lang="ru-RU" sz="4400" b="1" i="1" smtClean="0">
                          <a:solidFill>
                            <a:srgbClr val="002060"/>
                          </a:solidFill>
                          <a:latin typeface="Cambria Math" panose="02040503050406030204" pitchFamily="18" charset="0"/>
                        </a:rPr>
                        <m:t> </m:t>
                      </m:r>
                    </m:oMath>
                  </m:oMathPara>
                </a14:m>
                <a:endParaRPr lang="uk-UA" sz="4400" b="1" dirty="0">
                  <a:solidFill>
                    <a:srgbClr val="002060"/>
                  </a:solidFill>
                </a:endParaRPr>
              </a:p>
            </p:txBody>
          </p:sp>
        </mc:Choice>
        <mc:Fallback xmlns="">
          <p:sp>
            <p:nvSpPr>
              <p:cNvPr id="12" name="TextBox 11">
                <a:extLst>
                  <a:ext uri="{FF2B5EF4-FFF2-40B4-BE49-F238E27FC236}">
                    <a16:creationId xmlns:a14="http://schemas.microsoft.com/office/drawing/2010/main" xmlns:a16="http://schemas.microsoft.com/office/drawing/2014/main" xmlns="" id="{DC05C86C-7841-4FA6-9A94-BE93577C35BA}"/>
                  </a:ext>
                </a:extLst>
              </p:cNvPr>
              <p:cNvSpPr txBox="1">
                <a:spLocks noRot="1" noChangeAspect="1" noMove="1" noResize="1" noEditPoints="1" noAdjustHandles="1" noChangeArrowheads="1" noChangeShapeType="1" noTextEdit="1"/>
              </p:cNvSpPr>
              <p:nvPr/>
            </p:nvSpPr>
            <p:spPr>
              <a:xfrm>
                <a:off x="1015616" y="5233098"/>
                <a:ext cx="5487143" cy="677108"/>
              </a:xfrm>
              <a:prstGeom prst="rect">
                <a:avLst/>
              </a:prstGeom>
              <a:blipFill>
                <a:blip r:embed="rId2"/>
                <a:stretch>
                  <a:fillRect/>
                </a:stretch>
              </a:blipFill>
            </p:spPr>
            <p:txBody>
              <a:bodyPr/>
              <a:lstStyle/>
              <a:p>
                <a:r>
                  <a:rPr lang="uk-UA">
                    <a:noFill/>
                  </a:rPr>
                  <a:t> </a:t>
                </a:r>
              </a:p>
            </p:txBody>
          </p:sp>
        </mc:Fallback>
      </mc:AlternateContent>
      <p:sp>
        <p:nvSpPr>
          <p:cNvPr id="9" name="Прямокутник 8">
            <a:extLst>
              <a:ext uri="{FF2B5EF4-FFF2-40B4-BE49-F238E27FC236}">
                <a16:creationId xmlns:a16="http://schemas.microsoft.com/office/drawing/2014/main" id="{C9CD4AB9-9362-4411-9ACE-744A9493D6CF}"/>
              </a:ext>
            </a:extLst>
          </p:cNvPr>
          <p:cNvSpPr/>
          <p:nvPr/>
        </p:nvSpPr>
        <p:spPr>
          <a:xfrm>
            <a:off x="73168" y="118564"/>
            <a:ext cx="11668125" cy="2308324"/>
          </a:xfrm>
          <a:prstGeom prst="rect">
            <a:avLst/>
          </a:prstGeom>
        </p:spPr>
        <p:txBody>
          <a:bodyPr wrap="square">
            <a:spAutoFit/>
          </a:bodyPr>
          <a:lstStyle/>
          <a:p>
            <a:pPr algn="just"/>
            <a:r>
              <a:rPr lang="ru-RU" sz="2400" b="1" i="1" dirty="0">
                <a:solidFill>
                  <a:srgbClr val="002060"/>
                </a:solidFill>
                <a:latin typeface="Georgia" panose="02040502050405020303" pitchFamily="18" charset="0"/>
              </a:rPr>
              <a:t>8. </a:t>
            </a:r>
            <a:r>
              <a:rPr lang="ru-RU" sz="2400" b="1" i="1" dirty="0">
                <a:solidFill>
                  <a:srgbClr val="00642D"/>
                </a:solidFill>
                <a:latin typeface="Georgia" panose="02040502050405020303" pitchFamily="18" charset="0"/>
              </a:rPr>
              <a:t>(Задача о пассажирах). </a:t>
            </a:r>
            <a:r>
              <a:rPr lang="ru-RU" sz="2400" b="1" i="1" dirty="0">
                <a:solidFill>
                  <a:srgbClr val="002060"/>
                </a:solidFill>
                <a:latin typeface="Georgia" panose="02040502050405020303" pitchFamily="18" charset="0"/>
              </a:rPr>
              <a:t>Из районного центра в деревню ежедневно ходит автобус. Вероятность того, что в понедельник в автобусе окажется </a:t>
            </a:r>
            <a:r>
              <a:rPr lang="ru-RU" sz="2400" b="1" i="1" dirty="0">
                <a:solidFill>
                  <a:srgbClr val="00642D"/>
                </a:solidFill>
                <a:latin typeface="Georgia" panose="02040502050405020303" pitchFamily="18" charset="0"/>
              </a:rPr>
              <a:t>меньше 16 </a:t>
            </a:r>
            <a:r>
              <a:rPr lang="ru-RU" sz="2400" b="1" i="1" dirty="0">
                <a:solidFill>
                  <a:srgbClr val="002060"/>
                </a:solidFill>
                <a:latin typeface="Georgia" panose="02040502050405020303" pitchFamily="18" charset="0"/>
              </a:rPr>
              <a:t>пассажиров, равна </a:t>
            </a:r>
            <a:r>
              <a:rPr lang="ru-RU" sz="2400" b="1" i="1" dirty="0">
                <a:solidFill>
                  <a:srgbClr val="C00000"/>
                </a:solidFill>
                <a:latin typeface="Georgia" panose="02040502050405020303" pitchFamily="18" charset="0"/>
              </a:rPr>
              <a:t>0,96</a:t>
            </a:r>
            <a:r>
              <a:rPr lang="ru-RU" sz="2400" b="1" i="1" dirty="0">
                <a:solidFill>
                  <a:srgbClr val="002060"/>
                </a:solidFill>
                <a:latin typeface="Georgia" panose="02040502050405020303" pitchFamily="18" charset="0"/>
              </a:rPr>
              <a:t>. Вероятность того, что окажется </a:t>
            </a:r>
            <a:r>
              <a:rPr lang="ru-RU" sz="2400" b="1" i="1" dirty="0">
                <a:solidFill>
                  <a:srgbClr val="00642D"/>
                </a:solidFill>
                <a:latin typeface="Georgia" panose="02040502050405020303" pitchFamily="18" charset="0"/>
              </a:rPr>
              <a:t>меньше 10 </a:t>
            </a:r>
            <a:r>
              <a:rPr lang="ru-RU" sz="2400" b="1" i="1" dirty="0">
                <a:solidFill>
                  <a:srgbClr val="002060"/>
                </a:solidFill>
                <a:latin typeface="Georgia" panose="02040502050405020303" pitchFamily="18" charset="0"/>
              </a:rPr>
              <a:t>пассажиров, равна </a:t>
            </a:r>
            <a:r>
              <a:rPr lang="ru-RU" sz="2400" b="1" i="1" dirty="0">
                <a:solidFill>
                  <a:srgbClr val="C00000"/>
                </a:solidFill>
                <a:latin typeface="Georgia" panose="02040502050405020303" pitchFamily="18" charset="0"/>
              </a:rPr>
              <a:t>0,55</a:t>
            </a:r>
            <a:r>
              <a:rPr lang="ru-RU" sz="2400" b="1" i="1" dirty="0">
                <a:solidFill>
                  <a:srgbClr val="002060"/>
                </a:solidFill>
                <a:latin typeface="Georgia" panose="02040502050405020303" pitchFamily="18" charset="0"/>
              </a:rPr>
              <a:t>. Найдите вероятность того, что число пассажиров будет от 10 до 15. </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17BCF836-00AB-49D0-82EF-09E7AC5A8E02}"/>
                  </a:ext>
                </a:extLst>
              </p:cNvPr>
              <p:cNvSpPr txBox="1"/>
              <p:nvPr/>
            </p:nvSpPr>
            <p:spPr>
              <a:xfrm>
                <a:off x="9804572" y="5602175"/>
                <a:ext cx="1381276"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𝟎</m:t>
                      </m:r>
                      <m:r>
                        <a:rPr lang="en-US"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𝟒𝟏</m:t>
                      </m:r>
                    </m:oMath>
                  </m:oMathPara>
                </a14:m>
                <a:endParaRPr lang="uk-UA" sz="4400" b="1" dirty="0">
                  <a:solidFill>
                    <a:srgbClr val="C00000"/>
                  </a:solidFill>
                </a:endParaRPr>
              </a:p>
            </p:txBody>
          </p:sp>
        </mc:Choice>
        <mc:Fallback xmlns="">
          <p:sp>
            <p:nvSpPr>
              <p:cNvPr id="13" name="TextBox 12">
                <a:extLst>
                  <a:ext uri="{FF2B5EF4-FFF2-40B4-BE49-F238E27FC236}">
                    <a16:creationId xmlns:a14="http://schemas.microsoft.com/office/drawing/2010/main" xmlns:a16="http://schemas.microsoft.com/office/drawing/2014/main" xmlns="" id="{17BCF836-00AB-49D0-82EF-09E7AC5A8E02}"/>
                  </a:ext>
                </a:extLst>
              </p:cNvPr>
              <p:cNvSpPr txBox="1">
                <a:spLocks noRot="1" noChangeAspect="1" noMove="1" noResize="1" noEditPoints="1" noAdjustHandles="1" noChangeArrowheads="1" noChangeShapeType="1" noTextEdit="1"/>
              </p:cNvSpPr>
              <p:nvPr/>
            </p:nvSpPr>
            <p:spPr>
              <a:xfrm>
                <a:off x="9804572" y="5602175"/>
                <a:ext cx="1381276" cy="677108"/>
              </a:xfrm>
              <a:prstGeom prst="rect">
                <a:avLst/>
              </a:prstGeom>
              <a:blipFill>
                <a:blip r:embed="rId3"/>
                <a:stretch>
                  <a:fillRect/>
                </a:stretch>
              </a:blipFill>
            </p:spPr>
            <p:txBody>
              <a:bodyPr/>
              <a:lstStyle/>
              <a:p>
                <a:r>
                  <a:rPr lang="uk-UA">
                    <a:noFill/>
                  </a:rPr>
                  <a:t> </a:t>
                </a:r>
              </a:p>
            </p:txBody>
          </p:sp>
        </mc:Fallback>
      </mc:AlternateContent>
      <p:cxnSp>
        <p:nvCxnSpPr>
          <p:cNvPr id="3" name="Пряма сполучна лінія 2">
            <a:extLst>
              <a:ext uri="{FF2B5EF4-FFF2-40B4-BE49-F238E27FC236}">
                <a16:creationId xmlns:a16="http://schemas.microsoft.com/office/drawing/2014/main" id="{A0AC9ACA-2A20-4DF9-816E-C4492D4843F9}"/>
              </a:ext>
            </a:extLst>
          </p:cNvPr>
          <p:cNvCxnSpPr>
            <a:cxnSpLocks/>
          </p:cNvCxnSpPr>
          <p:nvPr/>
        </p:nvCxnSpPr>
        <p:spPr>
          <a:xfrm flipV="1">
            <a:off x="682535" y="3652456"/>
            <a:ext cx="7984227" cy="12332"/>
          </a:xfrm>
          <a:prstGeom prst="line">
            <a:avLst/>
          </a:prstGeom>
        </p:spPr>
        <p:style>
          <a:lnRef idx="1">
            <a:schemeClr val="accent1"/>
          </a:lnRef>
          <a:fillRef idx="0">
            <a:schemeClr val="accent1"/>
          </a:fillRef>
          <a:effectRef idx="0">
            <a:schemeClr val="accent1"/>
          </a:effectRef>
          <a:fontRef idx="minor">
            <a:schemeClr val="tx1"/>
          </a:fontRef>
        </p:style>
      </p:cxnSp>
      <p:sp>
        <p:nvSpPr>
          <p:cNvPr id="4" name="Овал 3">
            <a:extLst>
              <a:ext uri="{FF2B5EF4-FFF2-40B4-BE49-F238E27FC236}">
                <a16:creationId xmlns:a16="http://schemas.microsoft.com/office/drawing/2014/main" id="{5B09A132-44AE-418E-B2D3-A24A98106FC2}"/>
              </a:ext>
            </a:extLst>
          </p:cNvPr>
          <p:cNvSpPr/>
          <p:nvPr/>
        </p:nvSpPr>
        <p:spPr>
          <a:xfrm>
            <a:off x="7422277" y="3577453"/>
            <a:ext cx="207819" cy="1763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Овал 13">
            <a:extLst>
              <a:ext uri="{FF2B5EF4-FFF2-40B4-BE49-F238E27FC236}">
                <a16:creationId xmlns:a16="http://schemas.microsoft.com/office/drawing/2014/main" id="{CFD2D778-9AE1-4E0D-B413-53D8A7205C5F}"/>
              </a:ext>
            </a:extLst>
          </p:cNvPr>
          <p:cNvSpPr/>
          <p:nvPr/>
        </p:nvSpPr>
        <p:spPr>
          <a:xfrm>
            <a:off x="4570738" y="3629109"/>
            <a:ext cx="207819" cy="1763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Арка 5">
            <a:extLst>
              <a:ext uri="{FF2B5EF4-FFF2-40B4-BE49-F238E27FC236}">
                <a16:creationId xmlns:a16="http://schemas.microsoft.com/office/drawing/2014/main" id="{43251867-08D4-4823-BB41-0330543E00E5}"/>
              </a:ext>
            </a:extLst>
          </p:cNvPr>
          <p:cNvSpPr/>
          <p:nvPr/>
        </p:nvSpPr>
        <p:spPr>
          <a:xfrm>
            <a:off x="472421" y="2994610"/>
            <a:ext cx="7157676" cy="696053"/>
          </a:xfrm>
          <a:prstGeom prst="blockArc">
            <a:avLst>
              <a:gd name="adj1" fmla="val 10783469"/>
              <a:gd name="adj2" fmla="val 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5" name="TextBox 14">
            <a:extLst>
              <a:ext uri="{FF2B5EF4-FFF2-40B4-BE49-F238E27FC236}">
                <a16:creationId xmlns:a16="http://schemas.microsoft.com/office/drawing/2014/main" id="{2AC908BF-13E3-48A7-91FA-552CB22B3FD7}"/>
              </a:ext>
            </a:extLst>
          </p:cNvPr>
          <p:cNvSpPr txBox="1"/>
          <p:nvPr/>
        </p:nvSpPr>
        <p:spPr>
          <a:xfrm>
            <a:off x="4851515" y="2301490"/>
            <a:ext cx="1244485"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0,96</a:t>
            </a:r>
            <a:endParaRPr lang="uk-UA" sz="3200" b="1" dirty="0">
              <a:solidFill>
                <a:srgbClr val="002060"/>
              </a:solidFill>
              <a:latin typeface="Georgia" panose="02040502050405020303" pitchFamily="18" charset="0"/>
            </a:endParaRPr>
          </a:p>
        </p:txBody>
      </p:sp>
      <p:sp>
        <p:nvSpPr>
          <p:cNvPr id="16" name="Арка 15">
            <a:extLst>
              <a:ext uri="{FF2B5EF4-FFF2-40B4-BE49-F238E27FC236}">
                <a16:creationId xmlns:a16="http://schemas.microsoft.com/office/drawing/2014/main" id="{8781A0D7-3599-4629-A38C-4ABDC4D27BFE}"/>
              </a:ext>
            </a:extLst>
          </p:cNvPr>
          <p:cNvSpPr/>
          <p:nvPr/>
        </p:nvSpPr>
        <p:spPr>
          <a:xfrm flipV="1">
            <a:off x="472420" y="3608777"/>
            <a:ext cx="4306137" cy="560111"/>
          </a:xfrm>
          <a:prstGeom prst="blockArc">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7" name="TextBox 16">
            <a:extLst>
              <a:ext uri="{FF2B5EF4-FFF2-40B4-BE49-F238E27FC236}">
                <a16:creationId xmlns:a16="http://schemas.microsoft.com/office/drawing/2014/main" id="{5B07924D-96F0-48C6-85C1-FC08C5612317}"/>
              </a:ext>
            </a:extLst>
          </p:cNvPr>
          <p:cNvSpPr txBox="1"/>
          <p:nvPr/>
        </p:nvSpPr>
        <p:spPr>
          <a:xfrm>
            <a:off x="2072637" y="3336721"/>
            <a:ext cx="1244485"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0,55</a:t>
            </a:r>
            <a:endParaRPr lang="uk-UA" sz="3200" b="1" dirty="0">
              <a:solidFill>
                <a:srgbClr val="002060"/>
              </a:solidFill>
              <a:latin typeface="Georgia" panose="02040502050405020303" pitchFamily="18" charset="0"/>
            </a:endParaRPr>
          </a:p>
        </p:txBody>
      </p:sp>
      <p:sp>
        <p:nvSpPr>
          <p:cNvPr id="27" name="Арка 26">
            <a:extLst>
              <a:ext uri="{FF2B5EF4-FFF2-40B4-BE49-F238E27FC236}">
                <a16:creationId xmlns:a16="http://schemas.microsoft.com/office/drawing/2014/main" id="{859A6958-B576-48EF-8FC1-B535883E46F7}"/>
              </a:ext>
            </a:extLst>
          </p:cNvPr>
          <p:cNvSpPr/>
          <p:nvPr/>
        </p:nvSpPr>
        <p:spPr>
          <a:xfrm flipV="1">
            <a:off x="5211192" y="3530098"/>
            <a:ext cx="2124344" cy="728287"/>
          </a:xfrm>
          <a:prstGeom prst="blockArc">
            <a:avLst>
              <a:gd name="adj1" fmla="val 10779804"/>
              <a:gd name="adj2" fmla="val 48314"/>
              <a:gd name="adj3" fmla="val 26375"/>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28" name="TextBox 27">
            <a:extLst>
              <a:ext uri="{FF2B5EF4-FFF2-40B4-BE49-F238E27FC236}">
                <a16:creationId xmlns:a16="http://schemas.microsoft.com/office/drawing/2014/main" id="{6FA78FF1-CFFF-4DD1-848B-CB8E39FE5AB7}"/>
              </a:ext>
            </a:extLst>
          </p:cNvPr>
          <p:cNvSpPr txBox="1"/>
          <p:nvPr/>
        </p:nvSpPr>
        <p:spPr>
          <a:xfrm>
            <a:off x="6214686" y="4380971"/>
            <a:ext cx="767863"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a:t>
            </a:r>
            <a:endParaRPr lang="uk-UA" sz="3200" b="1" dirty="0">
              <a:solidFill>
                <a:srgbClr val="002060"/>
              </a:solidFill>
              <a:latin typeface="Georgia" panose="02040502050405020303" pitchFamily="18" charset="0"/>
            </a:endParaRPr>
          </a:p>
        </p:txBody>
      </p:sp>
    </p:spTree>
    <p:extLst>
      <p:ext uri="{BB962C8B-B14F-4D97-AF65-F5344CB8AC3E}">
        <p14:creationId xmlns:p14="http://schemas.microsoft.com/office/powerpoint/2010/main" val="227297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500"/>
                                        <p:tgtEl>
                                          <p:spTgt spid="11"/>
                                        </p:tgtEl>
                                      </p:cBhvr>
                                    </p:animEffect>
                                  </p:childTnLst>
                                </p:cTn>
                              </p:par>
                              <p:par>
                                <p:cTn id="11" presetID="22" presetClass="entr" presetSubtype="4"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down)">
                                      <p:cBhvr>
                                        <p:cTn id="16" dur="500"/>
                                        <p:tgtEl>
                                          <p:spTgt spid="1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down)">
                                      <p:cBhvr>
                                        <p:cTn id="32" dur="500"/>
                                        <p:tgtEl>
                                          <p:spTgt spid="17"/>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down)">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wipe(down)">
                                      <p:cBhvr>
                                        <p:cTn id="40" dur="500"/>
                                        <p:tgtEl>
                                          <p:spTgt spid="27"/>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wipe(down)">
                                      <p:cBhvr>
                                        <p:cTn id="43" dur="500"/>
                                        <p:tgtEl>
                                          <p:spTgt spid="28"/>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wipe(down)">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down)">
                                      <p:cBhvr>
                                        <p:cTn id="5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13" grpId="0" animBg="1"/>
      <p:bldP spid="4" grpId="0" animBg="1"/>
      <p:bldP spid="14" grpId="0" animBg="1"/>
      <p:bldP spid="6" grpId="0" animBg="1"/>
      <p:bldP spid="15" grpId="0"/>
      <p:bldP spid="16" grpId="0" animBg="1"/>
      <p:bldP spid="17" grpId="0"/>
      <p:bldP spid="27" grpId="0" animBg="1"/>
      <p:bldP spid="28"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133351" y="154642"/>
            <a:ext cx="12058650" cy="1631216"/>
          </a:xfrm>
          <a:prstGeom prst="rect">
            <a:avLst/>
          </a:prstGeom>
        </p:spPr>
        <p:txBody>
          <a:bodyPr wrap="square">
            <a:spAutoFit/>
          </a:bodyPr>
          <a:lstStyle/>
          <a:p>
            <a:r>
              <a:rPr lang="ru-RU" sz="2000" b="1" i="1" dirty="0">
                <a:solidFill>
                  <a:srgbClr val="002060"/>
                </a:solidFill>
                <a:latin typeface="Georgia" panose="02040502050405020303" pitchFamily="18" charset="0"/>
              </a:rPr>
              <a:t>9. </a:t>
            </a:r>
            <a:r>
              <a:rPr lang="ru-RU" sz="2000" b="1" i="1" dirty="0">
                <a:solidFill>
                  <a:srgbClr val="00642D"/>
                </a:solidFill>
                <a:latin typeface="Georgia" panose="02040502050405020303" pitchFamily="18" charset="0"/>
              </a:rPr>
              <a:t>(Задача об автоматах). </a:t>
            </a:r>
            <a:r>
              <a:rPr lang="ru-RU" sz="2000" b="1" i="1" dirty="0">
                <a:solidFill>
                  <a:srgbClr val="002060"/>
                </a:solidFill>
                <a:latin typeface="Georgia" panose="02040502050405020303" pitchFamily="18" charset="0"/>
              </a:rPr>
              <a:t>В торговом центре два одинаковых автомата продают кофе. Вероятность того, что к концу дня в автомате закончится кофе, равна 0,25. Вероятность того, что кофе закончится в обоих автоматах, равна 0,2. Найдите вероятность того, что к концу дня кофе останется в обоих автоматах. </a:t>
            </a:r>
            <a:endParaRPr lang="uk-UA" sz="28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8843950" y="6026250"/>
                <a:ext cx="2927661"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Ответ: </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𝟕</m:t>
                      </m:r>
                    </m:oMath>
                  </m:oMathPara>
                </a14:m>
                <a:endParaRPr lang="uk-UA" sz="4400" b="1" dirty="0">
                  <a:solidFill>
                    <a:srgbClr val="C00000"/>
                  </a:solidFill>
                </a:endParaRPr>
              </a:p>
            </p:txBody>
          </p:sp>
        </mc:Choice>
        <mc:Fallback xmlns="">
          <p:sp>
            <p:nvSpPr>
              <p:cNvPr id="12" name="TextBox 11">
                <a:extLst>
                  <a:ext uri="{FF2B5EF4-FFF2-40B4-BE49-F238E27FC236}">
                    <a16:creationId xmlns:a14="http://schemas.microsoft.com/office/drawing/2010/main" xmlns:a16="http://schemas.microsoft.com/office/drawing/2014/main" xmlns="" id="{DC05C86C-7841-4FA6-9A94-BE93577C35BA}"/>
                  </a:ext>
                </a:extLst>
              </p:cNvPr>
              <p:cNvSpPr txBox="1">
                <a:spLocks noRot="1" noChangeAspect="1" noMove="1" noResize="1" noEditPoints="1" noAdjustHandles="1" noChangeArrowheads="1" noChangeShapeType="1" noTextEdit="1"/>
              </p:cNvSpPr>
              <p:nvPr/>
            </p:nvSpPr>
            <p:spPr>
              <a:xfrm>
                <a:off x="8843950" y="6026250"/>
                <a:ext cx="2927661" cy="677108"/>
              </a:xfrm>
              <a:prstGeom prst="rect">
                <a:avLst/>
              </a:prstGeom>
              <a:blipFill>
                <a:blip r:embed="rId2"/>
                <a:stretch>
                  <a:fillRect/>
                </a:stretch>
              </a:blipFill>
            </p:spPr>
            <p:txBody>
              <a:bodyPr/>
              <a:lstStyle/>
              <a:p>
                <a:r>
                  <a:rPr lang="uk-UA">
                    <a:noFill/>
                  </a:rPr>
                  <a:t> </a:t>
                </a:r>
              </a:p>
            </p:txBody>
          </p:sp>
        </mc:Fallback>
      </mc:AlternateContent>
      <p:graphicFrame>
        <p:nvGraphicFramePr>
          <p:cNvPr id="4" name="Таблиця 5">
            <a:extLst>
              <a:ext uri="{FF2B5EF4-FFF2-40B4-BE49-F238E27FC236}">
                <a16:creationId xmlns:a16="http://schemas.microsoft.com/office/drawing/2014/main" id="{F64339CF-7A19-4668-B800-DEF59F93144E}"/>
              </a:ext>
            </a:extLst>
          </p:cNvPr>
          <p:cNvGraphicFramePr>
            <a:graphicFrameLocks noGrp="1"/>
          </p:cNvGraphicFramePr>
          <p:nvPr>
            <p:extLst>
              <p:ext uri="{D42A27DB-BD31-4B8C-83A1-F6EECF244321}">
                <p14:modId xmlns:p14="http://schemas.microsoft.com/office/powerpoint/2010/main" val="284550761"/>
              </p:ext>
            </p:extLst>
          </p:nvPr>
        </p:nvGraphicFramePr>
        <p:xfrm>
          <a:off x="367564" y="2506171"/>
          <a:ext cx="1953470" cy="3505200"/>
        </p:xfrm>
        <a:graphic>
          <a:graphicData uri="http://schemas.openxmlformats.org/drawingml/2006/table">
            <a:tbl>
              <a:tblPr bandRow="1">
                <a:tableStyleId>{5C22544A-7EE6-4342-B048-85BDC9FD1C3A}</a:tableStyleId>
              </a:tblPr>
              <a:tblGrid>
                <a:gridCol w="976735">
                  <a:extLst>
                    <a:ext uri="{9D8B030D-6E8A-4147-A177-3AD203B41FA5}">
                      <a16:colId xmlns:a16="http://schemas.microsoft.com/office/drawing/2014/main" val="3847681013"/>
                    </a:ext>
                  </a:extLst>
                </a:gridCol>
                <a:gridCol w="976735">
                  <a:extLst>
                    <a:ext uri="{9D8B030D-6E8A-4147-A177-3AD203B41FA5}">
                      <a16:colId xmlns:a16="http://schemas.microsoft.com/office/drawing/2014/main" val="1050040734"/>
                    </a:ext>
                  </a:extLst>
                </a:gridCol>
              </a:tblGrid>
              <a:tr h="370840">
                <a:tc>
                  <a:txBody>
                    <a:bodyPr/>
                    <a:lstStyle/>
                    <a:p>
                      <a:r>
                        <a:rPr lang="ru-RU" sz="4000" b="1" dirty="0">
                          <a:latin typeface="Georgia" panose="02040502050405020303" pitchFamily="18" charset="0"/>
                        </a:rPr>
                        <a:t>1</a:t>
                      </a:r>
                      <a:endParaRPr lang="uk-UA" sz="4000" b="1" dirty="0">
                        <a:latin typeface="Georgia" panose="02040502050405020303" pitchFamily="18" charset="0"/>
                      </a:endParaRPr>
                    </a:p>
                  </a:txBody>
                  <a:tcPr/>
                </a:tc>
                <a:tc>
                  <a:txBody>
                    <a:bodyPr/>
                    <a:lstStyle/>
                    <a:p>
                      <a:r>
                        <a:rPr lang="ru-RU" sz="4000" b="1" dirty="0">
                          <a:latin typeface="Georgia" panose="02040502050405020303" pitchFamily="18" charset="0"/>
                        </a:rPr>
                        <a:t>2</a:t>
                      </a:r>
                      <a:endParaRPr lang="uk-UA" sz="4000" b="1" dirty="0">
                        <a:latin typeface="Georgia" panose="02040502050405020303" pitchFamily="18" charset="0"/>
                      </a:endParaRPr>
                    </a:p>
                  </a:txBody>
                  <a:tcPr/>
                </a:tc>
                <a:extLst>
                  <a:ext uri="{0D108BD9-81ED-4DB2-BD59-A6C34878D82A}">
                    <a16:rowId xmlns:a16="http://schemas.microsoft.com/office/drawing/2014/main" val="4211057224"/>
                  </a:ext>
                </a:extLst>
              </a:tr>
              <a:tr h="370840">
                <a:tc>
                  <a:txBody>
                    <a:bodyPr/>
                    <a:lstStyle/>
                    <a:p>
                      <a:r>
                        <a:rPr lang="ru-RU" sz="4000" b="1" dirty="0">
                          <a:latin typeface="Georgia" panose="02040502050405020303" pitchFamily="18" charset="0"/>
                        </a:rPr>
                        <a:t>-</a:t>
                      </a:r>
                      <a:endParaRPr lang="uk-UA" sz="4000" b="1" dirty="0">
                        <a:latin typeface="Georgia" panose="02040502050405020303" pitchFamily="18" charset="0"/>
                      </a:endParaRPr>
                    </a:p>
                  </a:txBody>
                  <a:tcPr/>
                </a:tc>
                <a:tc>
                  <a:txBody>
                    <a:bodyPr/>
                    <a:lstStyle/>
                    <a:p>
                      <a:r>
                        <a:rPr lang="uk-UA" sz="4000" b="1" dirty="0">
                          <a:latin typeface="Georgia" panose="02040502050405020303" pitchFamily="18" charset="0"/>
                        </a:rPr>
                        <a:t>+</a:t>
                      </a:r>
                    </a:p>
                  </a:txBody>
                  <a:tcPr/>
                </a:tc>
                <a:extLst>
                  <a:ext uri="{0D108BD9-81ED-4DB2-BD59-A6C34878D82A}">
                    <a16:rowId xmlns:a16="http://schemas.microsoft.com/office/drawing/2014/main" val="1488654386"/>
                  </a:ext>
                </a:extLst>
              </a:tr>
              <a:tr h="370840">
                <a:tc>
                  <a:txBody>
                    <a:bodyPr/>
                    <a:lstStyle/>
                    <a:p>
                      <a:r>
                        <a:rPr lang="ru-RU" sz="4000" b="1" dirty="0">
                          <a:latin typeface="Georgia" panose="02040502050405020303" pitchFamily="18" charset="0"/>
                        </a:rPr>
                        <a:t>+</a:t>
                      </a:r>
                      <a:endParaRPr lang="uk-UA" sz="4000" b="1" dirty="0">
                        <a:latin typeface="Georgia" panose="02040502050405020303" pitchFamily="18" charset="0"/>
                      </a:endParaRPr>
                    </a:p>
                  </a:txBody>
                  <a:tcPr/>
                </a:tc>
                <a:tc>
                  <a:txBody>
                    <a:bodyPr/>
                    <a:lstStyle/>
                    <a:p>
                      <a:r>
                        <a:rPr lang="uk-UA" sz="4000" b="1">
                          <a:latin typeface="Georgia" panose="02040502050405020303" pitchFamily="18" charset="0"/>
                        </a:rPr>
                        <a:t>-</a:t>
                      </a:r>
                      <a:endParaRPr lang="uk-UA" sz="4000" b="1" dirty="0">
                        <a:latin typeface="Georgia" panose="02040502050405020303" pitchFamily="18" charset="0"/>
                      </a:endParaRPr>
                    </a:p>
                  </a:txBody>
                  <a:tcPr/>
                </a:tc>
                <a:extLst>
                  <a:ext uri="{0D108BD9-81ED-4DB2-BD59-A6C34878D82A}">
                    <a16:rowId xmlns:a16="http://schemas.microsoft.com/office/drawing/2014/main" val="724787430"/>
                  </a:ext>
                </a:extLst>
              </a:tr>
              <a:tr h="370840">
                <a:tc>
                  <a:txBody>
                    <a:bodyPr/>
                    <a:lstStyle/>
                    <a:p>
                      <a:r>
                        <a:rPr lang="ru-RU" sz="4000" b="1" dirty="0">
                          <a:latin typeface="Georgia" panose="02040502050405020303" pitchFamily="18" charset="0"/>
                        </a:rPr>
                        <a:t>-</a:t>
                      </a:r>
                      <a:endParaRPr lang="uk-UA" sz="4000" b="1" dirty="0">
                        <a:latin typeface="Georgia" panose="02040502050405020303" pitchFamily="18" charset="0"/>
                      </a:endParaRPr>
                    </a:p>
                  </a:txBody>
                  <a:tcPr/>
                </a:tc>
                <a:tc>
                  <a:txBody>
                    <a:bodyPr/>
                    <a:lstStyle/>
                    <a:p>
                      <a:r>
                        <a:rPr lang="ru-RU" sz="4000" b="1" dirty="0">
                          <a:latin typeface="Georgia" panose="02040502050405020303" pitchFamily="18" charset="0"/>
                        </a:rPr>
                        <a:t>-</a:t>
                      </a:r>
                      <a:endParaRPr lang="uk-UA" sz="4000" b="1" dirty="0">
                        <a:latin typeface="Georgia" panose="02040502050405020303" pitchFamily="18" charset="0"/>
                      </a:endParaRPr>
                    </a:p>
                  </a:txBody>
                  <a:tcPr/>
                </a:tc>
                <a:extLst>
                  <a:ext uri="{0D108BD9-81ED-4DB2-BD59-A6C34878D82A}">
                    <a16:rowId xmlns:a16="http://schemas.microsoft.com/office/drawing/2014/main" val="4030694818"/>
                  </a:ext>
                </a:extLst>
              </a:tr>
              <a:tr h="370840">
                <a:tc>
                  <a:txBody>
                    <a:bodyPr/>
                    <a:lstStyle/>
                    <a:p>
                      <a:r>
                        <a:rPr lang="ru-RU" sz="4000" b="1" dirty="0">
                          <a:latin typeface="Georgia" panose="02040502050405020303" pitchFamily="18" charset="0"/>
                        </a:rPr>
                        <a:t>+</a:t>
                      </a:r>
                      <a:endParaRPr lang="uk-UA" sz="4000" b="1" dirty="0">
                        <a:latin typeface="Georgia" panose="02040502050405020303" pitchFamily="18" charset="0"/>
                      </a:endParaRPr>
                    </a:p>
                  </a:txBody>
                  <a:tcPr/>
                </a:tc>
                <a:tc>
                  <a:txBody>
                    <a:bodyPr/>
                    <a:lstStyle/>
                    <a:p>
                      <a:r>
                        <a:rPr lang="ru-RU" sz="4000" b="1" dirty="0">
                          <a:latin typeface="Georgia" panose="02040502050405020303" pitchFamily="18" charset="0"/>
                        </a:rPr>
                        <a:t>+</a:t>
                      </a:r>
                      <a:endParaRPr lang="uk-UA" sz="4000" b="1" dirty="0">
                        <a:latin typeface="Georgia" panose="02040502050405020303" pitchFamily="18" charset="0"/>
                      </a:endParaRPr>
                    </a:p>
                  </a:txBody>
                  <a:tcPr/>
                </a:tc>
                <a:extLst>
                  <a:ext uri="{0D108BD9-81ED-4DB2-BD59-A6C34878D82A}">
                    <a16:rowId xmlns:a16="http://schemas.microsoft.com/office/drawing/2014/main" val="1791149369"/>
                  </a:ext>
                </a:extLst>
              </a:tr>
            </a:tbl>
          </a:graphicData>
        </a:graphic>
      </p:graphicFrame>
      <p:sp>
        <p:nvSpPr>
          <p:cNvPr id="13" name="Прямокутник 12">
            <a:extLst>
              <a:ext uri="{FF2B5EF4-FFF2-40B4-BE49-F238E27FC236}">
                <a16:creationId xmlns:a16="http://schemas.microsoft.com/office/drawing/2014/main" id="{B01EE8F5-5909-45B2-91BA-CD9EBFFAC921}"/>
              </a:ext>
            </a:extLst>
          </p:cNvPr>
          <p:cNvSpPr/>
          <p:nvPr/>
        </p:nvSpPr>
        <p:spPr>
          <a:xfrm>
            <a:off x="4318299" y="3263508"/>
            <a:ext cx="5240481" cy="523220"/>
          </a:xfrm>
          <a:prstGeom prst="rect">
            <a:avLst/>
          </a:prstGeom>
          <a:ln w="38100">
            <a:solidFill>
              <a:schemeClr val="accent1"/>
            </a:solidFill>
          </a:ln>
        </p:spPr>
        <p:txBody>
          <a:bodyPr wrap="square">
            <a:spAutoFit/>
          </a:bodyPr>
          <a:lstStyle/>
          <a:p>
            <a:r>
              <a:rPr lang="ru-RU" sz="2800" dirty="0">
                <a:solidFill>
                  <a:srgbClr val="002060"/>
                </a:solidFill>
                <a:latin typeface="Georgia" panose="02040502050405020303" pitchFamily="18" charset="0"/>
              </a:rPr>
              <a:t>P (A+B) = P (A)</a:t>
            </a:r>
            <a:r>
              <a:rPr lang="en-US" sz="2800" dirty="0">
                <a:solidFill>
                  <a:srgbClr val="002060"/>
                </a:solidFill>
                <a:latin typeface="Georgia" panose="02040502050405020303" pitchFamily="18" charset="0"/>
              </a:rPr>
              <a:t> </a:t>
            </a:r>
            <a:r>
              <a:rPr lang="ru-RU" sz="2800" dirty="0">
                <a:solidFill>
                  <a:srgbClr val="002060"/>
                </a:solidFill>
                <a:latin typeface="Georgia" panose="02040502050405020303" pitchFamily="18" charset="0"/>
              </a:rPr>
              <a:t>+ P (B) – Р(АВ) </a:t>
            </a:r>
            <a:endParaRPr lang="uk-UA" sz="2800" dirty="0">
              <a:solidFill>
                <a:srgbClr val="002060"/>
              </a:solidFill>
              <a:latin typeface="Georgia" panose="02040502050405020303" pitchFamily="18" charset="0"/>
            </a:endParaRPr>
          </a:p>
        </p:txBody>
      </p:sp>
      <p:sp>
        <p:nvSpPr>
          <p:cNvPr id="7" name="Овал 6">
            <a:extLst>
              <a:ext uri="{FF2B5EF4-FFF2-40B4-BE49-F238E27FC236}">
                <a16:creationId xmlns:a16="http://schemas.microsoft.com/office/drawing/2014/main" id="{D01835A9-5042-4212-8256-7749C886BCBB}"/>
              </a:ext>
            </a:extLst>
          </p:cNvPr>
          <p:cNvSpPr/>
          <p:nvPr/>
        </p:nvSpPr>
        <p:spPr>
          <a:xfrm>
            <a:off x="226710" y="5334263"/>
            <a:ext cx="2094324" cy="677108"/>
          </a:xfrm>
          <a:prstGeom prst="ellipse">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TextBox 13">
            <a:extLst>
              <a:ext uri="{FF2B5EF4-FFF2-40B4-BE49-F238E27FC236}">
                <a16:creationId xmlns:a16="http://schemas.microsoft.com/office/drawing/2014/main" id="{0CDD12F7-2E3F-4469-ACE2-20C71CBE45A4}"/>
              </a:ext>
            </a:extLst>
          </p:cNvPr>
          <p:cNvSpPr txBox="1"/>
          <p:nvPr/>
        </p:nvSpPr>
        <p:spPr>
          <a:xfrm>
            <a:off x="3049754" y="1546393"/>
            <a:ext cx="7777573"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Р(кофе закончился в 1 автомате) = 0,25</a:t>
            </a:r>
            <a:endParaRPr lang="uk-UA" sz="2800" b="1" dirty="0">
              <a:solidFill>
                <a:srgbClr val="130ED8"/>
              </a:solidFill>
              <a:latin typeface="Georgia" panose="02040502050405020303" pitchFamily="18" charset="0"/>
            </a:endParaRPr>
          </a:p>
        </p:txBody>
      </p:sp>
      <p:sp>
        <p:nvSpPr>
          <p:cNvPr id="15" name="TextBox 14">
            <a:extLst>
              <a:ext uri="{FF2B5EF4-FFF2-40B4-BE49-F238E27FC236}">
                <a16:creationId xmlns:a16="http://schemas.microsoft.com/office/drawing/2014/main" id="{11EE6CCA-5F4E-4F0F-B535-DDDAEFB18CE6}"/>
              </a:ext>
            </a:extLst>
          </p:cNvPr>
          <p:cNvSpPr txBox="1"/>
          <p:nvPr/>
        </p:nvSpPr>
        <p:spPr>
          <a:xfrm>
            <a:off x="3049754" y="2075284"/>
            <a:ext cx="8556893"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Р(кофе закончился в0 2 автомате) = 0,25</a:t>
            </a:r>
            <a:endParaRPr lang="uk-UA" sz="2800" b="1" dirty="0">
              <a:solidFill>
                <a:srgbClr val="130ED8"/>
              </a:solidFill>
              <a:latin typeface="Georgia" panose="02040502050405020303" pitchFamily="18" charset="0"/>
            </a:endParaRPr>
          </a:p>
        </p:txBody>
      </p:sp>
      <p:sp>
        <p:nvSpPr>
          <p:cNvPr id="16" name="TextBox 15">
            <a:extLst>
              <a:ext uri="{FF2B5EF4-FFF2-40B4-BE49-F238E27FC236}">
                <a16:creationId xmlns:a16="http://schemas.microsoft.com/office/drawing/2014/main" id="{DC3958C5-D7AE-4754-A44F-5516DC49E463}"/>
              </a:ext>
            </a:extLst>
          </p:cNvPr>
          <p:cNvSpPr txBox="1"/>
          <p:nvPr/>
        </p:nvSpPr>
        <p:spPr>
          <a:xfrm>
            <a:off x="3049754" y="2681500"/>
            <a:ext cx="8556893" cy="430887"/>
          </a:xfrm>
          <a:prstGeom prst="rect">
            <a:avLst/>
          </a:prstGeom>
          <a:noFill/>
        </p:spPr>
        <p:txBody>
          <a:bodyPr wrap="square" lIns="0" tIns="0" rIns="0" bIns="0" rtlCol="0">
            <a:spAutoFit/>
          </a:bodyPr>
          <a:lstStyle/>
          <a:p>
            <a:r>
              <a:rPr lang="ru-RU" sz="2800" b="1" dirty="0">
                <a:solidFill>
                  <a:srgbClr val="002060"/>
                </a:solidFill>
                <a:latin typeface="Georgia" panose="02040502050405020303" pitchFamily="18" charset="0"/>
              </a:rPr>
              <a:t>Р(кофе закончился в1 и 2 автоматах) = 0,2</a:t>
            </a:r>
            <a:endParaRPr lang="uk-UA" sz="2800" b="1" dirty="0">
              <a:solidFill>
                <a:srgbClr val="002060"/>
              </a:solidFill>
              <a:latin typeface="Georgia" panose="02040502050405020303" pitchFamily="18" charset="0"/>
            </a:endParaRPr>
          </a:p>
        </p:txBody>
      </p:sp>
      <p:sp>
        <p:nvSpPr>
          <p:cNvPr id="19" name="Овал 18">
            <a:extLst>
              <a:ext uri="{FF2B5EF4-FFF2-40B4-BE49-F238E27FC236}">
                <a16:creationId xmlns:a16="http://schemas.microsoft.com/office/drawing/2014/main" id="{4FB182BB-0346-44E9-AA6C-CD7659D620BB}"/>
              </a:ext>
            </a:extLst>
          </p:cNvPr>
          <p:cNvSpPr/>
          <p:nvPr/>
        </p:nvSpPr>
        <p:spPr>
          <a:xfrm>
            <a:off x="10473178" y="2586400"/>
            <a:ext cx="789710" cy="677108"/>
          </a:xfrm>
          <a:prstGeom prst="ellipse">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0" name="TextBox 19">
            <a:extLst>
              <a:ext uri="{FF2B5EF4-FFF2-40B4-BE49-F238E27FC236}">
                <a16:creationId xmlns:a16="http://schemas.microsoft.com/office/drawing/2014/main" id="{EB2BF59D-9BC0-47B1-B02B-BD9389A691DF}"/>
              </a:ext>
            </a:extLst>
          </p:cNvPr>
          <p:cNvSpPr txBox="1"/>
          <p:nvPr/>
        </p:nvSpPr>
        <p:spPr>
          <a:xfrm>
            <a:off x="3173588" y="3967591"/>
            <a:ext cx="7777573" cy="861774"/>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a:t>
            </a:r>
            <a:r>
              <a:rPr lang="ru-RU" sz="2000" b="1" dirty="0">
                <a:solidFill>
                  <a:srgbClr val="130ED8"/>
                </a:solidFill>
                <a:latin typeface="Georgia" panose="02040502050405020303" pitchFamily="18" charset="0"/>
              </a:rPr>
              <a:t>кофе закончился хотя бы в одном из  автоматов</a:t>
            </a:r>
            <a:r>
              <a:rPr lang="ru-RU" sz="2800" b="1" dirty="0">
                <a:solidFill>
                  <a:srgbClr val="130ED8"/>
                </a:solidFill>
                <a:latin typeface="Georgia" panose="02040502050405020303" pitchFamily="18" charset="0"/>
              </a:rPr>
              <a:t>) = 0,25 + 0,25 – 0,2 = 0,3</a:t>
            </a:r>
            <a:endParaRPr lang="uk-UA" sz="2800" b="1" dirty="0">
              <a:solidFill>
                <a:srgbClr val="130ED8"/>
              </a:solidFill>
              <a:latin typeface="Georgia" panose="02040502050405020303" pitchFamily="18" charset="0"/>
            </a:endParaRPr>
          </a:p>
        </p:txBody>
      </p:sp>
      <p:sp>
        <p:nvSpPr>
          <p:cNvPr id="21" name="TextBox 20">
            <a:extLst>
              <a:ext uri="{FF2B5EF4-FFF2-40B4-BE49-F238E27FC236}">
                <a16:creationId xmlns:a16="http://schemas.microsoft.com/office/drawing/2014/main" id="{1E2FFA8F-ED27-4FF4-A76E-ACBDC489734D}"/>
              </a:ext>
            </a:extLst>
          </p:cNvPr>
          <p:cNvSpPr txBox="1"/>
          <p:nvPr/>
        </p:nvSpPr>
        <p:spPr>
          <a:xfrm>
            <a:off x="3173588" y="5038590"/>
            <a:ext cx="7777573" cy="430887"/>
          </a:xfrm>
          <a:prstGeom prst="rect">
            <a:avLst/>
          </a:prstGeom>
          <a:noFill/>
        </p:spPr>
        <p:txBody>
          <a:bodyPr wrap="square" lIns="0" tIns="0" rIns="0" bIns="0" rtlCol="0">
            <a:spAutoFit/>
          </a:bodyPr>
          <a:lstStyle/>
          <a:p>
            <a:r>
              <a:rPr lang="ru-RU" sz="2800" b="1" dirty="0">
                <a:solidFill>
                  <a:srgbClr val="130ED8"/>
                </a:solidFill>
                <a:latin typeface="Georgia" panose="02040502050405020303" pitchFamily="18" charset="0"/>
              </a:rPr>
              <a:t>Р(</a:t>
            </a:r>
            <a:r>
              <a:rPr lang="ru-RU" sz="2000" b="1" dirty="0">
                <a:solidFill>
                  <a:srgbClr val="130ED8"/>
                </a:solidFill>
                <a:latin typeface="Georgia" panose="02040502050405020303" pitchFamily="18" charset="0"/>
              </a:rPr>
              <a:t>кофе останется в обоих автоматах</a:t>
            </a:r>
            <a:r>
              <a:rPr lang="ru-RU" sz="2800" b="1" dirty="0">
                <a:solidFill>
                  <a:srgbClr val="130ED8"/>
                </a:solidFill>
                <a:latin typeface="Georgia" panose="02040502050405020303" pitchFamily="18" charset="0"/>
              </a:rPr>
              <a:t>) = 1 – 0,3 </a:t>
            </a:r>
            <a:endParaRPr lang="uk-UA" sz="2800" b="1" dirty="0">
              <a:solidFill>
                <a:srgbClr val="130ED8"/>
              </a:solidFill>
              <a:latin typeface="Georgia" panose="02040502050405020303" pitchFamily="18" charset="0"/>
            </a:endParaRPr>
          </a:p>
        </p:txBody>
      </p:sp>
    </p:spTree>
    <p:extLst>
      <p:ext uri="{BB962C8B-B14F-4D97-AF65-F5344CB8AC3E}">
        <p14:creationId xmlns:p14="http://schemas.microsoft.com/office/powerpoint/2010/main" val="2773303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down)">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down)">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ipe(down)">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down)">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ipe(down)">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7" grpId="0" animBg="1"/>
      <p:bldP spid="14" grpId="0"/>
      <p:bldP spid="15" grpId="0"/>
      <p:bldP spid="16" grpId="0"/>
      <p:bldP spid="19" grpId="0" animBg="1"/>
      <p:bldP spid="20" grpId="0"/>
      <p:bldP spid="21"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E2D5A342-82AB-4C72-99F9-72A70ED4DBBA}"/>
              </a:ext>
            </a:extLst>
          </p:cNvPr>
          <p:cNvSpPr/>
          <p:nvPr/>
        </p:nvSpPr>
        <p:spPr>
          <a:xfrm>
            <a:off x="0" y="83917"/>
            <a:ext cx="12192000" cy="2308324"/>
          </a:xfrm>
          <a:prstGeom prst="rect">
            <a:avLst/>
          </a:prstGeom>
        </p:spPr>
        <p:txBody>
          <a:bodyPr wrap="square">
            <a:spAutoFit/>
          </a:bodyPr>
          <a:lstStyle/>
          <a:p>
            <a:r>
              <a:rPr lang="ru-RU" b="1" i="1" dirty="0">
                <a:solidFill>
                  <a:srgbClr val="002060"/>
                </a:solidFill>
                <a:latin typeface="Georgia" panose="02040502050405020303" pitchFamily="18" charset="0"/>
              </a:rPr>
              <a:t>10. </a:t>
            </a:r>
            <a:r>
              <a:rPr lang="ru-RU" b="1" i="1" dirty="0">
                <a:solidFill>
                  <a:srgbClr val="00642D"/>
                </a:solidFill>
                <a:latin typeface="Georgia" panose="02040502050405020303" pitchFamily="18" charset="0"/>
              </a:rPr>
              <a:t>(Задача о поступлении в ВУЗ). </a:t>
            </a:r>
            <a:r>
              <a:rPr lang="ru-RU" b="1" i="1" dirty="0">
                <a:solidFill>
                  <a:srgbClr val="002060"/>
                </a:solidFill>
                <a:latin typeface="Georgia" panose="02040502050405020303" pitchFamily="18" charset="0"/>
              </a:rPr>
              <a:t>Чтобы поступить в институт на специальность «Переводчик», абитуриент должен набрать на ЕГЭ не менее 62 баллов по каждому из трёх предметов – математика, русский язык и иностранный язык. Чтобы поступить на специальность «Социология», нужно набрать не менее 62 баллов по каждому из трёх предметов – математика, русский язык и обществознание. Вероятность того, что абитуриент А. получит не менее 62 баллов по математике, равна 0,5, по русскому языку – 0,5, по иностранному языку – 0,9 и по обществознанию – 0,7. Найдите вероятность того, что А. сможет поступить хотя бы на одну из двух упомянутых специальностей</a:t>
            </a:r>
            <a:endParaRPr lang="uk-UA"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498CB0FB-EABF-41DE-9E2C-4513FC23910B}"/>
                  </a:ext>
                </a:extLst>
              </p:cNvPr>
              <p:cNvSpPr txBox="1"/>
              <p:nvPr/>
            </p:nvSpPr>
            <p:spPr>
              <a:xfrm>
                <a:off x="8008833" y="2299079"/>
                <a:ext cx="1969642"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1" i="1" smtClean="0">
                          <a:solidFill>
                            <a:srgbClr val="002060"/>
                          </a:solidFill>
                          <a:latin typeface="Cambria Math" panose="02040503050406030204" pitchFamily="18" charset="0"/>
                        </a:rPr>
                        <m:t>𝑷</m:t>
                      </m:r>
                      <m:d>
                        <m:dPr>
                          <m:ctrlPr>
                            <a:rPr lang="en-US" sz="2800" b="1" i="1" smtClean="0">
                              <a:solidFill>
                                <a:srgbClr val="002060"/>
                              </a:solidFill>
                              <a:latin typeface="Cambria Math" panose="02040503050406030204" pitchFamily="18" charset="0"/>
                            </a:rPr>
                          </m:ctrlPr>
                        </m:dPr>
                        <m:e>
                          <m:r>
                            <a:rPr lang="ru-RU" sz="2800" b="1" i="1" smtClean="0">
                              <a:solidFill>
                                <a:srgbClr val="002060"/>
                              </a:solidFill>
                              <a:latin typeface="Cambria Math" panose="02040503050406030204" pitchFamily="18" charset="0"/>
                            </a:rPr>
                            <m:t>М</m:t>
                          </m:r>
                        </m:e>
                      </m:d>
                      <m:r>
                        <a:rPr lang="en-US" sz="2800" b="1" i="1" smtClean="0">
                          <a:solidFill>
                            <a:srgbClr val="002060"/>
                          </a:solidFill>
                          <a:latin typeface="Cambria Math" panose="02040503050406030204" pitchFamily="18" charset="0"/>
                        </a:rPr>
                        <m:t>=</m:t>
                      </m:r>
                      <m:r>
                        <a:rPr lang="ru-RU" sz="2800" b="1" i="1" smtClean="0">
                          <a:solidFill>
                            <a:srgbClr val="002060"/>
                          </a:solidFill>
                          <a:latin typeface="Cambria Math" panose="02040503050406030204" pitchFamily="18" charset="0"/>
                        </a:rPr>
                        <m:t>𝟎</m:t>
                      </m:r>
                      <m:r>
                        <a:rPr lang="ru-RU" sz="2800" b="1" i="1" smtClean="0">
                          <a:solidFill>
                            <a:srgbClr val="002060"/>
                          </a:solidFill>
                          <a:latin typeface="Cambria Math" panose="02040503050406030204" pitchFamily="18" charset="0"/>
                        </a:rPr>
                        <m:t>,</m:t>
                      </m:r>
                      <m:r>
                        <a:rPr lang="ru-RU" sz="2800" b="1" i="1" smtClean="0">
                          <a:solidFill>
                            <a:srgbClr val="002060"/>
                          </a:solidFill>
                          <a:latin typeface="Cambria Math" panose="02040503050406030204" pitchFamily="18" charset="0"/>
                        </a:rPr>
                        <m:t>𝟓</m:t>
                      </m:r>
                    </m:oMath>
                  </m:oMathPara>
                </a14:m>
                <a:endParaRPr lang="uk-UA" sz="2800" b="1" dirty="0">
                  <a:solidFill>
                    <a:srgbClr val="002060"/>
                  </a:solidFill>
                </a:endParaRPr>
              </a:p>
            </p:txBody>
          </p:sp>
        </mc:Choice>
        <mc:Fallback xmlns="">
          <p:sp>
            <p:nvSpPr>
              <p:cNvPr id="7" name="TextBox 6">
                <a:extLst>
                  <a:ext uri="{FF2B5EF4-FFF2-40B4-BE49-F238E27FC236}">
                    <a16:creationId xmlns:a14="http://schemas.microsoft.com/office/drawing/2010/main" xmlns:a16="http://schemas.microsoft.com/office/drawing/2014/main" xmlns="" id="{498CB0FB-EABF-41DE-9E2C-4513FC23910B}"/>
                  </a:ext>
                </a:extLst>
              </p:cNvPr>
              <p:cNvSpPr txBox="1">
                <a:spLocks noRot="1" noChangeAspect="1" noMove="1" noResize="1" noEditPoints="1" noAdjustHandles="1" noChangeArrowheads="1" noChangeShapeType="1" noTextEdit="1"/>
              </p:cNvSpPr>
              <p:nvPr/>
            </p:nvSpPr>
            <p:spPr>
              <a:xfrm>
                <a:off x="8008833" y="2299079"/>
                <a:ext cx="1969642" cy="430887"/>
              </a:xfrm>
              <a:prstGeom prst="rect">
                <a:avLst/>
              </a:prstGeom>
              <a:blipFill>
                <a:blip r:embed="rId2"/>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1A1A9CA-5787-4F61-B94D-F44979406A9A}"/>
                  </a:ext>
                </a:extLst>
              </p:cNvPr>
              <p:cNvSpPr txBox="1"/>
              <p:nvPr/>
            </p:nvSpPr>
            <p:spPr>
              <a:xfrm>
                <a:off x="9275003" y="5444700"/>
                <a:ext cx="2043315"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𝟐𝟑𝟐𝟓</m:t>
                      </m:r>
                    </m:oMath>
                  </m:oMathPara>
                </a14:m>
                <a:endParaRPr lang="uk-UA" sz="4400" b="1" i="1" dirty="0">
                  <a:solidFill>
                    <a:srgbClr val="C00000"/>
                  </a:solidFill>
                  <a:latin typeface="Georgia" panose="02040502050405020303" pitchFamily="18" charset="0"/>
                </a:endParaRPr>
              </a:p>
            </p:txBody>
          </p:sp>
        </mc:Choice>
        <mc:Fallback xmlns="">
          <p:sp>
            <p:nvSpPr>
              <p:cNvPr id="6" name="TextBox 5">
                <a:extLst>
                  <a:ext uri="{FF2B5EF4-FFF2-40B4-BE49-F238E27FC236}">
                    <a16:creationId xmlns:a14="http://schemas.microsoft.com/office/drawing/2010/main" xmlns:a16="http://schemas.microsoft.com/office/drawing/2014/main" xmlns="" id="{71A1A9CA-5787-4F61-B94D-F44979406A9A}"/>
                  </a:ext>
                </a:extLst>
              </p:cNvPr>
              <p:cNvSpPr txBox="1">
                <a:spLocks noRot="1" noChangeAspect="1" noMove="1" noResize="1" noEditPoints="1" noAdjustHandles="1" noChangeArrowheads="1" noChangeShapeType="1" noTextEdit="1"/>
              </p:cNvSpPr>
              <p:nvPr/>
            </p:nvSpPr>
            <p:spPr>
              <a:xfrm>
                <a:off x="9275003" y="5444700"/>
                <a:ext cx="2043315" cy="677108"/>
              </a:xfrm>
              <a:prstGeom prst="rect">
                <a:avLst/>
              </a:prstGeom>
              <a:blipFill>
                <a:blip r:embed="rId3"/>
                <a:stretch>
                  <a:fillRect/>
                </a:stretch>
              </a:blipFill>
            </p:spPr>
            <p:txBody>
              <a:bodyPr/>
              <a:lstStyle/>
              <a:p>
                <a:r>
                  <a:rPr lang="uk-UA">
                    <a:noFill/>
                  </a:rPr>
                  <a:t> </a:t>
                </a:r>
              </a:p>
            </p:txBody>
          </p:sp>
        </mc:Fallback>
      </mc:AlternateContent>
      <p:graphicFrame>
        <p:nvGraphicFramePr>
          <p:cNvPr id="3" name="Таблиця 3">
            <a:extLst>
              <a:ext uri="{FF2B5EF4-FFF2-40B4-BE49-F238E27FC236}">
                <a16:creationId xmlns:a16="http://schemas.microsoft.com/office/drawing/2014/main" id="{02552E41-302C-4ECE-8825-2CF2358D615E}"/>
              </a:ext>
            </a:extLst>
          </p:cNvPr>
          <p:cNvGraphicFramePr>
            <a:graphicFrameLocks noGrp="1"/>
          </p:cNvGraphicFramePr>
          <p:nvPr>
            <p:extLst>
              <p:ext uri="{D42A27DB-BD31-4B8C-83A1-F6EECF244321}">
                <p14:modId xmlns:p14="http://schemas.microsoft.com/office/powerpoint/2010/main" val="4124619085"/>
              </p:ext>
            </p:extLst>
          </p:nvPr>
        </p:nvGraphicFramePr>
        <p:xfrm>
          <a:off x="129072" y="2383572"/>
          <a:ext cx="2311400" cy="1483360"/>
        </p:xfrm>
        <a:graphic>
          <a:graphicData uri="http://schemas.openxmlformats.org/drawingml/2006/table">
            <a:tbl>
              <a:tblPr bandRow="1">
                <a:tableStyleId>{5C22544A-7EE6-4342-B048-85BDC9FD1C3A}</a:tableStyleId>
              </a:tblPr>
              <a:tblGrid>
                <a:gridCol w="2311400">
                  <a:extLst>
                    <a:ext uri="{9D8B030D-6E8A-4147-A177-3AD203B41FA5}">
                      <a16:colId xmlns:a16="http://schemas.microsoft.com/office/drawing/2014/main" val="1067230287"/>
                    </a:ext>
                  </a:extLst>
                </a:gridCol>
              </a:tblGrid>
              <a:tr h="370840">
                <a:tc>
                  <a:txBody>
                    <a:bodyPr/>
                    <a:lstStyle/>
                    <a:p>
                      <a:r>
                        <a:rPr lang="ru-RU" dirty="0">
                          <a:latin typeface="Georgia" panose="02040502050405020303" pitchFamily="18" charset="0"/>
                        </a:rPr>
                        <a:t>«Переводчик»</a:t>
                      </a:r>
                      <a:endParaRPr lang="uk-UA" dirty="0">
                        <a:latin typeface="Georgia" panose="02040502050405020303" pitchFamily="18" charset="0"/>
                      </a:endParaRPr>
                    </a:p>
                  </a:txBody>
                  <a:tcPr/>
                </a:tc>
                <a:extLst>
                  <a:ext uri="{0D108BD9-81ED-4DB2-BD59-A6C34878D82A}">
                    <a16:rowId xmlns:a16="http://schemas.microsoft.com/office/drawing/2014/main" val="132693967"/>
                  </a:ext>
                </a:extLst>
              </a:tr>
              <a:tr h="370840">
                <a:tc>
                  <a:txBody>
                    <a:bodyPr/>
                    <a:lstStyle/>
                    <a:p>
                      <a:r>
                        <a:rPr lang="ru-RU" dirty="0">
                          <a:latin typeface="Georgia" panose="02040502050405020303" pitchFamily="18" charset="0"/>
                        </a:rPr>
                        <a:t>Математика</a:t>
                      </a:r>
                      <a:endParaRPr lang="uk-UA" dirty="0">
                        <a:latin typeface="Georgia" panose="02040502050405020303" pitchFamily="18" charset="0"/>
                      </a:endParaRPr>
                    </a:p>
                  </a:txBody>
                  <a:tcPr/>
                </a:tc>
                <a:extLst>
                  <a:ext uri="{0D108BD9-81ED-4DB2-BD59-A6C34878D82A}">
                    <a16:rowId xmlns:a16="http://schemas.microsoft.com/office/drawing/2014/main" val="2370998923"/>
                  </a:ext>
                </a:extLst>
              </a:tr>
              <a:tr h="370840">
                <a:tc>
                  <a:txBody>
                    <a:bodyPr/>
                    <a:lstStyle/>
                    <a:p>
                      <a:r>
                        <a:rPr lang="ru-RU" dirty="0">
                          <a:latin typeface="Georgia" panose="02040502050405020303" pitchFamily="18" charset="0"/>
                        </a:rPr>
                        <a:t>Русский язык</a:t>
                      </a:r>
                      <a:endParaRPr lang="uk-UA" dirty="0">
                        <a:latin typeface="Georgia" panose="02040502050405020303" pitchFamily="18" charset="0"/>
                      </a:endParaRPr>
                    </a:p>
                  </a:txBody>
                  <a:tcPr/>
                </a:tc>
                <a:extLst>
                  <a:ext uri="{0D108BD9-81ED-4DB2-BD59-A6C34878D82A}">
                    <a16:rowId xmlns:a16="http://schemas.microsoft.com/office/drawing/2014/main" val="2357806153"/>
                  </a:ext>
                </a:extLst>
              </a:tr>
              <a:tr h="370840">
                <a:tc>
                  <a:txBody>
                    <a:bodyPr/>
                    <a:lstStyle/>
                    <a:p>
                      <a:r>
                        <a:rPr lang="ru-RU" dirty="0">
                          <a:latin typeface="Georgia" panose="02040502050405020303" pitchFamily="18" charset="0"/>
                        </a:rPr>
                        <a:t>Иностранный язык</a:t>
                      </a:r>
                      <a:endParaRPr lang="uk-UA" dirty="0">
                        <a:latin typeface="Georgia" panose="02040502050405020303" pitchFamily="18" charset="0"/>
                      </a:endParaRPr>
                    </a:p>
                  </a:txBody>
                  <a:tcPr/>
                </a:tc>
                <a:extLst>
                  <a:ext uri="{0D108BD9-81ED-4DB2-BD59-A6C34878D82A}">
                    <a16:rowId xmlns:a16="http://schemas.microsoft.com/office/drawing/2014/main" val="2250092308"/>
                  </a:ext>
                </a:extLst>
              </a:tr>
            </a:tbl>
          </a:graphicData>
        </a:graphic>
      </p:graphicFrame>
      <p:graphicFrame>
        <p:nvGraphicFramePr>
          <p:cNvPr id="8" name="Таблиця 3">
            <a:extLst>
              <a:ext uri="{FF2B5EF4-FFF2-40B4-BE49-F238E27FC236}">
                <a16:creationId xmlns:a16="http://schemas.microsoft.com/office/drawing/2014/main" id="{936C0FA3-DEB9-4AE8-A03D-726BF803748E}"/>
              </a:ext>
            </a:extLst>
          </p:cNvPr>
          <p:cNvGraphicFramePr>
            <a:graphicFrameLocks noGrp="1"/>
          </p:cNvGraphicFramePr>
          <p:nvPr>
            <p:extLst>
              <p:ext uri="{D42A27DB-BD31-4B8C-83A1-F6EECF244321}">
                <p14:modId xmlns:p14="http://schemas.microsoft.com/office/powerpoint/2010/main" val="347337581"/>
              </p:ext>
            </p:extLst>
          </p:nvPr>
        </p:nvGraphicFramePr>
        <p:xfrm>
          <a:off x="2564229" y="2387362"/>
          <a:ext cx="2311400" cy="1483360"/>
        </p:xfrm>
        <a:graphic>
          <a:graphicData uri="http://schemas.openxmlformats.org/drawingml/2006/table">
            <a:tbl>
              <a:tblPr bandRow="1">
                <a:tableStyleId>{5C22544A-7EE6-4342-B048-85BDC9FD1C3A}</a:tableStyleId>
              </a:tblPr>
              <a:tblGrid>
                <a:gridCol w="2311400">
                  <a:extLst>
                    <a:ext uri="{9D8B030D-6E8A-4147-A177-3AD203B41FA5}">
                      <a16:colId xmlns:a16="http://schemas.microsoft.com/office/drawing/2014/main" val="1067230287"/>
                    </a:ext>
                  </a:extLst>
                </a:gridCol>
              </a:tblGrid>
              <a:tr h="370840">
                <a:tc>
                  <a:txBody>
                    <a:bodyPr/>
                    <a:lstStyle/>
                    <a:p>
                      <a:r>
                        <a:rPr lang="ru-RU" dirty="0">
                          <a:latin typeface="Georgia" panose="02040502050405020303" pitchFamily="18" charset="0"/>
                        </a:rPr>
                        <a:t>«Социология»</a:t>
                      </a:r>
                      <a:endParaRPr lang="uk-UA" dirty="0">
                        <a:latin typeface="Georgia" panose="02040502050405020303" pitchFamily="18" charset="0"/>
                      </a:endParaRPr>
                    </a:p>
                  </a:txBody>
                  <a:tcPr/>
                </a:tc>
                <a:extLst>
                  <a:ext uri="{0D108BD9-81ED-4DB2-BD59-A6C34878D82A}">
                    <a16:rowId xmlns:a16="http://schemas.microsoft.com/office/drawing/2014/main" val="132693967"/>
                  </a:ext>
                </a:extLst>
              </a:tr>
              <a:tr h="370840">
                <a:tc>
                  <a:txBody>
                    <a:bodyPr/>
                    <a:lstStyle/>
                    <a:p>
                      <a:r>
                        <a:rPr lang="ru-RU" dirty="0">
                          <a:latin typeface="Georgia" panose="02040502050405020303" pitchFamily="18" charset="0"/>
                        </a:rPr>
                        <a:t>Математика</a:t>
                      </a:r>
                      <a:endParaRPr lang="uk-UA" dirty="0">
                        <a:latin typeface="Georgia" panose="02040502050405020303" pitchFamily="18" charset="0"/>
                      </a:endParaRPr>
                    </a:p>
                  </a:txBody>
                  <a:tcPr/>
                </a:tc>
                <a:extLst>
                  <a:ext uri="{0D108BD9-81ED-4DB2-BD59-A6C34878D82A}">
                    <a16:rowId xmlns:a16="http://schemas.microsoft.com/office/drawing/2014/main" val="2370998923"/>
                  </a:ext>
                </a:extLst>
              </a:tr>
              <a:tr h="370840">
                <a:tc>
                  <a:txBody>
                    <a:bodyPr/>
                    <a:lstStyle/>
                    <a:p>
                      <a:r>
                        <a:rPr lang="ru-RU" dirty="0">
                          <a:latin typeface="Georgia" panose="02040502050405020303" pitchFamily="18" charset="0"/>
                        </a:rPr>
                        <a:t>Русский язык</a:t>
                      </a:r>
                      <a:endParaRPr lang="uk-UA" dirty="0">
                        <a:latin typeface="Georgia" panose="02040502050405020303" pitchFamily="18" charset="0"/>
                      </a:endParaRPr>
                    </a:p>
                  </a:txBody>
                  <a:tcPr/>
                </a:tc>
                <a:extLst>
                  <a:ext uri="{0D108BD9-81ED-4DB2-BD59-A6C34878D82A}">
                    <a16:rowId xmlns:a16="http://schemas.microsoft.com/office/drawing/2014/main" val="2357806153"/>
                  </a:ext>
                </a:extLst>
              </a:tr>
              <a:tr h="370840">
                <a:tc>
                  <a:txBody>
                    <a:bodyPr/>
                    <a:lstStyle/>
                    <a:p>
                      <a:r>
                        <a:rPr lang="ru-RU" dirty="0">
                          <a:latin typeface="Georgia" panose="02040502050405020303" pitchFamily="18" charset="0"/>
                        </a:rPr>
                        <a:t>Обществознание</a:t>
                      </a:r>
                      <a:endParaRPr lang="uk-UA" dirty="0">
                        <a:latin typeface="Georgia" panose="02040502050405020303" pitchFamily="18" charset="0"/>
                      </a:endParaRPr>
                    </a:p>
                  </a:txBody>
                  <a:tcPr/>
                </a:tc>
                <a:extLst>
                  <a:ext uri="{0D108BD9-81ED-4DB2-BD59-A6C34878D82A}">
                    <a16:rowId xmlns:a16="http://schemas.microsoft.com/office/drawing/2014/main" val="2250092308"/>
                  </a:ext>
                </a:extLst>
              </a:tr>
            </a:tbl>
          </a:graphicData>
        </a:graphic>
      </p:graphicFrame>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8C63730-565A-4622-AE1E-4901F2D28AC2}"/>
                  </a:ext>
                </a:extLst>
              </p:cNvPr>
              <p:cNvSpPr txBox="1"/>
              <p:nvPr/>
            </p:nvSpPr>
            <p:spPr>
              <a:xfrm>
                <a:off x="8008833" y="2741147"/>
                <a:ext cx="2373022"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1" i="1" smtClean="0">
                          <a:solidFill>
                            <a:srgbClr val="002060"/>
                          </a:solidFill>
                          <a:latin typeface="Cambria Math" panose="02040503050406030204" pitchFamily="18" charset="0"/>
                        </a:rPr>
                        <m:t>𝑷</m:t>
                      </m:r>
                      <m:d>
                        <m:dPr>
                          <m:ctrlPr>
                            <a:rPr lang="en-US" sz="2800" b="1" i="1" smtClean="0">
                              <a:solidFill>
                                <a:srgbClr val="002060"/>
                              </a:solidFill>
                              <a:latin typeface="Cambria Math" panose="02040503050406030204" pitchFamily="18" charset="0"/>
                            </a:rPr>
                          </m:ctrlPr>
                        </m:dPr>
                        <m:e>
                          <m:r>
                            <a:rPr lang="ru-RU" sz="2800" b="1" i="1" smtClean="0">
                              <a:solidFill>
                                <a:srgbClr val="002060"/>
                              </a:solidFill>
                              <a:latin typeface="Cambria Math" panose="02040503050406030204" pitchFamily="18" charset="0"/>
                            </a:rPr>
                            <m:t>Р.Я.</m:t>
                          </m:r>
                        </m:e>
                      </m:d>
                      <m:r>
                        <a:rPr lang="en-US" sz="2800" b="1" i="1" smtClean="0">
                          <a:solidFill>
                            <a:srgbClr val="002060"/>
                          </a:solidFill>
                          <a:latin typeface="Cambria Math" panose="02040503050406030204" pitchFamily="18" charset="0"/>
                        </a:rPr>
                        <m:t>=</m:t>
                      </m:r>
                      <m:r>
                        <a:rPr lang="ru-RU" sz="2800" b="1" i="1" smtClean="0">
                          <a:solidFill>
                            <a:srgbClr val="002060"/>
                          </a:solidFill>
                          <a:latin typeface="Cambria Math" panose="02040503050406030204" pitchFamily="18" charset="0"/>
                        </a:rPr>
                        <m:t>𝟎</m:t>
                      </m:r>
                      <m:r>
                        <a:rPr lang="ru-RU" sz="2800" b="1" i="1" smtClean="0">
                          <a:solidFill>
                            <a:srgbClr val="002060"/>
                          </a:solidFill>
                          <a:latin typeface="Cambria Math" panose="02040503050406030204" pitchFamily="18" charset="0"/>
                        </a:rPr>
                        <m:t>,</m:t>
                      </m:r>
                      <m:r>
                        <a:rPr lang="ru-RU" sz="2800" b="1" i="1" smtClean="0">
                          <a:solidFill>
                            <a:srgbClr val="002060"/>
                          </a:solidFill>
                          <a:latin typeface="Cambria Math" panose="02040503050406030204" pitchFamily="18" charset="0"/>
                        </a:rPr>
                        <m:t>𝟓</m:t>
                      </m:r>
                    </m:oMath>
                  </m:oMathPara>
                </a14:m>
                <a:endParaRPr lang="uk-UA" sz="2800" b="1" dirty="0">
                  <a:solidFill>
                    <a:srgbClr val="002060"/>
                  </a:solidFill>
                </a:endParaRPr>
              </a:p>
            </p:txBody>
          </p:sp>
        </mc:Choice>
        <mc:Fallback xmlns="">
          <p:sp>
            <p:nvSpPr>
              <p:cNvPr id="9" name="TextBox 8">
                <a:extLst>
                  <a:ext uri="{FF2B5EF4-FFF2-40B4-BE49-F238E27FC236}">
                    <a16:creationId xmlns:a14="http://schemas.microsoft.com/office/drawing/2010/main" xmlns:a16="http://schemas.microsoft.com/office/drawing/2014/main" xmlns="" id="{F8C63730-565A-4622-AE1E-4901F2D28AC2}"/>
                  </a:ext>
                </a:extLst>
              </p:cNvPr>
              <p:cNvSpPr txBox="1">
                <a:spLocks noRot="1" noChangeAspect="1" noMove="1" noResize="1" noEditPoints="1" noAdjustHandles="1" noChangeArrowheads="1" noChangeShapeType="1" noTextEdit="1"/>
              </p:cNvSpPr>
              <p:nvPr/>
            </p:nvSpPr>
            <p:spPr>
              <a:xfrm>
                <a:off x="8008833" y="2741147"/>
                <a:ext cx="2373022" cy="430887"/>
              </a:xfrm>
              <a:prstGeom prst="rect">
                <a:avLst/>
              </a:prstGeom>
              <a:blipFill>
                <a:blip r:embed="rId4"/>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C886C893-97FE-4412-972D-964D2315E519}"/>
                  </a:ext>
                </a:extLst>
              </p:cNvPr>
              <p:cNvSpPr txBox="1"/>
              <p:nvPr/>
            </p:nvSpPr>
            <p:spPr>
              <a:xfrm>
                <a:off x="8008833" y="3221074"/>
                <a:ext cx="2417906"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1" i="1" smtClean="0">
                          <a:solidFill>
                            <a:srgbClr val="002060"/>
                          </a:solidFill>
                          <a:latin typeface="Cambria Math" panose="02040503050406030204" pitchFamily="18" charset="0"/>
                        </a:rPr>
                        <m:t>𝑷</m:t>
                      </m:r>
                      <m:d>
                        <m:dPr>
                          <m:ctrlPr>
                            <a:rPr lang="en-US" sz="2800" b="1" i="1" smtClean="0">
                              <a:solidFill>
                                <a:srgbClr val="002060"/>
                              </a:solidFill>
                              <a:latin typeface="Cambria Math" panose="02040503050406030204" pitchFamily="18" charset="0"/>
                            </a:rPr>
                          </m:ctrlPr>
                        </m:dPr>
                        <m:e>
                          <m:r>
                            <a:rPr lang="ru-RU" sz="2800" b="1" i="1" smtClean="0">
                              <a:solidFill>
                                <a:srgbClr val="002060"/>
                              </a:solidFill>
                              <a:latin typeface="Cambria Math" panose="02040503050406030204" pitchFamily="18" charset="0"/>
                            </a:rPr>
                            <m:t>И.Я.</m:t>
                          </m:r>
                        </m:e>
                      </m:d>
                      <m:r>
                        <a:rPr lang="en-US" sz="2800" b="1" i="1" smtClean="0">
                          <a:solidFill>
                            <a:srgbClr val="002060"/>
                          </a:solidFill>
                          <a:latin typeface="Cambria Math" panose="02040503050406030204" pitchFamily="18" charset="0"/>
                        </a:rPr>
                        <m:t>=</m:t>
                      </m:r>
                      <m:r>
                        <a:rPr lang="ru-RU" sz="2800" b="1" i="1" smtClean="0">
                          <a:solidFill>
                            <a:srgbClr val="002060"/>
                          </a:solidFill>
                          <a:latin typeface="Cambria Math" panose="02040503050406030204" pitchFamily="18" charset="0"/>
                        </a:rPr>
                        <m:t>𝟎</m:t>
                      </m:r>
                      <m:r>
                        <a:rPr lang="ru-RU" sz="2800" b="1" i="1" smtClean="0">
                          <a:solidFill>
                            <a:srgbClr val="002060"/>
                          </a:solidFill>
                          <a:latin typeface="Cambria Math" panose="02040503050406030204" pitchFamily="18" charset="0"/>
                        </a:rPr>
                        <m:t>,</m:t>
                      </m:r>
                      <m:r>
                        <a:rPr lang="ru-RU" sz="2800" b="1" i="1" smtClean="0">
                          <a:solidFill>
                            <a:srgbClr val="002060"/>
                          </a:solidFill>
                          <a:latin typeface="Cambria Math" panose="02040503050406030204" pitchFamily="18" charset="0"/>
                        </a:rPr>
                        <m:t>𝟗</m:t>
                      </m:r>
                    </m:oMath>
                  </m:oMathPara>
                </a14:m>
                <a:endParaRPr lang="uk-UA" sz="2800" b="1" dirty="0">
                  <a:solidFill>
                    <a:srgbClr val="002060"/>
                  </a:solidFill>
                </a:endParaRPr>
              </a:p>
            </p:txBody>
          </p:sp>
        </mc:Choice>
        <mc:Fallback xmlns="">
          <p:sp>
            <p:nvSpPr>
              <p:cNvPr id="11" name="TextBox 10">
                <a:extLst>
                  <a:ext uri="{FF2B5EF4-FFF2-40B4-BE49-F238E27FC236}">
                    <a16:creationId xmlns:a14="http://schemas.microsoft.com/office/drawing/2010/main" xmlns:a16="http://schemas.microsoft.com/office/drawing/2014/main" xmlns="" id="{C886C893-97FE-4412-972D-964D2315E519}"/>
                  </a:ext>
                </a:extLst>
              </p:cNvPr>
              <p:cNvSpPr txBox="1">
                <a:spLocks noRot="1" noChangeAspect="1" noMove="1" noResize="1" noEditPoints="1" noAdjustHandles="1" noChangeArrowheads="1" noChangeShapeType="1" noTextEdit="1"/>
              </p:cNvSpPr>
              <p:nvPr/>
            </p:nvSpPr>
            <p:spPr>
              <a:xfrm>
                <a:off x="8008833" y="3221074"/>
                <a:ext cx="2417906" cy="430887"/>
              </a:xfrm>
              <a:prstGeom prst="rect">
                <a:avLst/>
              </a:prstGeom>
              <a:blipFill>
                <a:blip r:embed="rId5"/>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22FAFAC3-092B-442F-A28D-4594342EC12D}"/>
                  </a:ext>
                </a:extLst>
              </p:cNvPr>
              <p:cNvSpPr txBox="1"/>
              <p:nvPr/>
            </p:nvSpPr>
            <p:spPr>
              <a:xfrm>
                <a:off x="8002876" y="3651961"/>
                <a:ext cx="1910331"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1" i="1" smtClean="0">
                          <a:solidFill>
                            <a:srgbClr val="002060"/>
                          </a:solidFill>
                          <a:latin typeface="Cambria Math" panose="02040503050406030204" pitchFamily="18" charset="0"/>
                        </a:rPr>
                        <m:t>𝑷</m:t>
                      </m:r>
                      <m:d>
                        <m:dPr>
                          <m:ctrlPr>
                            <a:rPr lang="en-US" sz="2800" b="1" i="1" smtClean="0">
                              <a:solidFill>
                                <a:srgbClr val="002060"/>
                              </a:solidFill>
                              <a:latin typeface="Cambria Math" panose="02040503050406030204" pitchFamily="18" charset="0"/>
                            </a:rPr>
                          </m:ctrlPr>
                        </m:dPr>
                        <m:e>
                          <m:r>
                            <a:rPr lang="ru-RU" sz="2800" b="1" i="1" smtClean="0">
                              <a:solidFill>
                                <a:srgbClr val="002060"/>
                              </a:solidFill>
                              <a:latin typeface="Cambria Math" panose="02040503050406030204" pitchFamily="18" charset="0"/>
                            </a:rPr>
                            <m:t>О</m:t>
                          </m:r>
                        </m:e>
                      </m:d>
                      <m:r>
                        <a:rPr lang="en-US" sz="2800" b="1" i="1" smtClean="0">
                          <a:solidFill>
                            <a:srgbClr val="002060"/>
                          </a:solidFill>
                          <a:latin typeface="Cambria Math" panose="02040503050406030204" pitchFamily="18" charset="0"/>
                        </a:rPr>
                        <m:t>=</m:t>
                      </m:r>
                      <m:r>
                        <a:rPr lang="ru-RU" sz="2800" b="1" i="1" smtClean="0">
                          <a:solidFill>
                            <a:srgbClr val="002060"/>
                          </a:solidFill>
                          <a:latin typeface="Cambria Math" panose="02040503050406030204" pitchFamily="18" charset="0"/>
                        </a:rPr>
                        <m:t>𝟎</m:t>
                      </m:r>
                      <m:r>
                        <a:rPr lang="ru-RU" sz="2800" b="1" i="1" smtClean="0">
                          <a:solidFill>
                            <a:srgbClr val="002060"/>
                          </a:solidFill>
                          <a:latin typeface="Cambria Math" panose="02040503050406030204" pitchFamily="18" charset="0"/>
                        </a:rPr>
                        <m:t>,</m:t>
                      </m:r>
                      <m:r>
                        <a:rPr lang="ru-RU" sz="2800" b="1" i="1" smtClean="0">
                          <a:solidFill>
                            <a:srgbClr val="002060"/>
                          </a:solidFill>
                          <a:latin typeface="Cambria Math" panose="02040503050406030204" pitchFamily="18" charset="0"/>
                        </a:rPr>
                        <m:t>𝟕</m:t>
                      </m:r>
                    </m:oMath>
                  </m:oMathPara>
                </a14:m>
                <a:endParaRPr lang="uk-UA" sz="2800" b="1" dirty="0">
                  <a:solidFill>
                    <a:srgbClr val="002060"/>
                  </a:solidFill>
                </a:endParaRPr>
              </a:p>
            </p:txBody>
          </p:sp>
        </mc:Choice>
        <mc:Fallback xmlns="">
          <p:sp>
            <p:nvSpPr>
              <p:cNvPr id="14" name="TextBox 13">
                <a:extLst>
                  <a:ext uri="{FF2B5EF4-FFF2-40B4-BE49-F238E27FC236}">
                    <a16:creationId xmlns:a14="http://schemas.microsoft.com/office/drawing/2010/main" xmlns:a16="http://schemas.microsoft.com/office/drawing/2014/main" xmlns="" id="{22FAFAC3-092B-442F-A28D-4594342EC12D}"/>
                  </a:ext>
                </a:extLst>
              </p:cNvPr>
              <p:cNvSpPr txBox="1">
                <a:spLocks noRot="1" noChangeAspect="1" noMove="1" noResize="1" noEditPoints="1" noAdjustHandles="1" noChangeArrowheads="1" noChangeShapeType="1" noTextEdit="1"/>
              </p:cNvSpPr>
              <p:nvPr/>
            </p:nvSpPr>
            <p:spPr>
              <a:xfrm>
                <a:off x="8002876" y="3651961"/>
                <a:ext cx="1910331" cy="430887"/>
              </a:xfrm>
              <a:prstGeom prst="rect">
                <a:avLst/>
              </a:prstGeom>
              <a:blipFill>
                <a:blip r:embed="rId6"/>
                <a:stretch>
                  <a:fillRect/>
                </a:stretch>
              </a:blipFill>
            </p:spPr>
            <p:txBody>
              <a:bodyPr/>
              <a:lstStyle/>
              <a:p>
                <a:r>
                  <a:rPr lang="uk-UA">
                    <a:noFill/>
                  </a:rPr>
                  <a:t> </a:t>
                </a:r>
              </a:p>
            </p:txBody>
          </p:sp>
        </mc:Fallback>
      </mc:AlternateContent>
      <p:graphicFrame>
        <p:nvGraphicFramePr>
          <p:cNvPr id="20" name="Таблиця 20">
            <a:extLst>
              <a:ext uri="{FF2B5EF4-FFF2-40B4-BE49-F238E27FC236}">
                <a16:creationId xmlns:a16="http://schemas.microsoft.com/office/drawing/2014/main" id="{4340B6A8-AE57-45DF-ABE0-21CD68545289}"/>
              </a:ext>
            </a:extLst>
          </p:cNvPr>
          <p:cNvGraphicFramePr>
            <a:graphicFrameLocks noGrp="1"/>
          </p:cNvGraphicFramePr>
          <p:nvPr>
            <p:extLst>
              <p:ext uri="{D42A27DB-BD31-4B8C-83A1-F6EECF244321}">
                <p14:modId xmlns:p14="http://schemas.microsoft.com/office/powerpoint/2010/main" val="4229580849"/>
              </p:ext>
            </p:extLst>
          </p:nvPr>
        </p:nvGraphicFramePr>
        <p:xfrm>
          <a:off x="5249310" y="2392241"/>
          <a:ext cx="1693380" cy="1584960"/>
        </p:xfrm>
        <a:graphic>
          <a:graphicData uri="http://schemas.openxmlformats.org/drawingml/2006/table">
            <a:tbl>
              <a:tblPr bandRow="1">
                <a:tableStyleId>{5C22544A-7EE6-4342-B048-85BDC9FD1C3A}</a:tableStyleId>
              </a:tblPr>
              <a:tblGrid>
                <a:gridCol w="564460">
                  <a:extLst>
                    <a:ext uri="{9D8B030D-6E8A-4147-A177-3AD203B41FA5}">
                      <a16:colId xmlns:a16="http://schemas.microsoft.com/office/drawing/2014/main" val="197024608"/>
                    </a:ext>
                  </a:extLst>
                </a:gridCol>
                <a:gridCol w="564460">
                  <a:extLst>
                    <a:ext uri="{9D8B030D-6E8A-4147-A177-3AD203B41FA5}">
                      <a16:colId xmlns:a16="http://schemas.microsoft.com/office/drawing/2014/main" val="416768821"/>
                    </a:ext>
                  </a:extLst>
                </a:gridCol>
                <a:gridCol w="564460">
                  <a:extLst>
                    <a:ext uri="{9D8B030D-6E8A-4147-A177-3AD203B41FA5}">
                      <a16:colId xmlns:a16="http://schemas.microsoft.com/office/drawing/2014/main" val="8904318"/>
                    </a:ext>
                  </a:extLst>
                </a:gridCol>
              </a:tblGrid>
              <a:tr h="213395">
                <a:tc>
                  <a:txBody>
                    <a:bodyPr/>
                    <a:lstStyle/>
                    <a:p>
                      <a:endParaRPr lang="uk-UA" sz="2000" b="1" dirty="0">
                        <a:latin typeface="Georgia" panose="02040502050405020303" pitchFamily="18" charset="0"/>
                      </a:endParaRPr>
                    </a:p>
                  </a:txBody>
                  <a:tcPr/>
                </a:tc>
                <a:tc>
                  <a:txBody>
                    <a:bodyPr/>
                    <a:lstStyle/>
                    <a:p>
                      <a:r>
                        <a:rPr lang="ru-RU" sz="2000" b="1" dirty="0">
                          <a:latin typeface="Georgia" panose="02040502050405020303" pitchFamily="18" charset="0"/>
                        </a:rPr>
                        <a:t>И</a:t>
                      </a:r>
                      <a:endParaRPr lang="uk-UA" sz="2000" b="1" dirty="0">
                        <a:latin typeface="Georgia" panose="02040502050405020303" pitchFamily="18" charset="0"/>
                      </a:endParaRPr>
                    </a:p>
                  </a:txBody>
                  <a:tcPr/>
                </a:tc>
                <a:tc>
                  <a:txBody>
                    <a:bodyPr/>
                    <a:lstStyle/>
                    <a:p>
                      <a:r>
                        <a:rPr lang="ru-RU" sz="2000" b="1" dirty="0">
                          <a:latin typeface="Georgia" panose="02040502050405020303" pitchFamily="18" charset="0"/>
                        </a:rPr>
                        <a:t>О</a:t>
                      </a:r>
                      <a:endParaRPr lang="uk-UA" sz="2000" b="1" dirty="0">
                        <a:latin typeface="Georgia" panose="02040502050405020303" pitchFamily="18" charset="0"/>
                      </a:endParaRPr>
                    </a:p>
                  </a:txBody>
                  <a:tcPr/>
                </a:tc>
                <a:extLst>
                  <a:ext uri="{0D108BD9-81ED-4DB2-BD59-A6C34878D82A}">
                    <a16:rowId xmlns:a16="http://schemas.microsoft.com/office/drawing/2014/main" val="4020007851"/>
                  </a:ext>
                </a:extLst>
              </a:tr>
              <a:tr h="370840">
                <a:tc>
                  <a:txBody>
                    <a:bodyPr/>
                    <a:lstStyle/>
                    <a:p>
                      <a:r>
                        <a:rPr lang="ru-RU" sz="2000" b="1" dirty="0">
                          <a:latin typeface="Georgia" panose="02040502050405020303" pitchFamily="18" charset="0"/>
                        </a:rPr>
                        <a:t>1</a:t>
                      </a:r>
                      <a:endParaRPr lang="uk-UA" sz="2000" b="1" dirty="0">
                        <a:latin typeface="Georgia" panose="02040502050405020303" pitchFamily="18" charset="0"/>
                      </a:endParaRPr>
                    </a:p>
                  </a:txBody>
                  <a:tcPr/>
                </a:tc>
                <a:tc>
                  <a:txBody>
                    <a:bodyPr/>
                    <a:lstStyle/>
                    <a:p>
                      <a:r>
                        <a:rPr lang="ru-RU" sz="2000" b="1" dirty="0">
                          <a:latin typeface="Georgia" panose="02040502050405020303" pitchFamily="18" charset="0"/>
                        </a:rPr>
                        <a:t>+</a:t>
                      </a:r>
                      <a:endParaRPr lang="uk-UA" sz="2000" b="1" dirty="0">
                        <a:latin typeface="Georgia" panose="02040502050405020303" pitchFamily="18" charset="0"/>
                      </a:endParaRPr>
                    </a:p>
                  </a:txBody>
                  <a:tcPr/>
                </a:tc>
                <a:tc>
                  <a:txBody>
                    <a:bodyPr/>
                    <a:lstStyle/>
                    <a:p>
                      <a:r>
                        <a:rPr lang="ru-RU" sz="2000" b="1" dirty="0">
                          <a:latin typeface="Georgia" panose="02040502050405020303" pitchFamily="18" charset="0"/>
                        </a:rPr>
                        <a:t>-</a:t>
                      </a:r>
                      <a:endParaRPr lang="uk-UA" sz="2000" b="1" dirty="0">
                        <a:latin typeface="Georgia" panose="02040502050405020303" pitchFamily="18" charset="0"/>
                      </a:endParaRPr>
                    </a:p>
                  </a:txBody>
                  <a:tcPr/>
                </a:tc>
                <a:extLst>
                  <a:ext uri="{0D108BD9-81ED-4DB2-BD59-A6C34878D82A}">
                    <a16:rowId xmlns:a16="http://schemas.microsoft.com/office/drawing/2014/main" val="714875783"/>
                  </a:ext>
                </a:extLst>
              </a:tr>
              <a:tr h="370840">
                <a:tc>
                  <a:txBody>
                    <a:bodyPr/>
                    <a:lstStyle/>
                    <a:p>
                      <a:r>
                        <a:rPr lang="ru-RU" sz="2000" b="1" dirty="0">
                          <a:latin typeface="Georgia" panose="02040502050405020303" pitchFamily="18" charset="0"/>
                        </a:rPr>
                        <a:t>2</a:t>
                      </a:r>
                      <a:endParaRPr lang="uk-UA" sz="2000" b="1" dirty="0">
                        <a:latin typeface="Georgia" panose="02040502050405020303" pitchFamily="18" charset="0"/>
                      </a:endParaRPr>
                    </a:p>
                  </a:txBody>
                  <a:tcPr/>
                </a:tc>
                <a:tc>
                  <a:txBody>
                    <a:bodyPr/>
                    <a:lstStyle/>
                    <a:p>
                      <a:r>
                        <a:rPr lang="ru-RU" sz="2000" b="1" dirty="0">
                          <a:latin typeface="Georgia" panose="02040502050405020303" pitchFamily="18" charset="0"/>
                        </a:rPr>
                        <a:t>-</a:t>
                      </a:r>
                      <a:endParaRPr lang="uk-UA" sz="2000" b="1" dirty="0">
                        <a:latin typeface="Georgia" panose="02040502050405020303" pitchFamily="18" charset="0"/>
                      </a:endParaRPr>
                    </a:p>
                  </a:txBody>
                  <a:tcPr/>
                </a:tc>
                <a:tc>
                  <a:txBody>
                    <a:bodyPr/>
                    <a:lstStyle/>
                    <a:p>
                      <a:r>
                        <a:rPr lang="ru-RU" sz="2000" b="1" dirty="0">
                          <a:latin typeface="Georgia" panose="02040502050405020303" pitchFamily="18" charset="0"/>
                        </a:rPr>
                        <a:t>+</a:t>
                      </a:r>
                      <a:endParaRPr lang="uk-UA" sz="2000" b="1" dirty="0">
                        <a:latin typeface="Georgia" panose="02040502050405020303" pitchFamily="18" charset="0"/>
                      </a:endParaRPr>
                    </a:p>
                  </a:txBody>
                  <a:tcPr/>
                </a:tc>
                <a:extLst>
                  <a:ext uri="{0D108BD9-81ED-4DB2-BD59-A6C34878D82A}">
                    <a16:rowId xmlns:a16="http://schemas.microsoft.com/office/drawing/2014/main" val="3649018231"/>
                  </a:ext>
                </a:extLst>
              </a:tr>
              <a:tr h="370840">
                <a:tc>
                  <a:txBody>
                    <a:bodyPr/>
                    <a:lstStyle/>
                    <a:p>
                      <a:r>
                        <a:rPr lang="ru-RU" sz="2000" b="1" dirty="0">
                          <a:latin typeface="Georgia" panose="02040502050405020303" pitchFamily="18" charset="0"/>
                        </a:rPr>
                        <a:t>3</a:t>
                      </a:r>
                      <a:endParaRPr lang="uk-UA" sz="2000" b="1" dirty="0">
                        <a:latin typeface="Georgia" panose="02040502050405020303" pitchFamily="18" charset="0"/>
                      </a:endParaRPr>
                    </a:p>
                  </a:txBody>
                  <a:tcPr/>
                </a:tc>
                <a:tc>
                  <a:txBody>
                    <a:bodyPr/>
                    <a:lstStyle/>
                    <a:p>
                      <a:r>
                        <a:rPr lang="ru-RU" sz="2000" b="1" dirty="0">
                          <a:latin typeface="Georgia" panose="02040502050405020303" pitchFamily="18" charset="0"/>
                        </a:rPr>
                        <a:t>+</a:t>
                      </a:r>
                      <a:endParaRPr lang="uk-UA" sz="2000" b="1" dirty="0">
                        <a:latin typeface="Georgia" panose="02040502050405020303" pitchFamily="18" charset="0"/>
                      </a:endParaRPr>
                    </a:p>
                  </a:txBody>
                  <a:tcPr/>
                </a:tc>
                <a:tc>
                  <a:txBody>
                    <a:bodyPr/>
                    <a:lstStyle/>
                    <a:p>
                      <a:r>
                        <a:rPr lang="ru-RU" sz="2000" b="1" dirty="0">
                          <a:latin typeface="Georgia" panose="02040502050405020303" pitchFamily="18" charset="0"/>
                        </a:rPr>
                        <a:t>+</a:t>
                      </a:r>
                      <a:endParaRPr lang="uk-UA" sz="2000" b="1" dirty="0">
                        <a:latin typeface="Georgia" panose="02040502050405020303" pitchFamily="18" charset="0"/>
                      </a:endParaRPr>
                    </a:p>
                  </a:txBody>
                  <a:tcPr/>
                </a:tc>
                <a:extLst>
                  <a:ext uri="{0D108BD9-81ED-4DB2-BD59-A6C34878D82A}">
                    <a16:rowId xmlns:a16="http://schemas.microsoft.com/office/drawing/2014/main" val="528657512"/>
                  </a:ext>
                </a:extLst>
              </a:tr>
            </a:tbl>
          </a:graphicData>
        </a:graphic>
      </p:graphicFrame>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6546B273-80C1-4EB8-BD42-D62420401638}"/>
                  </a:ext>
                </a:extLst>
              </p:cNvPr>
              <p:cNvSpPr txBox="1"/>
              <p:nvPr/>
            </p:nvSpPr>
            <p:spPr>
              <a:xfrm>
                <a:off x="0" y="4039749"/>
                <a:ext cx="7373779"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d>
                        <m:dPr>
                          <m:ctrlPr>
                            <a:rPr lang="en-US"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𝟏</m:t>
                          </m:r>
                        </m:e>
                      </m:d>
                      <m:r>
                        <a:rPr lang="en-US"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𝟓</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𝟓</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𝟗</m:t>
                      </m:r>
                      <m:r>
                        <a:rPr lang="ru-RU" sz="3200" b="1" i="1">
                          <a:solidFill>
                            <a:srgbClr val="002060"/>
                          </a:solidFill>
                          <a:latin typeface="Cambria Math" panose="02040503050406030204" pitchFamily="18" charset="0"/>
                          <a:ea typeface="Cambria Math" panose="02040503050406030204" pitchFamily="18" charset="0"/>
                        </a:rPr>
                        <m:t>∙</m:t>
                      </m:r>
                      <m:r>
                        <a:rPr lang="ru-RU" sz="3200" b="1" i="1">
                          <a:solidFill>
                            <a:srgbClr val="002060"/>
                          </a:solidFill>
                          <a:latin typeface="Cambria Math" panose="02040503050406030204" pitchFamily="18" charset="0"/>
                          <a:ea typeface="Cambria Math" panose="02040503050406030204" pitchFamily="18" charset="0"/>
                        </a:rPr>
                        <m:t>𝟎</m:t>
                      </m:r>
                      <m:r>
                        <a:rPr lang="ru-RU" sz="3200" b="1" i="1">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 </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𝟎𝟔𝟕𝟓</m:t>
                      </m:r>
                      <m:r>
                        <a:rPr lang="ru-RU" sz="3200" b="1" i="1" smtClean="0">
                          <a:solidFill>
                            <a:srgbClr val="002060"/>
                          </a:solidFill>
                          <a:latin typeface="Cambria Math" panose="02040503050406030204" pitchFamily="18" charset="0"/>
                          <a:ea typeface="Cambria Math" panose="02040503050406030204" pitchFamily="18" charset="0"/>
                        </a:rPr>
                        <m:t> </m:t>
                      </m:r>
                    </m:oMath>
                  </m:oMathPara>
                </a14:m>
                <a:endParaRPr lang="uk-UA" sz="3600" b="1" dirty="0">
                  <a:solidFill>
                    <a:srgbClr val="002060"/>
                  </a:solidFill>
                </a:endParaRPr>
              </a:p>
            </p:txBody>
          </p:sp>
        </mc:Choice>
        <mc:Fallback xmlns="">
          <p:sp>
            <p:nvSpPr>
              <p:cNvPr id="22" name="TextBox 21">
                <a:extLst>
                  <a:ext uri="{FF2B5EF4-FFF2-40B4-BE49-F238E27FC236}">
                    <a16:creationId xmlns:a14="http://schemas.microsoft.com/office/drawing/2010/main" xmlns:a16="http://schemas.microsoft.com/office/drawing/2014/main" xmlns="" id="{6546B273-80C1-4EB8-BD42-D62420401638}"/>
                  </a:ext>
                </a:extLst>
              </p:cNvPr>
              <p:cNvSpPr txBox="1">
                <a:spLocks noRot="1" noChangeAspect="1" noMove="1" noResize="1" noEditPoints="1" noAdjustHandles="1" noChangeArrowheads="1" noChangeShapeType="1" noTextEdit="1"/>
              </p:cNvSpPr>
              <p:nvPr/>
            </p:nvSpPr>
            <p:spPr>
              <a:xfrm>
                <a:off x="0" y="4039749"/>
                <a:ext cx="7373779" cy="492443"/>
              </a:xfrm>
              <a:prstGeom prst="rect">
                <a:avLst/>
              </a:prstGeom>
              <a:blipFill>
                <a:blip r:embed="rId7"/>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6D545CAE-FE6F-4360-8BA9-C084EEFAD7EC}"/>
                  </a:ext>
                </a:extLst>
              </p:cNvPr>
              <p:cNvSpPr txBox="1"/>
              <p:nvPr/>
            </p:nvSpPr>
            <p:spPr>
              <a:xfrm>
                <a:off x="196527" y="4619114"/>
                <a:ext cx="6847624"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d>
                        <m:dPr>
                          <m:ctrlPr>
                            <a:rPr lang="en-US"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𝟐</m:t>
                          </m:r>
                        </m:e>
                      </m:d>
                      <m:r>
                        <a:rPr lang="en-US"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𝟓</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𝟓</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𝟏</m:t>
                      </m:r>
                      <m:r>
                        <a:rPr lang="ru-RU" sz="3200" b="1" i="1">
                          <a:solidFill>
                            <a:srgbClr val="002060"/>
                          </a:solidFill>
                          <a:latin typeface="Cambria Math" panose="02040503050406030204" pitchFamily="18" charset="0"/>
                          <a:ea typeface="Cambria Math" panose="02040503050406030204" pitchFamily="18" charset="0"/>
                        </a:rPr>
                        <m:t>∙</m:t>
                      </m:r>
                      <m:r>
                        <a:rPr lang="ru-RU" sz="3200" b="1" i="1">
                          <a:solidFill>
                            <a:srgbClr val="002060"/>
                          </a:solidFill>
                          <a:latin typeface="Cambria Math" panose="02040503050406030204" pitchFamily="18" charset="0"/>
                          <a:ea typeface="Cambria Math" panose="02040503050406030204" pitchFamily="18" charset="0"/>
                        </a:rPr>
                        <m:t>𝟎</m:t>
                      </m:r>
                      <m:r>
                        <a:rPr lang="ru-RU" sz="3200" b="1" i="1">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𝟕</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𝟎𝟏𝟕𝟓</m:t>
                      </m:r>
                      <m:r>
                        <a:rPr lang="ru-RU" sz="3200" b="1" i="1" smtClean="0">
                          <a:solidFill>
                            <a:srgbClr val="002060"/>
                          </a:solidFill>
                          <a:latin typeface="Cambria Math" panose="02040503050406030204" pitchFamily="18" charset="0"/>
                          <a:ea typeface="Cambria Math" panose="02040503050406030204" pitchFamily="18" charset="0"/>
                        </a:rPr>
                        <m:t> </m:t>
                      </m:r>
                    </m:oMath>
                  </m:oMathPara>
                </a14:m>
                <a:endParaRPr lang="uk-UA" sz="3600" b="1" dirty="0">
                  <a:solidFill>
                    <a:srgbClr val="002060"/>
                  </a:solidFill>
                </a:endParaRPr>
              </a:p>
            </p:txBody>
          </p:sp>
        </mc:Choice>
        <mc:Fallback xmlns="">
          <p:sp>
            <p:nvSpPr>
              <p:cNvPr id="24" name="TextBox 23">
                <a:extLst>
                  <a:ext uri="{FF2B5EF4-FFF2-40B4-BE49-F238E27FC236}">
                    <a16:creationId xmlns:a14="http://schemas.microsoft.com/office/drawing/2010/main" xmlns:a16="http://schemas.microsoft.com/office/drawing/2014/main" xmlns="" id="{6D545CAE-FE6F-4360-8BA9-C084EEFAD7EC}"/>
                  </a:ext>
                </a:extLst>
              </p:cNvPr>
              <p:cNvSpPr txBox="1">
                <a:spLocks noRot="1" noChangeAspect="1" noMove="1" noResize="1" noEditPoints="1" noAdjustHandles="1" noChangeArrowheads="1" noChangeShapeType="1" noTextEdit="1"/>
              </p:cNvSpPr>
              <p:nvPr/>
            </p:nvSpPr>
            <p:spPr>
              <a:xfrm>
                <a:off x="196527" y="4619114"/>
                <a:ext cx="6847624" cy="492443"/>
              </a:xfrm>
              <a:prstGeom prst="rect">
                <a:avLst/>
              </a:prstGeom>
              <a:blipFill>
                <a:blip r:embed="rId8"/>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8A96E42C-4EF0-4E3E-A9F3-D973AB1E7852}"/>
                  </a:ext>
                </a:extLst>
              </p:cNvPr>
              <p:cNvSpPr txBox="1"/>
              <p:nvPr/>
            </p:nvSpPr>
            <p:spPr>
              <a:xfrm>
                <a:off x="320173" y="5198479"/>
                <a:ext cx="6847625"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d>
                        <m:dPr>
                          <m:ctrlPr>
                            <a:rPr lang="en-US"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𝟑</m:t>
                          </m:r>
                        </m:e>
                      </m:d>
                      <m:r>
                        <a:rPr lang="en-US"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𝟓</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𝟓</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𝟗</m:t>
                      </m:r>
                      <m:r>
                        <a:rPr lang="ru-RU" sz="3200" b="1" i="1">
                          <a:solidFill>
                            <a:srgbClr val="002060"/>
                          </a:solidFill>
                          <a:latin typeface="Cambria Math" panose="02040503050406030204" pitchFamily="18" charset="0"/>
                          <a:ea typeface="Cambria Math" panose="02040503050406030204" pitchFamily="18" charset="0"/>
                        </a:rPr>
                        <m:t>∙</m:t>
                      </m:r>
                      <m:r>
                        <a:rPr lang="ru-RU" sz="3200" b="1" i="1">
                          <a:solidFill>
                            <a:srgbClr val="002060"/>
                          </a:solidFill>
                          <a:latin typeface="Cambria Math" panose="02040503050406030204" pitchFamily="18" charset="0"/>
                          <a:ea typeface="Cambria Math" panose="02040503050406030204" pitchFamily="18" charset="0"/>
                        </a:rPr>
                        <m:t>𝟎</m:t>
                      </m:r>
                      <m:r>
                        <a:rPr lang="ru-RU" sz="3200" b="1" i="1">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𝟕</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𝟏𝟓𝟕𝟓</m:t>
                      </m:r>
                      <m:r>
                        <a:rPr lang="ru-RU" sz="3200" b="1" i="1" smtClean="0">
                          <a:solidFill>
                            <a:srgbClr val="002060"/>
                          </a:solidFill>
                          <a:latin typeface="Cambria Math" panose="02040503050406030204" pitchFamily="18" charset="0"/>
                          <a:ea typeface="Cambria Math" panose="02040503050406030204" pitchFamily="18" charset="0"/>
                        </a:rPr>
                        <m:t> </m:t>
                      </m:r>
                    </m:oMath>
                  </m:oMathPara>
                </a14:m>
                <a:endParaRPr lang="uk-UA" sz="3600" b="1" dirty="0">
                  <a:solidFill>
                    <a:srgbClr val="002060"/>
                  </a:solidFill>
                </a:endParaRPr>
              </a:p>
            </p:txBody>
          </p:sp>
        </mc:Choice>
        <mc:Fallback xmlns="">
          <p:sp>
            <p:nvSpPr>
              <p:cNvPr id="25" name="TextBox 24">
                <a:extLst>
                  <a:ext uri="{FF2B5EF4-FFF2-40B4-BE49-F238E27FC236}">
                    <a16:creationId xmlns:a14="http://schemas.microsoft.com/office/drawing/2010/main" xmlns:a16="http://schemas.microsoft.com/office/drawing/2014/main" xmlns="" id="{8A96E42C-4EF0-4E3E-A9F3-D973AB1E7852}"/>
                  </a:ext>
                </a:extLst>
              </p:cNvPr>
              <p:cNvSpPr txBox="1">
                <a:spLocks noRot="1" noChangeAspect="1" noMove="1" noResize="1" noEditPoints="1" noAdjustHandles="1" noChangeArrowheads="1" noChangeShapeType="1" noTextEdit="1"/>
              </p:cNvSpPr>
              <p:nvPr/>
            </p:nvSpPr>
            <p:spPr>
              <a:xfrm>
                <a:off x="320173" y="5198479"/>
                <a:ext cx="6847625" cy="492443"/>
              </a:xfrm>
              <a:prstGeom prst="rect">
                <a:avLst/>
              </a:prstGeom>
              <a:blipFill>
                <a:blip r:embed="rId9"/>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D084AC99-EC38-44BE-ABD1-51B6E3D6D631}"/>
                  </a:ext>
                </a:extLst>
              </p:cNvPr>
              <p:cNvSpPr txBox="1"/>
              <p:nvPr/>
            </p:nvSpPr>
            <p:spPr>
              <a:xfrm>
                <a:off x="2167041" y="5888278"/>
                <a:ext cx="5000757"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r>
                        <a:rPr lang="en-US" sz="3200" b="1" i="1" smtClean="0">
                          <a:solidFill>
                            <a:srgbClr val="002060"/>
                          </a:solidFill>
                          <a:latin typeface="Cambria Math" panose="02040503050406030204" pitchFamily="18" charset="0"/>
                        </a:rPr>
                        <m:t>=Р</m:t>
                      </m:r>
                      <m:d>
                        <m:dPr>
                          <m:ctrlPr>
                            <a:rPr lang="ru-RU"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𝟏</m:t>
                          </m:r>
                        </m:e>
                      </m:d>
                      <m:r>
                        <a:rPr lang="ru-RU" sz="3200" b="1" i="1" smtClean="0">
                          <a:solidFill>
                            <a:srgbClr val="002060"/>
                          </a:solidFill>
                          <a:latin typeface="Cambria Math" panose="02040503050406030204" pitchFamily="18" charset="0"/>
                        </a:rPr>
                        <m:t>+Р</m:t>
                      </m:r>
                      <m:d>
                        <m:dPr>
                          <m:ctrlPr>
                            <a:rPr lang="ru-RU"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𝟐</m:t>
                          </m:r>
                        </m:e>
                      </m:d>
                      <m:r>
                        <a:rPr lang="ru-RU" sz="3200" b="1" i="1" smtClean="0">
                          <a:solidFill>
                            <a:srgbClr val="002060"/>
                          </a:solidFill>
                          <a:latin typeface="Cambria Math" panose="02040503050406030204" pitchFamily="18" charset="0"/>
                        </a:rPr>
                        <m:t>+Р(</m:t>
                      </m:r>
                      <m:r>
                        <a:rPr lang="ru-RU" sz="3200" b="1" i="1" smtClean="0">
                          <a:solidFill>
                            <a:srgbClr val="002060"/>
                          </a:solidFill>
                          <a:latin typeface="Cambria Math" panose="02040503050406030204" pitchFamily="18" charset="0"/>
                          <a:ea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m:t>
                      </m:r>
                    </m:oMath>
                  </m:oMathPara>
                </a14:m>
                <a:endParaRPr lang="uk-UA" sz="3600" b="1" dirty="0">
                  <a:solidFill>
                    <a:srgbClr val="002060"/>
                  </a:solidFill>
                </a:endParaRPr>
              </a:p>
            </p:txBody>
          </p:sp>
        </mc:Choice>
        <mc:Fallback xmlns="">
          <p:sp>
            <p:nvSpPr>
              <p:cNvPr id="26" name="TextBox 25">
                <a:extLst>
                  <a:ext uri="{FF2B5EF4-FFF2-40B4-BE49-F238E27FC236}">
                    <a16:creationId xmlns:a14="http://schemas.microsoft.com/office/drawing/2010/main" xmlns:a16="http://schemas.microsoft.com/office/drawing/2014/main" xmlns="" id="{D084AC99-EC38-44BE-ABD1-51B6E3D6D631}"/>
                  </a:ext>
                </a:extLst>
              </p:cNvPr>
              <p:cNvSpPr txBox="1">
                <a:spLocks noRot="1" noChangeAspect="1" noMove="1" noResize="1" noEditPoints="1" noAdjustHandles="1" noChangeArrowheads="1" noChangeShapeType="1" noTextEdit="1"/>
              </p:cNvSpPr>
              <p:nvPr/>
            </p:nvSpPr>
            <p:spPr>
              <a:xfrm>
                <a:off x="2167041" y="5888278"/>
                <a:ext cx="5000757" cy="492443"/>
              </a:xfrm>
              <a:prstGeom prst="rect">
                <a:avLst/>
              </a:prstGeom>
              <a:blipFill>
                <a:blip r:embed="rId10"/>
                <a:stretch>
                  <a:fillRect/>
                </a:stretch>
              </a:blipFill>
            </p:spPr>
            <p:txBody>
              <a:bodyPr/>
              <a:lstStyle/>
              <a:p>
                <a:r>
                  <a:rPr lang="uk-UA">
                    <a:noFill/>
                  </a:rPr>
                  <a:t> </a:t>
                </a:r>
              </a:p>
            </p:txBody>
          </p:sp>
        </mc:Fallback>
      </mc:AlternateContent>
      <p:cxnSp>
        <p:nvCxnSpPr>
          <p:cNvPr id="28" name="Пряма сполучна лінія 27">
            <a:extLst>
              <a:ext uri="{FF2B5EF4-FFF2-40B4-BE49-F238E27FC236}">
                <a16:creationId xmlns:a16="http://schemas.microsoft.com/office/drawing/2014/main" id="{4A191031-162F-41E4-A5E1-732C4F9C206F}"/>
              </a:ext>
            </a:extLst>
          </p:cNvPr>
          <p:cNvCxnSpPr/>
          <p:nvPr/>
        </p:nvCxnSpPr>
        <p:spPr>
          <a:xfrm>
            <a:off x="3702570" y="2310790"/>
            <a:ext cx="2053653" cy="0"/>
          </a:xfrm>
          <a:prstGeom prst="line">
            <a:avLst/>
          </a:prstGeom>
          <a:ln w="317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970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wipe(down)">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down)">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wipe(down)">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wipe(down)">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wipe(down)">
                                      <p:cBhvr>
                                        <p:cTn id="52" dur="500"/>
                                        <p:tgtEl>
                                          <p:spTgt spid="24"/>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wipe(down)">
                                      <p:cBhvr>
                                        <p:cTn id="57" dur="500"/>
                                        <p:tgtEl>
                                          <p:spTgt spid="2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6"/>
                                        </p:tgtEl>
                                        <p:attrNameLst>
                                          <p:attrName>style.visibility</p:attrName>
                                        </p:attrNameLst>
                                      </p:cBhvr>
                                      <p:to>
                                        <p:strVal val="visible"/>
                                      </p:to>
                                    </p:set>
                                    <p:animEffect transition="in" filter="wipe(down)">
                                      <p:cBhvr>
                                        <p:cTn id="62" dur="500"/>
                                        <p:tgtEl>
                                          <p:spTgt spid="26"/>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wipe(down)">
                                      <p:cBhvr>
                                        <p:cTn id="6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9" grpId="0" animBg="1"/>
      <p:bldP spid="11" grpId="0" animBg="1"/>
      <p:bldP spid="14" grpId="0" animBg="1"/>
      <p:bldP spid="22" grpId="0" animBg="1"/>
      <p:bldP spid="24" grpId="0" animBg="1"/>
      <p:bldP spid="25" grpId="0" animBg="1"/>
      <p:bldP spid="26"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4E408B09-60F7-4B14-BEA5-F4C0C9B4FECB}"/>
              </a:ext>
            </a:extLst>
          </p:cNvPr>
          <p:cNvSpPr/>
          <p:nvPr/>
        </p:nvSpPr>
        <p:spPr>
          <a:xfrm>
            <a:off x="111111" y="151179"/>
            <a:ext cx="11346881" cy="1631216"/>
          </a:xfrm>
          <a:prstGeom prst="rect">
            <a:avLst/>
          </a:prstGeom>
        </p:spPr>
        <p:txBody>
          <a:bodyPr wrap="square">
            <a:spAutoFit/>
          </a:bodyPr>
          <a:lstStyle/>
          <a:p>
            <a:r>
              <a:rPr lang="ru-RU" sz="2000" b="1" i="1" dirty="0">
                <a:solidFill>
                  <a:srgbClr val="002060"/>
                </a:solidFill>
                <a:latin typeface="Georgia" panose="02040502050405020303" pitchFamily="18" charset="0"/>
              </a:rPr>
              <a:t>11. </a:t>
            </a:r>
            <a:r>
              <a:rPr lang="ru-RU" sz="2000" b="1" i="1" dirty="0">
                <a:solidFill>
                  <a:srgbClr val="00642D"/>
                </a:solidFill>
                <a:latin typeface="Georgia" panose="02040502050405020303" pitchFamily="18" charset="0"/>
              </a:rPr>
              <a:t>(Задача о погоде). </a:t>
            </a:r>
            <a:r>
              <a:rPr lang="ru-RU" sz="2000" b="1" i="1" dirty="0">
                <a:solidFill>
                  <a:srgbClr val="002060"/>
                </a:solidFill>
                <a:latin typeface="Georgia" panose="02040502050405020303" pitchFamily="18" charset="0"/>
              </a:rPr>
              <a:t>В Волшебной стране бывает два типа погоды: хорошая и отличная, причём погода, установившись утром, держится неизменной весь день. Известно, что с вероятностью 0,7 погода завтра будет такой же, как и сегодня. 16 июня погода в Волшебной стране хорошая. Найдите вероятность того, что 19 июня в Волшебной стране будет отличная погода</a:t>
            </a:r>
            <a:endParaRPr lang="uk-UA" sz="40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1B769D1-4FB7-497E-8D5A-B8BB27E56EDE}"/>
              </a:ext>
            </a:extLst>
          </p:cNvPr>
          <p:cNvSpPr/>
          <p:nvPr/>
        </p:nvSpPr>
        <p:spPr>
          <a:xfrm>
            <a:off x="9149656" y="6197742"/>
            <a:ext cx="2139519" cy="646331"/>
          </a:xfrm>
          <a:prstGeom prst="rect">
            <a:avLst/>
          </a:prstGeom>
        </p:spPr>
        <p:txBody>
          <a:bodyPr wrap="square">
            <a:spAutoFit/>
          </a:bodyPr>
          <a:lstStyle/>
          <a:p>
            <a:r>
              <a:rPr lang="ru-RU" sz="3600" b="1" i="1" dirty="0">
                <a:solidFill>
                  <a:srgbClr val="C00000"/>
                </a:solidFill>
                <a:latin typeface="Georgia" panose="02040502050405020303" pitchFamily="18" charset="0"/>
              </a:rPr>
              <a:t>0,468</a:t>
            </a:r>
            <a:endParaRPr lang="uk-UA" sz="3600" b="1" i="1" dirty="0">
              <a:solidFill>
                <a:srgbClr val="C00000"/>
              </a:solidFill>
              <a:latin typeface="Georgia" panose="02040502050405020303" pitchFamily="18" charset="0"/>
            </a:endParaRPr>
          </a:p>
        </p:txBody>
      </p:sp>
      <p:graphicFrame>
        <p:nvGraphicFramePr>
          <p:cNvPr id="3" name="Таблиця 3">
            <a:extLst>
              <a:ext uri="{FF2B5EF4-FFF2-40B4-BE49-F238E27FC236}">
                <a16:creationId xmlns:a16="http://schemas.microsoft.com/office/drawing/2014/main" id="{F8802F2A-134A-47C1-A3AF-5427333E7F9D}"/>
              </a:ext>
            </a:extLst>
          </p:cNvPr>
          <p:cNvGraphicFramePr>
            <a:graphicFrameLocks noGrp="1"/>
          </p:cNvGraphicFramePr>
          <p:nvPr>
            <p:extLst>
              <p:ext uri="{D42A27DB-BD31-4B8C-83A1-F6EECF244321}">
                <p14:modId xmlns:p14="http://schemas.microsoft.com/office/powerpoint/2010/main" val="500649218"/>
              </p:ext>
            </p:extLst>
          </p:nvPr>
        </p:nvGraphicFramePr>
        <p:xfrm>
          <a:off x="663373" y="2411226"/>
          <a:ext cx="4233720" cy="4145280"/>
        </p:xfrm>
        <a:graphic>
          <a:graphicData uri="http://schemas.openxmlformats.org/drawingml/2006/table">
            <a:tbl>
              <a:tblPr bandRow="1">
                <a:tableStyleId>{5C22544A-7EE6-4342-B048-85BDC9FD1C3A}</a:tableStyleId>
              </a:tblPr>
              <a:tblGrid>
                <a:gridCol w="1058430">
                  <a:extLst>
                    <a:ext uri="{9D8B030D-6E8A-4147-A177-3AD203B41FA5}">
                      <a16:colId xmlns:a16="http://schemas.microsoft.com/office/drawing/2014/main" val="4201140219"/>
                    </a:ext>
                  </a:extLst>
                </a:gridCol>
                <a:gridCol w="1058430">
                  <a:extLst>
                    <a:ext uri="{9D8B030D-6E8A-4147-A177-3AD203B41FA5}">
                      <a16:colId xmlns:a16="http://schemas.microsoft.com/office/drawing/2014/main" val="2415689861"/>
                    </a:ext>
                  </a:extLst>
                </a:gridCol>
                <a:gridCol w="1058430">
                  <a:extLst>
                    <a:ext uri="{9D8B030D-6E8A-4147-A177-3AD203B41FA5}">
                      <a16:colId xmlns:a16="http://schemas.microsoft.com/office/drawing/2014/main" val="778296157"/>
                    </a:ext>
                  </a:extLst>
                </a:gridCol>
                <a:gridCol w="1058430">
                  <a:extLst>
                    <a:ext uri="{9D8B030D-6E8A-4147-A177-3AD203B41FA5}">
                      <a16:colId xmlns:a16="http://schemas.microsoft.com/office/drawing/2014/main" val="1596931366"/>
                    </a:ext>
                  </a:extLst>
                </a:gridCol>
              </a:tblGrid>
              <a:tr h="370840">
                <a:tc>
                  <a:txBody>
                    <a:bodyPr/>
                    <a:lstStyle/>
                    <a:p>
                      <a:r>
                        <a:rPr lang="ru-RU" sz="2800" dirty="0"/>
                        <a:t>Х</a:t>
                      </a:r>
                      <a:endParaRPr lang="uk-UA" sz="2800" dirty="0"/>
                    </a:p>
                  </a:txBody>
                  <a:tcPr/>
                </a:tc>
                <a:tc>
                  <a:txBody>
                    <a:bodyPr/>
                    <a:lstStyle/>
                    <a:p>
                      <a:r>
                        <a:rPr lang="ru-RU" sz="2800" dirty="0"/>
                        <a:t>О</a:t>
                      </a:r>
                      <a:endParaRPr lang="uk-UA" sz="2800" dirty="0"/>
                    </a:p>
                  </a:txBody>
                  <a:tcPr/>
                </a:tc>
                <a:tc>
                  <a:txBody>
                    <a:bodyPr/>
                    <a:lstStyle/>
                    <a:p>
                      <a:r>
                        <a:rPr lang="ru-RU" sz="2800" dirty="0"/>
                        <a:t>О</a:t>
                      </a:r>
                      <a:endParaRPr lang="uk-UA" sz="2800" dirty="0"/>
                    </a:p>
                  </a:txBody>
                  <a:tcPr/>
                </a:tc>
                <a:tc>
                  <a:txBody>
                    <a:bodyPr/>
                    <a:lstStyle/>
                    <a:p>
                      <a:r>
                        <a:rPr lang="ru-RU" sz="2800" dirty="0"/>
                        <a:t>О</a:t>
                      </a:r>
                      <a:endParaRPr lang="uk-UA" sz="2800" dirty="0"/>
                    </a:p>
                  </a:txBody>
                  <a:tcPr/>
                </a:tc>
                <a:extLst>
                  <a:ext uri="{0D108BD9-81ED-4DB2-BD59-A6C34878D82A}">
                    <a16:rowId xmlns:a16="http://schemas.microsoft.com/office/drawing/2014/main" val="3386289212"/>
                  </a:ext>
                </a:extLst>
              </a:tr>
              <a:tr h="370840">
                <a:tc>
                  <a:txBody>
                    <a:bodyPr/>
                    <a:lstStyle/>
                    <a:p>
                      <a:r>
                        <a:rPr lang="ru-RU" sz="2800" dirty="0"/>
                        <a:t>Х</a:t>
                      </a:r>
                      <a:endParaRPr lang="uk-UA" sz="2800" dirty="0"/>
                    </a:p>
                  </a:txBody>
                  <a:tcPr/>
                </a:tc>
                <a:tc>
                  <a:txBody>
                    <a:bodyPr/>
                    <a:lstStyle/>
                    <a:p>
                      <a:r>
                        <a:rPr lang="ru-RU" sz="2800" dirty="0"/>
                        <a:t>О</a:t>
                      </a:r>
                      <a:endParaRPr lang="uk-UA" sz="2800" dirty="0"/>
                    </a:p>
                  </a:txBody>
                  <a:tcPr/>
                </a:tc>
                <a:tc>
                  <a:txBody>
                    <a:bodyPr/>
                    <a:lstStyle/>
                    <a:p>
                      <a:r>
                        <a:rPr lang="ru-RU" sz="2800" dirty="0"/>
                        <a:t>О</a:t>
                      </a:r>
                      <a:endParaRPr lang="uk-UA" sz="2800" dirty="0"/>
                    </a:p>
                  </a:txBody>
                  <a:tcPr/>
                </a:tc>
                <a:tc>
                  <a:txBody>
                    <a:bodyPr/>
                    <a:lstStyle/>
                    <a:p>
                      <a:r>
                        <a:rPr lang="ru-RU" sz="2800" dirty="0"/>
                        <a:t>Х</a:t>
                      </a:r>
                      <a:endParaRPr lang="uk-UA" sz="2800" dirty="0"/>
                    </a:p>
                  </a:txBody>
                  <a:tcPr/>
                </a:tc>
                <a:extLst>
                  <a:ext uri="{0D108BD9-81ED-4DB2-BD59-A6C34878D82A}">
                    <a16:rowId xmlns:a16="http://schemas.microsoft.com/office/drawing/2014/main" val="3827408882"/>
                  </a:ext>
                </a:extLst>
              </a:tr>
              <a:tr h="370840">
                <a:tc>
                  <a:txBody>
                    <a:bodyPr/>
                    <a:lstStyle/>
                    <a:p>
                      <a:r>
                        <a:rPr lang="ru-RU" sz="2800" dirty="0"/>
                        <a:t>Х</a:t>
                      </a:r>
                      <a:endParaRPr lang="uk-UA" sz="2800" dirty="0"/>
                    </a:p>
                  </a:txBody>
                  <a:tcPr/>
                </a:tc>
                <a:tc>
                  <a:txBody>
                    <a:bodyPr/>
                    <a:lstStyle/>
                    <a:p>
                      <a:r>
                        <a:rPr lang="ru-RU" sz="2800" dirty="0"/>
                        <a:t>О</a:t>
                      </a:r>
                      <a:endParaRPr lang="uk-UA" sz="2800" dirty="0"/>
                    </a:p>
                  </a:txBody>
                  <a:tcPr/>
                </a:tc>
                <a:tc>
                  <a:txBody>
                    <a:bodyPr/>
                    <a:lstStyle/>
                    <a:p>
                      <a:r>
                        <a:rPr lang="ru-RU" sz="2800" dirty="0"/>
                        <a:t>Х</a:t>
                      </a:r>
                      <a:endParaRPr lang="uk-UA" sz="2800" dirty="0"/>
                    </a:p>
                  </a:txBody>
                  <a:tcPr/>
                </a:tc>
                <a:tc>
                  <a:txBody>
                    <a:bodyPr/>
                    <a:lstStyle/>
                    <a:p>
                      <a:r>
                        <a:rPr lang="ru-RU" sz="2800" dirty="0"/>
                        <a:t>О</a:t>
                      </a:r>
                      <a:endParaRPr lang="uk-UA" sz="2800" dirty="0"/>
                    </a:p>
                  </a:txBody>
                  <a:tcPr/>
                </a:tc>
                <a:extLst>
                  <a:ext uri="{0D108BD9-81ED-4DB2-BD59-A6C34878D82A}">
                    <a16:rowId xmlns:a16="http://schemas.microsoft.com/office/drawing/2014/main" val="1555874144"/>
                  </a:ext>
                </a:extLst>
              </a:tr>
              <a:tr h="370840">
                <a:tc>
                  <a:txBody>
                    <a:bodyPr/>
                    <a:lstStyle/>
                    <a:p>
                      <a:r>
                        <a:rPr lang="ru-RU" sz="2800" dirty="0"/>
                        <a:t>Х</a:t>
                      </a:r>
                      <a:endParaRPr lang="uk-UA" sz="2800" dirty="0"/>
                    </a:p>
                  </a:txBody>
                  <a:tcPr/>
                </a:tc>
                <a:tc>
                  <a:txBody>
                    <a:bodyPr/>
                    <a:lstStyle/>
                    <a:p>
                      <a:r>
                        <a:rPr lang="ru-RU" sz="2800" dirty="0"/>
                        <a:t>О</a:t>
                      </a:r>
                      <a:endParaRPr lang="uk-UA" sz="2800" dirty="0"/>
                    </a:p>
                  </a:txBody>
                  <a:tcPr/>
                </a:tc>
                <a:tc>
                  <a:txBody>
                    <a:bodyPr/>
                    <a:lstStyle/>
                    <a:p>
                      <a:r>
                        <a:rPr lang="ru-RU" sz="2800" dirty="0"/>
                        <a:t>Х</a:t>
                      </a:r>
                      <a:endParaRPr lang="uk-UA" sz="2800" dirty="0"/>
                    </a:p>
                  </a:txBody>
                  <a:tcPr/>
                </a:tc>
                <a:tc>
                  <a:txBody>
                    <a:bodyPr/>
                    <a:lstStyle/>
                    <a:p>
                      <a:r>
                        <a:rPr lang="ru-RU" sz="2800" dirty="0"/>
                        <a:t>Х</a:t>
                      </a:r>
                      <a:endParaRPr lang="uk-UA" sz="2800" dirty="0"/>
                    </a:p>
                  </a:txBody>
                  <a:tcPr/>
                </a:tc>
                <a:extLst>
                  <a:ext uri="{0D108BD9-81ED-4DB2-BD59-A6C34878D82A}">
                    <a16:rowId xmlns:a16="http://schemas.microsoft.com/office/drawing/2014/main" val="3452524403"/>
                  </a:ext>
                </a:extLst>
              </a:tr>
              <a:tr h="370840">
                <a:tc>
                  <a:txBody>
                    <a:bodyPr/>
                    <a:lstStyle/>
                    <a:p>
                      <a:r>
                        <a:rPr lang="ru-RU" sz="2800" dirty="0"/>
                        <a:t>Х</a:t>
                      </a:r>
                      <a:endParaRPr lang="uk-UA" sz="2800" dirty="0"/>
                    </a:p>
                  </a:txBody>
                  <a:tcPr/>
                </a:tc>
                <a:tc>
                  <a:txBody>
                    <a:bodyPr/>
                    <a:lstStyle/>
                    <a:p>
                      <a:r>
                        <a:rPr lang="ru-RU" sz="2800" dirty="0"/>
                        <a:t>Х</a:t>
                      </a:r>
                      <a:endParaRPr lang="uk-UA" sz="2800" dirty="0"/>
                    </a:p>
                  </a:txBody>
                  <a:tcPr/>
                </a:tc>
                <a:tc>
                  <a:txBody>
                    <a:bodyPr/>
                    <a:lstStyle/>
                    <a:p>
                      <a:r>
                        <a:rPr lang="ru-RU" sz="2800" dirty="0"/>
                        <a:t>О</a:t>
                      </a:r>
                      <a:endParaRPr lang="uk-UA" sz="2800" dirty="0"/>
                    </a:p>
                  </a:txBody>
                  <a:tcPr/>
                </a:tc>
                <a:tc>
                  <a:txBody>
                    <a:bodyPr/>
                    <a:lstStyle/>
                    <a:p>
                      <a:r>
                        <a:rPr lang="ru-RU" sz="2800" dirty="0"/>
                        <a:t>О</a:t>
                      </a:r>
                      <a:endParaRPr lang="uk-UA" sz="2800" dirty="0"/>
                    </a:p>
                  </a:txBody>
                  <a:tcPr/>
                </a:tc>
                <a:extLst>
                  <a:ext uri="{0D108BD9-81ED-4DB2-BD59-A6C34878D82A}">
                    <a16:rowId xmlns:a16="http://schemas.microsoft.com/office/drawing/2014/main" val="215844693"/>
                  </a:ext>
                </a:extLst>
              </a:tr>
              <a:tr h="370840">
                <a:tc>
                  <a:txBody>
                    <a:bodyPr/>
                    <a:lstStyle/>
                    <a:p>
                      <a:r>
                        <a:rPr lang="ru-RU" sz="2800" dirty="0"/>
                        <a:t>Х</a:t>
                      </a:r>
                      <a:endParaRPr lang="uk-UA" sz="2800" dirty="0"/>
                    </a:p>
                  </a:txBody>
                  <a:tcPr/>
                </a:tc>
                <a:tc>
                  <a:txBody>
                    <a:bodyPr/>
                    <a:lstStyle/>
                    <a:p>
                      <a:r>
                        <a:rPr lang="ru-RU" sz="2800" dirty="0"/>
                        <a:t>Х</a:t>
                      </a:r>
                      <a:endParaRPr lang="uk-UA" sz="2800" dirty="0"/>
                    </a:p>
                  </a:txBody>
                  <a:tcPr/>
                </a:tc>
                <a:tc>
                  <a:txBody>
                    <a:bodyPr/>
                    <a:lstStyle/>
                    <a:p>
                      <a:r>
                        <a:rPr lang="ru-RU" sz="2800" dirty="0"/>
                        <a:t>О</a:t>
                      </a:r>
                      <a:endParaRPr lang="uk-UA" sz="2800" dirty="0"/>
                    </a:p>
                  </a:txBody>
                  <a:tcPr/>
                </a:tc>
                <a:tc>
                  <a:txBody>
                    <a:bodyPr/>
                    <a:lstStyle/>
                    <a:p>
                      <a:r>
                        <a:rPr lang="ru-RU" sz="2800" dirty="0"/>
                        <a:t>Х</a:t>
                      </a:r>
                      <a:endParaRPr lang="uk-UA" sz="2800" dirty="0"/>
                    </a:p>
                  </a:txBody>
                  <a:tcPr/>
                </a:tc>
                <a:extLst>
                  <a:ext uri="{0D108BD9-81ED-4DB2-BD59-A6C34878D82A}">
                    <a16:rowId xmlns:a16="http://schemas.microsoft.com/office/drawing/2014/main" val="2981684679"/>
                  </a:ext>
                </a:extLst>
              </a:tr>
              <a:tr h="370840">
                <a:tc>
                  <a:txBody>
                    <a:bodyPr/>
                    <a:lstStyle/>
                    <a:p>
                      <a:r>
                        <a:rPr lang="ru-RU" sz="2800" dirty="0"/>
                        <a:t>Х</a:t>
                      </a:r>
                      <a:endParaRPr lang="uk-UA" sz="2800" dirty="0"/>
                    </a:p>
                  </a:txBody>
                  <a:tcPr/>
                </a:tc>
                <a:tc>
                  <a:txBody>
                    <a:bodyPr/>
                    <a:lstStyle/>
                    <a:p>
                      <a:r>
                        <a:rPr lang="ru-RU" sz="2800" dirty="0"/>
                        <a:t>Х</a:t>
                      </a:r>
                      <a:endParaRPr lang="uk-UA" sz="2800" dirty="0"/>
                    </a:p>
                  </a:txBody>
                  <a:tcPr/>
                </a:tc>
                <a:tc>
                  <a:txBody>
                    <a:bodyPr/>
                    <a:lstStyle/>
                    <a:p>
                      <a:r>
                        <a:rPr lang="ru-RU" sz="2800" dirty="0"/>
                        <a:t>Х</a:t>
                      </a:r>
                      <a:endParaRPr lang="uk-UA" sz="2800" dirty="0"/>
                    </a:p>
                  </a:txBody>
                  <a:tcPr/>
                </a:tc>
                <a:tc>
                  <a:txBody>
                    <a:bodyPr/>
                    <a:lstStyle/>
                    <a:p>
                      <a:r>
                        <a:rPr lang="ru-RU" sz="2800" dirty="0"/>
                        <a:t>О</a:t>
                      </a:r>
                      <a:endParaRPr lang="uk-UA" sz="2800" dirty="0"/>
                    </a:p>
                  </a:txBody>
                  <a:tcPr/>
                </a:tc>
                <a:extLst>
                  <a:ext uri="{0D108BD9-81ED-4DB2-BD59-A6C34878D82A}">
                    <a16:rowId xmlns:a16="http://schemas.microsoft.com/office/drawing/2014/main" val="1842212003"/>
                  </a:ext>
                </a:extLst>
              </a:tr>
              <a:tr h="370840">
                <a:tc>
                  <a:txBody>
                    <a:bodyPr/>
                    <a:lstStyle/>
                    <a:p>
                      <a:r>
                        <a:rPr lang="ru-RU" sz="2800" dirty="0"/>
                        <a:t>Х</a:t>
                      </a:r>
                      <a:endParaRPr lang="uk-UA" sz="2800" dirty="0"/>
                    </a:p>
                  </a:txBody>
                  <a:tcPr/>
                </a:tc>
                <a:tc>
                  <a:txBody>
                    <a:bodyPr/>
                    <a:lstStyle/>
                    <a:p>
                      <a:r>
                        <a:rPr lang="ru-RU" sz="2800" dirty="0"/>
                        <a:t>Х</a:t>
                      </a:r>
                      <a:endParaRPr lang="uk-UA" sz="2800" dirty="0"/>
                    </a:p>
                  </a:txBody>
                  <a:tcPr/>
                </a:tc>
                <a:tc>
                  <a:txBody>
                    <a:bodyPr/>
                    <a:lstStyle/>
                    <a:p>
                      <a:r>
                        <a:rPr lang="ru-RU" sz="2800" dirty="0"/>
                        <a:t>Х</a:t>
                      </a:r>
                      <a:endParaRPr lang="uk-UA" sz="2800" dirty="0"/>
                    </a:p>
                  </a:txBody>
                  <a:tcPr/>
                </a:tc>
                <a:tc>
                  <a:txBody>
                    <a:bodyPr/>
                    <a:lstStyle/>
                    <a:p>
                      <a:r>
                        <a:rPr lang="ru-RU" sz="2800" dirty="0"/>
                        <a:t>Х</a:t>
                      </a:r>
                      <a:endParaRPr lang="uk-UA" sz="2800" dirty="0"/>
                    </a:p>
                  </a:txBody>
                  <a:tcPr/>
                </a:tc>
                <a:extLst>
                  <a:ext uri="{0D108BD9-81ED-4DB2-BD59-A6C34878D82A}">
                    <a16:rowId xmlns:a16="http://schemas.microsoft.com/office/drawing/2014/main" val="2624111230"/>
                  </a:ext>
                </a:extLst>
              </a:tr>
            </a:tbl>
          </a:graphicData>
        </a:graphic>
      </p:graphicFrame>
      <p:sp>
        <p:nvSpPr>
          <p:cNvPr id="6" name="Прямокутник 5">
            <a:extLst>
              <a:ext uri="{FF2B5EF4-FFF2-40B4-BE49-F238E27FC236}">
                <a16:creationId xmlns:a16="http://schemas.microsoft.com/office/drawing/2014/main" id="{BC210A81-CA49-42FC-8113-7F3E2EA78898}"/>
              </a:ext>
            </a:extLst>
          </p:cNvPr>
          <p:cNvSpPr/>
          <p:nvPr/>
        </p:nvSpPr>
        <p:spPr>
          <a:xfrm>
            <a:off x="838142" y="1941135"/>
            <a:ext cx="741278" cy="461665"/>
          </a:xfrm>
          <a:prstGeom prst="rect">
            <a:avLst/>
          </a:prstGeom>
        </p:spPr>
        <p:txBody>
          <a:bodyPr wrap="square">
            <a:spAutoFit/>
          </a:bodyPr>
          <a:lstStyle/>
          <a:p>
            <a:r>
              <a:rPr lang="ru-RU" sz="2400" b="1" i="1" dirty="0">
                <a:solidFill>
                  <a:srgbClr val="002060"/>
                </a:solidFill>
                <a:latin typeface="Georgia" panose="02040502050405020303" pitchFamily="18" charset="0"/>
              </a:rPr>
              <a:t>16</a:t>
            </a:r>
            <a:endParaRPr lang="uk-UA" sz="2400" b="1" i="1" dirty="0">
              <a:solidFill>
                <a:srgbClr val="002060"/>
              </a:solidFill>
              <a:latin typeface="Georgia" panose="02040502050405020303" pitchFamily="18" charset="0"/>
            </a:endParaRPr>
          </a:p>
        </p:txBody>
      </p:sp>
      <p:sp>
        <p:nvSpPr>
          <p:cNvPr id="7" name="Прямокутник 6">
            <a:extLst>
              <a:ext uri="{FF2B5EF4-FFF2-40B4-BE49-F238E27FC236}">
                <a16:creationId xmlns:a16="http://schemas.microsoft.com/office/drawing/2014/main" id="{A3A43D37-4357-4FF2-8103-A745B28D3C1B}"/>
              </a:ext>
            </a:extLst>
          </p:cNvPr>
          <p:cNvSpPr/>
          <p:nvPr/>
        </p:nvSpPr>
        <p:spPr>
          <a:xfrm>
            <a:off x="1908406" y="1941135"/>
            <a:ext cx="741278" cy="461665"/>
          </a:xfrm>
          <a:prstGeom prst="rect">
            <a:avLst/>
          </a:prstGeom>
        </p:spPr>
        <p:txBody>
          <a:bodyPr wrap="square">
            <a:spAutoFit/>
          </a:bodyPr>
          <a:lstStyle/>
          <a:p>
            <a:r>
              <a:rPr lang="ru-RU" sz="2400" b="1" i="1" dirty="0">
                <a:solidFill>
                  <a:srgbClr val="002060"/>
                </a:solidFill>
                <a:latin typeface="Georgia" panose="02040502050405020303" pitchFamily="18" charset="0"/>
              </a:rPr>
              <a:t>17</a:t>
            </a:r>
            <a:endParaRPr lang="uk-UA" sz="2400" b="1" i="1" dirty="0">
              <a:solidFill>
                <a:srgbClr val="002060"/>
              </a:solidFill>
              <a:latin typeface="Georgia" panose="02040502050405020303" pitchFamily="18" charset="0"/>
            </a:endParaRPr>
          </a:p>
        </p:txBody>
      </p:sp>
      <p:sp>
        <p:nvSpPr>
          <p:cNvPr id="8" name="Прямокутник 7">
            <a:extLst>
              <a:ext uri="{FF2B5EF4-FFF2-40B4-BE49-F238E27FC236}">
                <a16:creationId xmlns:a16="http://schemas.microsoft.com/office/drawing/2014/main" id="{7E64E10D-D297-4F4E-B596-DAED5B06DFDA}"/>
              </a:ext>
            </a:extLst>
          </p:cNvPr>
          <p:cNvSpPr/>
          <p:nvPr/>
        </p:nvSpPr>
        <p:spPr>
          <a:xfrm>
            <a:off x="3072188" y="1949561"/>
            <a:ext cx="741278" cy="461665"/>
          </a:xfrm>
          <a:prstGeom prst="rect">
            <a:avLst/>
          </a:prstGeom>
        </p:spPr>
        <p:txBody>
          <a:bodyPr wrap="square">
            <a:spAutoFit/>
          </a:bodyPr>
          <a:lstStyle/>
          <a:p>
            <a:r>
              <a:rPr lang="ru-RU" sz="2400" b="1" i="1" dirty="0">
                <a:solidFill>
                  <a:srgbClr val="002060"/>
                </a:solidFill>
                <a:latin typeface="Georgia" panose="02040502050405020303" pitchFamily="18" charset="0"/>
              </a:rPr>
              <a:t>18</a:t>
            </a:r>
            <a:endParaRPr lang="uk-UA" sz="2400" b="1" i="1" dirty="0">
              <a:solidFill>
                <a:srgbClr val="002060"/>
              </a:solidFill>
              <a:latin typeface="Georgia" panose="02040502050405020303" pitchFamily="18" charset="0"/>
            </a:endParaRPr>
          </a:p>
        </p:txBody>
      </p:sp>
      <p:sp>
        <p:nvSpPr>
          <p:cNvPr id="9" name="Прямокутник 8">
            <a:extLst>
              <a:ext uri="{FF2B5EF4-FFF2-40B4-BE49-F238E27FC236}">
                <a16:creationId xmlns:a16="http://schemas.microsoft.com/office/drawing/2014/main" id="{338B140E-12EE-4587-A9D5-732A94604C0E}"/>
              </a:ext>
            </a:extLst>
          </p:cNvPr>
          <p:cNvSpPr/>
          <p:nvPr/>
        </p:nvSpPr>
        <p:spPr>
          <a:xfrm>
            <a:off x="4017760" y="1949561"/>
            <a:ext cx="741278" cy="461665"/>
          </a:xfrm>
          <a:prstGeom prst="rect">
            <a:avLst/>
          </a:prstGeom>
        </p:spPr>
        <p:txBody>
          <a:bodyPr wrap="square">
            <a:spAutoFit/>
          </a:bodyPr>
          <a:lstStyle/>
          <a:p>
            <a:r>
              <a:rPr lang="ru-RU" sz="2400" b="1" i="1" dirty="0">
                <a:solidFill>
                  <a:srgbClr val="002060"/>
                </a:solidFill>
                <a:latin typeface="Georgia" panose="02040502050405020303" pitchFamily="18" charset="0"/>
              </a:rPr>
              <a:t>19</a:t>
            </a:r>
            <a:endParaRPr lang="uk-UA" sz="2400" b="1" i="1" dirty="0">
              <a:solidFill>
                <a:srgbClr val="002060"/>
              </a:solidFill>
              <a:latin typeface="Georgia" panose="02040502050405020303" pitchFamily="18" charset="0"/>
            </a:endParaRPr>
          </a:p>
        </p:txBody>
      </p:sp>
      <p:sp>
        <p:nvSpPr>
          <p:cNvPr id="5" name="Прямокутник 4">
            <a:extLst>
              <a:ext uri="{FF2B5EF4-FFF2-40B4-BE49-F238E27FC236}">
                <a16:creationId xmlns:a16="http://schemas.microsoft.com/office/drawing/2014/main" id="{0E67EE7B-A056-430A-959E-21305E086EB3}"/>
              </a:ext>
            </a:extLst>
          </p:cNvPr>
          <p:cNvSpPr/>
          <p:nvPr/>
        </p:nvSpPr>
        <p:spPr>
          <a:xfrm>
            <a:off x="1667801" y="2426111"/>
            <a:ext cx="3034147" cy="461665"/>
          </a:xfrm>
          <a:prstGeom prst="rect">
            <a:avLst/>
          </a:prstGeom>
          <a:solidFill>
            <a:srgbClr val="E1CD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кутник 10">
            <a:extLst>
              <a:ext uri="{FF2B5EF4-FFF2-40B4-BE49-F238E27FC236}">
                <a16:creationId xmlns:a16="http://schemas.microsoft.com/office/drawing/2014/main" id="{7EFEE778-7610-4265-BA2F-431B8A9F742E}"/>
              </a:ext>
            </a:extLst>
          </p:cNvPr>
          <p:cNvSpPr/>
          <p:nvPr/>
        </p:nvSpPr>
        <p:spPr>
          <a:xfrm>
            <a:off x="1724890" y="3476953"/>
            <a:ext cx="3034147" cy="461665"/>
          </a:xfrm>
          <a:prstGeom prst="rect">
            <a:avLst/>
          </a:prstGeom>
          <a:solidFill>
            <a:srgbClr val="E1CD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Прямокутник 11">
            <a:extLst>
              <a:ext uri="{FF2B5EF4-FFF2-40B4-BE49-F238E27FC236}">
                <a16:creationId xmlns:a16="http://schemas.microsoft.com/office/drawing/2014/main" id="{6824BBCE-F784-42DD-B270-DFC98516F418}"/>
              </a:ext>
            </a:extLst>
          </p:cNvPr>
          <p:cNvSpPr/>
          <p:nvPr/>
        </p:nvSpPr>
        <p:spPr>
          <a:xfrm>
            <a:off x="1646876" y="4538737"/>
            <a:ext cx="3034147" cy="461665"/>
          </a:xfrm>
          <a:prstGeom prst="rect">
            <a:avLst/>
          </a:prstGeom>
          <a:solidFill>
            <a:srgbClr val="E1CD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3" name="Прямокутник 12">
            <a:extLst>
              <a:ext uri="{FF2B5EF4-FFF2-40B4-BE49-F238E27FC236}">
                <a16:creationId xmlns:a16="http://schemas.microsoft.com/office/drawing/2014/main" id="{4599B1CA-C366-4FA4-83C2-859B6BC5C903}"/>
              </a:ext>
            </a:extLst>
          </p:cNvPr>
          <p:cNvSpPr/>
          <p:nvPr/>
        </p:nvSpPr>
        <p:spPr>
          <a:xfrm>
            <a:off x="1620671" y="5538732"/>
            <a:ext cx="3034147" cy="461665"/>
          </a:xfrm>
          <a:prstGeom prst="rect">
            <a:avLst/>
          </a:prstGeom>
          <a:solidFill>
            <a:srgbClr val="E1CD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Прямокутник 13">
            <a:extLst>
              <a:ext uri="{FF2B5EF4-FFF2-40B4-BE49-F238E27FC236}">
                <a16:creationId xmlns:a16="http://schemas.microsoft.com/office/drawing/2014/main" id="{72A7E86E-183E-4398-A980-6A5D893B2AA6}"/>
              </a:ext>
            </a:extLst>
          </p:cNvPr>
          <p:cNvSpPr/>
          <p:nvPr/>
        </p:nvSpPr>
        <p:spPr>
          <a:xfrm>
            <a:off x="1724889" y="2956474"/>
            <a:ext cx="3034147" cy="461665"/>
          </a:xfrm>
          <a:prstGeom prst="rect">
            <a:avLst/>
          </a:prstGeom>
          <a:solidFill>
            <a:srgbClr val="F5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5" name="Прямокутник 14">
            <a:extLst>
              <a:ext uri="{FF2B5EF4-FFF2-40B4-BE49-F238E27FC236}">
                <a16:creationId xmlns:a16="http://schemas.microsoft.com/office/drawing/2014/main" id="{9D552046-4245-4F27-98F9-A399A4BC7EC5}"/>
              </a:ext>
            </a:extLst>
          </p:cNvPr>
          <p:cNvSpPr/>
          <p:nvPr/>
        </p:nvSpPr>
        <p:spPr>
          <a:xfrm>
            <a:off x="1724888" y="3978438"/>
            <a:ext cx="3034147" cy="461665"/>
          </a:xfrm>
          <a:prstGeom prst="rect">
            <a:avLst/>
          </a:prstGeom>
          <a:solidFill>
            <a:srgbClr val="F5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6" name="Прямокутник 15">
            <a:extLst>
              <a:ext uri="{FF2B5EF4-FFF2-40B4-BE49-F238E27FC236}">
                <a16:creationId xmlns:a16="http://schemas.microsoft.com/office/drawing/2014/main" id="{58C1A49E-97D9-418A-A113-BF94C9CA8F2C}"/>
              </a:ext>
            </a:extLst>
          </p:cNvPr>
          <p:cNvSpPr/>
          <p:nvPr/>
        </p:nvSpPr>
        <p:spPr>
          <a:xfrm>
            <a:off x="1670892" y="5011299"/>
            <a:ext cx="3034147" cy="461665"/>
          </a:xfrm>
          <a:prstGeom prst="rect">
            <a:avLst/>
          </a:prstGeom>
          <a:solidFill>
            <a:srgbClr val="F5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7" name="Прямокутник 16">
            <a:extLst>
              <a:ext uri="{FF2B5EF4-FFF2-40B4-BE49-F238E27FC236}">
                <a16:creationId xmlns:a16="http://schemas.microsoft.com/office/drawing/2014/main" id="{F0AD2265-57C1-427A-8F52-B0C3CB592FD5}"/>
              </a:ext>
            </a:extLst>
          </p:cNvPr>
          <p:cNvSpPr/>
          <p:nvPr/>
        </p:nvSpPr>
        <p:spPr>
          <a:xfrm>
            <a:off x="1646876" y="6044160"/>
            <a:ext cx="3034147" cy="461665"/>
          </a:xfrm>
          <a:prstGeom prst="rect">
            <a:avLst/>
          </a:prstGeom>
          <a:solidFill>
            <a:srgbClr val="F5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8" name="Овал 17">
            <a:extLst>
              <a:ext uri="{FF2B5EF4-FFF2-40B4-BE49-F238E27FC236}">
                <a16:creationId xmlns:a16="http://schemas.microsoft.com/office/drawing/2014/main" id="{E345319A-E044-43EE-86AC-E4055E32325F}"/>
              </a:ext>
            </a:extLst>
          </p:cNvPr>
          <p:cNvSpPr/>
          <p:nvPr/>
        </p:nvSpPr>
        <p:spPr>
          <a:xfrm>
            <a:off x="3862580" y="2406563"/>
            <a:ext cx="663263" cy="520479"/>
          </a:xfrm>
          <a:prstGeom prst="ellipse">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9" name="Овал 18">
            <a:extLst>
              <a:ext uri="{FF2B5EF4-FFF2-40B4-BE49-F238E27FC236}">
                <a16:creationId xmlns:a16="http://schemas.microsoft.com/office/drawing/2014/main" id="{AD52303A-D253-49F6-ADD8-FB8C8EB88526}"/>
              </a:ext>
            </a:extLst>
          </p:cNvPr>
          <p:cNvSpPr/>
          <p:nvPr/>
        </p:nvSpPr>
        <p:spPr>
          <a:xfrm>
            <a:off x="3861859" y="3457959"/>
            <a:ext cx="663263" cy="520479"/>
          </a:xfrm>
          <a:prstGeom prst="ellipse">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0" name="Овал 19">
            <a:extLst>
              <a:ext uri="{FF2B5EF4-FFF2-40B4-BE49-F238E27FC236}">
                <a16:creationId xmlns:a16="http://schemas.microsoft.com/office/drawing/2014/main" id="{A94AB32D-1B38-4E41-A128-4F373FC3B083}"/>
              </a:ext>
            </a:extLst>
          </p:cNvPr>
          <p:cNvSpPr/>
          <p:nvPr/>
        </p:nvSpPr>
        <p:spPr>
          <a:xfrm>
            <a:off x="3862580" y="4498917"/>
            <a:ext cx="663263" cy="520479"/>
          </a:xfrm>
          <a:prstGeom prst="ellipse">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1" name="Овал 20">
            <a:extLst>
              <a:ext uri="{FF2B5EF4-FFF2-40B4-BE49-F238E27FC236}">
                <a16:creationId xmlns:a16="http://schemas.microsoft.com/office/drawing/2014/main" id="{E6405F31-9F51-43D5-938E-A53731813B80}"/>
              </a:ext>
            </a:extLst>
          </p:cNvPr>
          <p:cNvSpPr/>
          <p:nvPr/>
        </p:nvSpPr>
        <p:spPr>
          <a:xfrm>
            <a:off x="3884438" y="5494255"/>
            <a:ext cx="663263" cy="520479"/>
          </a:xfrm>
          <a:prstGeom prst="ellipse">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38E02128-B192-43AF-A85A-7B1143768746}"/>
                  </a:ext>
                </a:extLst>
              </p:cNvPr>
              <p:cNvSpPr txBox="1"/>
              <p:nvPr/>
            </p:nvSpPr>
            <p:spPr>
              <a:xfrm>
                <a:off x="4946207" y="2613868"/>
                <a:ext cx="5991869"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d>
                        <m:dPr>
                          <m:ctrlPr>
                            <a:rPr lang="en-US"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𝟏</m:t>
                          </m:r>
                        </m:e>
                      </m:d>
                      <m:r>
                        <a:rPr lang="en-US"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𝟕</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𝟕</m:t>
                      </m:r>
                      <m:r>
                        <a:rPr lang="ru-RU" sz="3200" b="1" i="1" smtClean="0">
                          <a:solidFill>
                            <a:srgbClr val="002060"/>
                          </a:solidFill>
                          <a:latin typeface="Cambria Math" panose="02040503050406030204" pitchFamily="18" charset="0"/>
                          <a:ea typeface="Cambria Math" panose="02040503050406030204" pitchFamily="18" charset="0"/>
                        </a:rPr>
                        <m:t>= </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𝟏𝟒𝟕</m:t>
                      </m:r>
                    </m:oMath>
                  </m:oMathPara>
                </a14:m>
                <a:endParaRPr lang="uk-UA" sz="3600" b="1" dirty="0">
                  <a:solidFill>
                    <a:srgbClr val="002060"/>
                  </a:solidFill>
                </a:endParaRPr>
              </a:p>
            </p:txBody>
          </p:sp>
        </mc:Choice>
        <mc:Fallback xmlns="">
          <p:sp>
            <p:nvSpPr>
              <p:cNvPr id="22" name="TextBox 21">
                <a:extLst>
                  <a:ext uri="{FF2B5EF4-FFF2-40B4-BE49-F238E27FC236}">
                    <a16:creationId xmlns:a14="http://schemas.microsoft.com/office/drawing/2010/main" xmlns:a16="http://schemas.microsoft.com/office/drawing/2014/main" xmlns="" id="{38E02128-B192-43AF-A85A-7B1143768746}"/>
                  </a:ext>
                </a:extLst>
              </p:cNvPr>
              <p:cNvSpPr txBox="1">
                <a:spLocks noRot="1" noChangeAspect="1" noMove="1" noResize="1" noEditPoints="1" noAdjustHandles="1" noChangeArrowheads="1" noChangeShapeType="1" noTextEdit="1"/>
              </p:cNvSpPr>
              <p:nvPr/>
            </p:nvSpPr>
            <p:spPr>
              <a:xfrm>
                <a:off x="4946207" y="2613868"/>
                <a:ext cx="5991869" cy="492443"/>
              </a:xfrm>
              <a:prstGeom prst="rect">
                <a:avLst/>
              </a:prstGeom>
              <a:blipFill>
                <a:blip r:embed="rId2"/>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0F40C5EF-0804-45F8-B851-6318B4FE8E7D}"/>
                  </a:ext>
                </a:extLst>
              </p:cNvPr>
              <p:cNvSpPr txBox="1"/>
              <p:nvPr/>
            </p:nvSpPr>
            <p:spPr>
              <a:xfrm>
                <a:off x="5105194" y="3230731"/>
                <a:ext cx="5682411"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d>
                        <m:dPr>
                          <m:ctrlPr>
                            <a:rPr lang="en-US"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𝟐</m:t>
                          </m:r>
                        </m:e>
                      </m:d>
                      <m:r>
                        <a:rPr lang="en-US"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𝟎𝟐𝟕</m:t>
                      </m:r>
                      <m:r>
                        <a:rPr lang="ru-RU" sz="3200" b="1" i="1" smtClean="0">
                          <a:solidFill>
                            <a:srgbClr val="002060"/>
                          </a:solidFill>
                          <a:latin typeface="Cambria Math" panose="02040503050406030204" pitchFamily="18" charset="0"/>
                          <a:ea typeface="Cambria Math" panose="02040503050406030204" pitchFamily="18" charset="0"/>
                        </a:rPr>
                        <m:t> </m:t>
                      </m:r>
                    </m:oMath>
                  </m:oMathPara>
                </a14:m>
                <a:endParaRPr lang="uk-UA" sz="3600" b="1" dirty="0">
                  <a:solidFill>
                    <a:srgbClr val="002060"/>
                  </a:solidFill>
                </a:endParaRPr>
              </a:p>
            </p:txBody>
          </p:sp>
        </mc:Choice>
        <mc:Fallback xmlns="">
          <p:sp>
            <p:nvSpPr>
              <p:cNvPr id="23" name="TextBox 22">
                <a:extLst>
                  <a:ext uri="{FF2B5EF4-FFF2-40B4-BE49-F238E27FC236}">
                    <a16:creationId xmlns:a14="http://schemas.microsoft.com/office/drawing/2010/main" xmlns:a16="http://schemas.microsoft.com/office/drawing/2014/main" xmlns="" id="{0F40C5EF-0804-45F8-B851-6318B4FE8E7D}"/>
                  </a:ext>
                </a:extLst>
              </p:cNvPr>
              <p:cNvSpPr txBox="1">
                <a:spLocks noRot="1" noChangeAspect="1" noMove="1" noResize="1" noEditPoints="1" noAdjustHandles="1" noChangeArrowheads="1" noChangeShapeType="1" noTextEdit="1"/>
              </p:cNvSpPr>
              <p:nvPr/>
            </p:nvSpPr>
            <p:spPr>
              <a:xfrm>
                <a:off x="5105194" y="3230731"/>
                <a:ext cx="5682411" cy="492443"/>
              </a:xfrm>
              <a:prstGeom prst="rect">
                <a:avLst/>
              </a:prstGeom>
              <a:blipFill>
                <a:blip r:embed="rId3"/>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538C0829-C6BF-41DA-BFC2-2C006EE7057D}"/>
                  </a:ext>
                </a:extLst>
              </p:cNvPr>
              <p:cNvSpPr txBox="1"/>
              <p:nvPr/>
            </p:nvSpPr>
            <p:spPr>
              <a:xfrm>
                <a:off x="5105194" y="3842266"/>
                <a:ext cx="6847625"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d>
                        <m:dPr>
                          <m:ctrlPr>
                            <a:rPr lang="en-US"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𝟑</m:t>
                          </m:r>
                        </m:e>
                      </m:d>
                      <m:r>
                        <a:rPr lang="en-US"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𝟕</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a:solidFill>
                            <a:srgbClr val="002060"/>
                          </a:solidFill>
                          <a:latin typeface="Cambria Math" panose="02040503050406030204" pitchFamily="18" charset="0"/>
                          <a:ea typeface="Cambria Math" panose="02040503050406030204" pitchFamily="18" charset="0"/>
                        </a:rPr>
                        <m:t>𝟎</m:t>
                      </m:r>
                      <m:r>
                        <a:rPr lang="ru-RU" sz="3200" b="1" i="1">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𝟕</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𝟏𝟒𝟕</m:t>
                      </m:r>
                      <m:r>
                        <a:rPr lang="ru-RU" sz="3200" b="1" i="1" smtClean="0">
                          <a:solidFill>
                            <a:srgbClr val="002060"/>
                          </a:solidFill>
                          <a:latin typeface="Cambria Math" panose="02040503050406030204" pitchFamily="18" charset="0"/>
                          <a:ea typeface="Cambria Math" panose="02040503050406030204" pitchFamily="18" charset="0"/>
                        </a:rPr>
                        <m:t> </m:t>
                      </m:r>
                    </m:oMath>
                  </m:oMathPara>
                </a14:m>
                <a:endParaRPr lang="uk-UA" sz="3600" b="1" dirty="0">
                  <a:solidFill>
                    <a:srgbClr val="002060"/>
                  </a:solidFill>
                </a:endParaRPr>
              </a:p>
            </p:txBody>
          </p:sp>
        </mc:Choice>
        <mc:Fallback xmlns="">
          <p:sp>
            <p:nvSpPr>
              <p:cNvPr id="24" name="TextBox 23">
                <a:extLst>
                  <a:ext uri="{FF2B5EF4-FFF2-40B4-BE49-F238E27FC236}">
                    <a16:creationId xmlns:a14="http://schemas.microsoft.com/office/drawing/2010/main" xmlns:a16="http://schemas.microsoft.com/office/drawing/2014/main" xmlns="" id="{538C0829-C6BF-41DA-BFC2-2C006EE7057D}"/>
                  </a:ext>
                </a:extLst>
              </p:cNvPr>
              <p:cNvSpPr txBox="1">
                <a:spLocks noRot="1" noChangeAspect="1" noMove="1" noResize="1" noEditPoints="1" noAdjustHandles="1" noChangeArrowheads="1" noChangeShapeType="1" noTextEdit="1"/>
              </p:cNvSpPr>
              <p:nvPr/>
            </p:nvSpPr>
            <p:spPr>
              <a:xfrm>
                <a:off x="5105194" y="3842266"/>
                <a:ext cx="6847625" cy="492443"/>
              </a:xfrm>
              <a:prstGeom prst="rect">
                <a:avLst/>
              </a:prstGeom>
              <a:blipFill>
                <a:blip r:embed="rId4"/>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3E51DDE3-0CF5-4E59-8B36-A6BFCB7E6938}"/>
                  </a:ext>
                </a:extLst>
              </p:cNvPr>
              <p:cNvSpPr txBox="1"/>
              <p:nvPr/>
            </p:nvSpPr>
            <p:spPr>
              <a:xfrm>
                <a:off x="4794530" y="5292510"/>
                <a:ext cx="7158289"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r>
                        <a:rPr lang="en-US" sz="3200" b="1" i="1" smtClean="0">
                          <a:solidFill>
                            <a:srgbClr val="002060"/>
                          </a:solidFill>
                          <a:latin typeface="Cambria Math" panose="02040503050406030204" pitchFamily="18" charset="0"/>
                        </a:rPr>
                        <m:t>=Р</m:t>
                      </m:r>
                      <m:d>
                        <m:dPr>
                          <m:ctrlPr>
                            <a:rPr lang="ru-RU"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𝟏</m:t>
                          </m:r>
                        </m:e>
                      </m:d>
                      <m:r>
                        <a:rPr lang="ru-RU" sz="3200" b="1" i="1" smtClean="0">
                          <a:solidFill>
                            <a:srgbClr val="002060"/>
                          </a:solidFill>
                          <a:latin typeface="Cambria Math" panose="02040503050406030204" pitchFamily="18" charset="0"/>
                        </a:rPr>
                        <m:t>+Р</m:t>
                      </m:r>
                      <m:d>
                        <m:dPr>
                          <m:ctrlPr>
                            <a:rPr lang="ru-RU"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𝟐</m:t>
                          </m:r>
                        </m:e>
                      </m:d>
                      <m:r>
                        <a:rPr lang="ru-RU" sz="3200" b="1" i="1" smtClean="0">
                          <a:solidFill>
                            <a:srgbClr val="002060"/>
                          </a:solidFill>
                          <a:latin typeface="Cambria Math" panose="02040503050406030204" pitchFamily="18" charset="0"/>
                        </a:rPr>
                        <m:t>+Р</m:t>
                      </m:r>
                      <m:d>
                        <m:dPr>
                          <m:ctrlPr>
                            <a:rPr lang="ru-RU"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ea typeface="Cambria Math" panose="02040503050406030204" pitchFamily="18" charset="0"/>
                            </a:rPr>
                            <m:t>𝟑</m:t>
                          </m:r>
                        </m:e>
                      </m:d>
                      <m:r>
                        <a:rPr lang="ru-RU" sz="3200" b="1" i="1" smtClean="0">
                          <a:solidFill>
                            <a:srgbClr val="002060"/>
                          </a:solidFill>
                          <a:latin typeface="Cambria Math" panose="02040503050406030204" pitchFamily="18" charset="0"/>
                          <a:ea typeface="Cambria Math" panose="02040503050406030204" pitchFamily="18" charset="0"/>
                        </a:rPr>
                        <m:t>+Р(</m:t>
                      </m:r>
                      <m:r>
                        <a:rPr lang="ru-RU" sz="3200" b="1" i="1" smtClean="0">
                          <a:solidFill>
                            <a:srgbClr val="002060"/>
                          </a:solidFill>
                          <a:latin typeface="Cambria Math" panose="02040503050406030204" pitchFamily="18" charset="0"/>
                          <a:ea typeface="Cambria Math" panose="02040503050406030204" pitchFamily="18" charset="0"/>
                        </a:rPr>
                        <m:t>𝟒</m:t>
                      </m:r>
                      <m:r>
                        <a:rPr lang="ru-RU" sz="3200" b="1" i="1" smtClean="0">
                          <a:solidFill>
                            <a:srgbClr val="002060"/>
                          </a:solidFill>
                          <a:latin typeface="Cambria Math" panose="02040503050406030204" pitchFamily="18" charset="0"/>
                          <a:ea typeface="Cambria Math" panose="02040503050406030204" pitchFamily="18" charset="0"/>
                        </a:rPr>
                        <m:t>)</m:t>
                      </m:r>
                    </m:oMath>
                  </m:oMathPara>
                </a14:m>
                <a:endParaRPr lang="uk-UA" sz="3600" b="1" dirty="0">
                  <a:solidFill>
                    <a:srgbClr val="002060"/>
                  </a:solidFill>
                </a:endParaRPr>
              </a:p>
            </p:txBody>
          </p:sp>
        </mc:Choice>
        <mc:Fallback xmlns="">
          <p:sp>
            <p:nvSpPr>
              <p:cNvPr id="25" name="TextBox 24">
                <a:extLst>
                  <a:ext uri="{FF2B5EF4-FFF2-40B4-BE49-F238E27FC236}">
                    <a16:creationId xmlns:a14="http://schemas.microsoft.com/office/drawing/2010/main" xmlns:a16="http://schemas.microsoft.com/office/drawing/2014/main" xmlns="" id="{3E51DDE3-0CF5-4E59-8B36-A6BFCB7E6938}"/>
                  </a:ext>
                </a:extLst>
              </p:cNvPr>
              <p:cNvSpPr txBox="1">
                <a:spLocks noRot="1" noChangeAspect="1" noMove="1" noResize="1" noEditPoints="1" noAdjustHandles="1" noChangeArrowheads="1" noChangeShapeType="1" noTextEdit="1"/>
              </p:cNvSpPr>
              <p:nvPr/>
            </p:nvSpPr>
            <p:spPr>
              <a:xfrm>
                <a:off x="4794530" y="5292510"/>
                <a:ext cx="7158289" cy="492443"/>
              </a:xfrm>
              <a:prstGeom prst="rect">
                <a:avLst/>
              </a:prstGeom>
              <a:blipFill>
                <a:blip r:embed="rId5"/>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42191208-398D-422B-98AE-C57904F516DA}"/>
                  </a:ext>
                </a:extLst>
              </p:cNvPr>
              <p:cNvSpPr txBox="1"/>
              <p:nvPr/>
            </p:nvSpPr>
            <p:spPr>
              <a:xfrm>
                <a:off x="5614986" y="1869317"/>
                <a:ext cx="2417844"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d>
                        <m:dPr>
                          <m:ctrlPr>
                            <a:rPr lang="en-US"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m:t>
                          </m:r>
                        </m:e>
                      </m:d>
                      <m:r>
                        <a:rPr lang="en-US"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𝟕</m:t>
                      </m:r>
                      <m:r>
                        <a:rPr lang="ru-RU" sz="3200" b="1" i="1" smtClean="0">
                          <a:solidFill>
                            <a:srgbClr val="002060"/>
                          </a:solidFill>
                          <a:latin typeface="Cambria Math" panose="02040503050406030204" pitchFamily="18" charset="0"/>
                          <a:ea typeface="Cambria Math" panose="02040503050406030204" pitchFamily="18" charset="0"/>
                        </a:rPr>
                        <m:t> </m:t>
                      </m:r>
                    </m:oMath>
                  </m:oMathPara>
                </a14:m>
                <a:endParaRPr lang="uk-UA" sz="3600" b="1" dirty="0">
                  <a:solidFill>
                    <a:srgbClr val="002060"/>
                  </a:solidFill>
                </a:endParaRPr>
              </a:p>
            </p:txBody>
          </p:sp>
        </mc:Choice>
        <mc:Fallback xmlns="">
          <p:sp>
            <p:nvSpPr>
              <p:cNvPr id="26" name="TextBox 25">
                <a:extLst>
                  <a:ext uri="{FF2B5EF4-FFF2-40B4-BE49-F238E27FC236}">
                    <a16:creationId xmlns:a14="http://schemas.microsoft.com/office/drawing/2010/main" xmlns:a16="http://schemas.microsoft.com/office/drawing/2014/main" xmlns="" id="{42191208-398D-422B-98AE-C57904F516DA}"/>
                  </a:ext>
                </a:extLst>
              </p:cNvPr>
              <p:cNvSpPr txBox="1">
                <a:spLocks noRot="1" noChangeAspect="1" noMove="1" noResize="1" noEditPoints="1" noAdjustHandles="1" noChangeArrowheads="1" noChangeShapeType="1" noTextEdit="1"/>
              </p:cNvSpPr>
              <p:nvPr/>
            </p:nvSpPr>
            <p:spPr>
              <a:xfrm>
                <a:off x="5614986" y="1869317"/>
                <a:ext cx="2417844" cy="492443"/>
              </a:xfrm>
              <a:prstGeom prst="rect">
                <a:avLst/>
              </a:prstGeom>
              <a:blipFill>
                <a:blip r:embed="rId6"/>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A7825F4A-B5DB-4827-9EF4-26618FDBA506}"/>
                  </a:ext>
                </a:extLst>
              </p:cNvPr>
              <p:cNvSpPr txBox="1"/>
              <p:nvPr/>
            </p:nvSpPr>
            <p:spPr>
              <a:xfrm>
                <a:off x="8704396" y="1782395"/>
                <a:ext cx="2417844"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d>
                        <m:dPr>
                          <m:ctrlPr>
                            <a:rPr lang="en-US"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m:t>
                          </m:r>
                        </m:e>
                      </m:d>
                      <m:r>
                        <a:rPr lang="en-US"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 </m:t>
                      </m:r>
                    </m:oMath>
                  </m:oMathPara>
                </a14:m>
                <a:endParaRPr lang="uk-UA" sz="3600" b="1" dirty="0">
                  <a:solidFill>
                    <a:srgbClr val="002060"/>
                  </a:solidFill>
                </a:endParaRPr>
              </a:p>
            </p:txBody>
          </p:sp>
        </mc:Choice>
        <mc:Fallback xmlns="">
          <p:sp>
            <p:nvSpPr>
              <p:cNvPr id="27" name="TextBox 26">
                <a:extLst>
                  <a:ext uri="{FF2B5EF4-FFF2-40B4-BE49-F238E27FC236}">
                    <a16:creationId xmlns:a14="http://schemas.microsoft.com/office/drawing/2010/main" xmlns:a16="http://schemas.microsoft.com/office/drawing/2014/main" xmlns="" id="{A7825F4A-B5DB-4827-9EF4-26618FDBA506}"/>
                  </a:ext>
                </a:extLst>
              </p:cNvPr>
              <p:cNvSpPr txBox="1">
                <a:spLocks noRot="1" noChangeAspect="1" noMove="1" noResize="1" noEditPoints="1" noAdjustHandles="1" noChangeArrowheads="1" noChangeShapeType="1" noTextEdit="1"/>
              </p:cNvSpPr>
              <p:nvPr/>
            </p:nvSpPr>
            <p:spPr>
              <a:xfrm>
                <a:off x="8704396" y="1782395"/>
                <a:ext cx="2417844" cy="492443"/>
              </a:xfrm>
              <a:prstGeom prst="rect">
                <a:avLst/>
              </a:prstGeom>
              <a:blipFill>
                <a:blip r:embed="rId7"/>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2F35D69E-5B8A-4FF8-81ED-BFD77FF63BA7}"/>
                  </a:ext>
                </a:extLst>
              </p:cNvPr>
              <p:cNvSpPr txBox="1"/>
              <p:nvPr/>
            </p:nvSpPr>
            <p:spPr>
              <a:xfrm>
                <a:off x="5105194" y="4512934"/>
                <a:ext cx="6847625"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200" b="1" i="1" smtClean="0">
                          <a:solidFill>
                            <a:srgbClr val="002060"/>
                          </a:solidFill>
                          <a:latin typeface="Cambria Math" panose="02040503050406030204" pitchFamily="18" charset="0"/>
                        </a:rPr>
                        <m:t>𝑷</m:t>
                      </m:r>
                      <m:d>
                        <m:dPr>
                          <m:ctrlPr>
                            <a:rPr lang="en-US" sz="3200" b="1" i="1" smtClean="0">
                              <a:solidFill>
                                <a:srgbClr val="002060"/>
                              </a:solidFill>
                              <a:latin typeface="Cambria Math" panose="02040503050406030204" pitchFamily="18" charset="0"/>
                            </a:rPr>
                          </m:ctrlPr>
                        </m:dPr>
                        <m:e>
                          <m:r>
                            <a:rPr lang="ru-RU" sz="3200" b="1" i="1" smtClean="0">
                              <a:solidFill>
                                <a:srgbClr val="002060"/>
                              </a:solidFill>
                              <a:latin typeface="Cambria Math" panose="02040503050406030204" pitchFamily="18" charset="0"/>
                            </a:rPr>
                            <m:t>𝟒</m:t>
                          </m:r>
                        </m:e>
                      </m:d>
                      <m:r>
                        <a:rPr lang="en-US"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𝟕</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𝟕</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a:solidFill>
                            <a:srgbClr val="002060"/>
                          </a:solidFill>
                          <a:latin typeface="Cambria Math" panose="02040503050406030204" pitchFamily="18" charset="0"/>
                          <a:ea typeface="Cambria Math" panose="02040503050406030204" pitchFamily="18" charset="0"/>
                        </a:rPr>
                        <m:t>𝟎</m:t>
                      </m:r>
                      <m:r>
                        <a:rPr lang="ru-RU" sz="3200" b="1" i="1">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𝟏𝟒𝟕</m:t>
                      </m:r>
                      <m:r>
                        <a:rPr lang="ru-RU" sz="3200" b="1" i="1" smtClean="0">
                          <a:solidFill>
                            <a:srgbClr val="002060"/>
                          </a:solidFill>
                          <a:latin typeface="Cambria Math" panose="02040503050406030204" pitchFamily="18" charset="0"/>
                          <a:ea typeface="Cambria Math" panose="02040503050406030204" pitchFamily="18" charset="0"/>
                        </a:rPr>
                        <m:t> </m:t>
                      </m:r>
                    </m:oMath>
                  </m:oMathPara>
                </a14:m>
                <a:endParaRPr lang="uk-UA" sz="3600" b="1" dirty="0">
                  <a:solidFill>
                    <a:srgbClr val="002060"/>
                  </a:solidFill>
                </a:endParaRPr>
              </a:p>
            </p:txBody>
          </p:sp>
        </mc:Choice>
        <mc:Fallback xmlns="">
          <p:sp>
            <p:nvSpPr>
              <p:cNvPr id="28" name="TextBox 27">
                <a:extLst>
                  <a:ext uri="{FF2B5EF4-FFF2-40B4-BE49-F238E27FC236}">
                    <a16:creationId xmlns:a14="http://schemas.microsoft.com/office/drawing/2010/main" xmlns:a16="http://schemas.microsoft.com/office/drawing/2014/main" xmlns="" id="{2F35D69E-5B8A-4FF8-81ED-BFD77FF63BA7}"/>
                  </a:ext>
                </a:extLst>
              </p:cNvPr>
              <p:cNvSpPr txBox="1">
                <a:spLocks noRot="1" noChangeAspect="1" noMove="1" noResize="1" noEditPoints="1" noAdjustHandles="1" noChangeArrowheads="1" noChangeShapeType="1" noTextEdit="1"/>
              </p:cNvSpPr>
              <p:nvPr/>
            </p:nvSpPr>
            <p:spPr>
              <a:xfrm>
                <a:off x="5105194" y="4512934"/>
                <a:ext cx="6847625" cy="492443"/>
              </a:xfrm>
              <a:prstGeom prst="rect">
                <a:avLst/>
              </a:prstGeom>
              <a:blipFill>
                <a:blip r:embed="rId8"/>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1648881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down)">
                                      <p:cBhvr>
                                        <p:cTn id="32" dur="500"/>
                                        <p:tgtEl>
                                          <p:spTgt spid="3"/>
                                        </p:tgtEl>
                                      </p:cBhvr>
                                    </p:animEffect>
                                  </p:childTnLst>
                                </p:cTn>
                              </p:par>
                              <p:par>
                                <p:cTn id="33" presetID="22" presetClass="entr" presetSubtype="4" fill="hold" grpId="1" nodeType="with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down)">
                                      <p:cBhvr>
                                        <p:cTn id="35" dur="500"/>
                                        <p:tgtEl>
                                          <p:spTgt spid="5"/>
                                        </p:tgtEl>
                                      </p:cBhvr>
                                    </p:animEffect>
                                  </p:childTnLst>
                                </p:cTn>
                              </p:par>
                              <p:par>
                                <p:cTn id="36" presetID="22" presetClass="entr" presetSubtype="4" fill="hold" grpId="1" nodeType="with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wipe(down)">
                                      <p:cBhvr>
                                        <p:cTn id="38" dur="500"/>
                                        <p:tgtEl>
                                          <p:spTgt spid="14"/>
                                        </p:tgtEl>
                                      </p:cBhvr>
                                    </p:animEffect>
                                  </p:childTnLst>
                                </p:cTn>
                              </p:par>
                              <p:par>
                                <p:cTn id="39" presetID="22" presetClass="entr" presetSubtype="4" fill="hold" grpId="1" nodeType="with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down)">
                                      <p:cBhvr>
                                        <p:cTn id="41" dur="500"/>
                                        <p:tgtEl>
                                          <p:spTgt spid="11"/>
                                        </p:tgtEl>
                                      </p:cBhvr>
                                    </p:animEffect>
                                  </p:childTnLst>
                                </p:cTn>
                              </p:par>
                              <p:par>
                                <p:cTn id="42" presetID="22" presetClass="entr" presetSubtype="4" fill="hold" grpId="1"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wipe(down)">
                                      <p:cBhvr>
                                        <p:cTn id="44" dur="500"/>
                                        <p:tgtEl>
                                          <p:spTgt spid="15"/>
                                        </p:tgtEl>
                                      </p:cBhvr>
                                    </p:animEffect>
                                  </p:childTnLst>
                                </p:cTn>
                              </p:par>
                              <p:par>
                                <p:cTn id="45" presetID="22" presetClass="entr" presetSubtype="4" fill="hold" grpId="1" nodeType="with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par>
                                <p:cTn id="48" presetID="22" presetClass="entr" presetSubtype="4" fill="hold" grpId="1" nodeType="with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wipe(down)">
                                      <p:cBhvr>
                                        <p:cTn id="50" dur="500"/>
                                        <p:tgtEl>
                                          <p:spTgt spid="16"/>
                                        </p:tgtEl>
                                      </p:cBhvr>
                                    </p:animEffect>
                                  </p:childTnLst>
                                </p:cTn>
                              </p:par>
                              <p:par>
                                <p:cTn id="51" presetID="22" presetClass="entr" presetSubtype="4" fill="hold" grpId="1" nodeType="with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down)">
                                      <p:cBhvr>
                                        <p:cTn id="53" dur="500"/>
                                        <p:tgtEl>
                                          <p:spTgt spid="13"/>
                                        </p:tgtEl>
                                      </p:cBhvr>
                                    </p:animEffect>
                                  </p:childTnLst>
                                </p:cTn>
                              </p:par>
                              <p:par>
                                <p:cTn id="54" presetID="22" presetClass="entr" presetSubtype="4" fill="hold" grpId="1" nodeType="with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wipe(down)">
                                      <p:cBhvr>
                                        <p:cTn id="56" dur="500"/>
                                        <p:tgtEl>
                                          <p:spTgt spid="17"/>
                                        </p:tgtEl>
                                      </p:cBhvr>
                                    </p:animEffect>
                                  </p:childTnLst>
                                </p:cTn>
                              </p:par>
                            </p:childTnLst>
                          </p:cTn>
                        </p:par>
                      </p:childTnLst>
                    </p:cTn>
                  </p:par>
                  <p:par>
                    <p:cTn id="57" fill="hold">
                      <p:stCondLst>
                        <p:cond delay="indefinite"/>
                      </p:stCondLst>
                      <p:childTnLst>
                        <p:par>
                          <p:cTn id="58" fill="hold">
                            <p:stCondLst>
                              <p:cond delay="0"/>
                            </p:stCondLst>
                            <p:childTnLst>
                              <p:par>
                                <p:cTn id="59" presetID="1" presetClass="exit" presetSubtype="0" fill="hold" grpId="0" nodeType="clickEffect">
                                  <p:stCondLst>
                                    <p:cond delay="0"/>
                                  </p:stCondLst>
                                  <p:childTnLst>
                                    <p:set>
                                      <p:cBhvr>
                                        <p:cTn id="60" dur="1" fill="hold">
                                          <p:stCondLst>
                                            <p:cond delay="0"/>
                                          </p:stCondLst>
                                        </p:cTn>
                                        <p:tgtEl>
                                          <p:spTgt spid="5"/>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0" nodeType="clickEffect">
                                  <p:stCondLst>
                                    <p:cond delay="0"/>
                                  </p:stCondLst>
                                  <p:childTnLst>
                                    <p:set>
                                      <p:cBhvr>
                                        <p:cTn id="64" dur="1" fill="hold">
                                          <p:stCondLst>
                                            <p:cond delay="0"/>
                                          </p:stCondLst>
                                        </p:cTn>
                                        <p:tgtEl>
                                          <p:spTgt spid="14"/>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grpId="0" nodeType="clickEffect">
                                  <p:stCondLst>
                                    <p:cond delay="0"/>
                                  </p:stCondLst>
                                  <p:childTnLst>
                                    <p:set>
                                      <p:cBhvr>
                                        <p:cTn id="68" dur="1" fill="hold">
                                          <p:stCondLst>
                                            <p:cond delay="0"/>
                                          </p:stCondLst>
                                        </p:cTn>
                                        <p:tgtEl>
                                          <p:spTgt spid="11"/>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 presetClass="exit" presetSubtype="0" fill="hold" grpId="0" nodeType="clickEffect">
                                  <p:stCondLst>
                                    <p:cond delay="0"/>
                                  </p:stCondLst>
                                  <p:childTnLst>
                                    <p:set>
                                      <p:cBhvr>
                                        <p:cTn id="72" dur="1" fill="hold">
                                          <p:stCondLst>
                                            <p:cond delay="0"/>
                                          </p:stCondLst>
                                        </p:cTn>
                                        <p:tgtEl>
                                          <p:spTgt spid="15"/>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2"/>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 presetClass="exit" presetSubtype="0" fill="hold" grpId="0" nodeType="clickEffect">
                                  <p:stCondLst>
                                    <p:cond delay="0"/>
                                  </p:stCondLst>
                                  <p:childTnLst>
                                    <p:set>
                                      <p:cBhvr>
                                        <p:cTn id="80" dur="1" fill="hold">
                                          <p:stCondLst>
                                            <p:cond delay="0"/>
                                          </p:stCondLst>
                                        </p:cTn>
                                        <p:tgtEl>
                                          <p:spTgt spid="16"/>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1" presetClass="exit" presetSubtype="0" fill="hold" grpId="0" nodeType="clickEffect">
                                  <p:stCondLst>
                                    <p:cond delay="0"/>
                                  </p:stCondLst>
                                  <p:childTnLst>
                                    <p:set>
                                      <p:cBhvr>
                                        <p:cTn id="84" dur="1" fill="hold">
                                          <p:stCondLst>
                                            <p:cond delay="0"/>
                                          </p:stCondLst>
                                        </p:cTn>
                                        <p:tgtEl>
                                          <p:spTgt spid="13"/>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1" presetClass="exit" presetSubtype="0" fill="hold" grpId="0" nodeType="clickEffect">
                                  <p:stCondLst>
                                    <p:cond delay="0"/>
                                  </p:stCondLst>
                                  <p:childTnLst>
                                    <p:set>
                                      <p:cBhvr>
                                        <p:cTn id="88" dur="1" fill="hold">
                                          <p:stCondLst>
                                            <p:cond delay="0"/>
                                          </p:stCondLst>
                                        </p:cTn>
                                        <p:tgtEl>
                                          <p:spTgt spid="17"/>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22" presetClass="entr" presetSubtype="4" fill="hold" grpId="0" nodeType="clickEffect">
                                  <p:stCondLst>
                                    <p:cond delay="0"/>
                                  </p:stCondLst>
                                  <p:childTnLst>
                                    <p:set>
                                      <p:cBhvr>
                                        <p:cTn id="92" dur="1" fill="hold">
                                          <p:stCondLst>
                                            <p:cond delay="0"/>
                                          </p:stCondLst>
                                        </p:cTn>
                                        <p:tgtEl>
                                          <p:spTgt spid="18"/>
                                        </p:tgtEl>
                                        <p:attrNameLst>
                                          <p:attrName>style.visibility</p:attrName>
                                        </p:attrNameLst>
                                      </p:cBhvr>
                                      <p:to>
                                        <p:strVal val="visible"/>
                                      </p:to>
                                    </p:set>
                                    <p:animEffect transition="in" filter="wipe(down)">
                                      <p:cBhvr>
                                        <p:cTn id="93" dur="500"/>
                                        <p:tgtEl>
                                          <p:spTgt spid="18"/>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4" fill="hold" grpId="0" nodeType="clickEffect">
                                  <p:stCondLst>
                                    <p:cond delay="0"/>
                                  </p:stCondLst>
                                  <p:childTnLst>
                                    <p:set>
                                      <p:cBhvr>
                                        <p:cTn id="97" dur="1" fill="hold">
                                          <p:stCondLst>
                                            <p:cond delay="0"/>
                                          </p:stCondLst>
                                        </p:cTn>
                                        <p:tgtEl>
                                          <p:spTgt spid="19"/>
                                        </p:tgtEl>
                                        <p:attrNameLst>
                                          <p:attrName>style.visibility</p:attrName>
                                        </p:attrNameLst>
                                      </p:cBhvr>
                                      <p:to>
                                        <p:strVal val="visible"/>
                                      </p:to>
                                    </p:set>
                                    <p:animEffect transition="in" filter="wipe(down)">
                                      <p:cBhvr>
                                        <p:cTn id="98" dur="500"/>
                                        <p:tgtEl>
                                          <p:spTgt spid="19"/>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Effect transition="in" filter="wipe(down)">
                                      <p:cBhvr>
                                        <p:cTn id="103" dur="500"/>
                                        <p:tgtEl>
                                          <p:spTgt spid="20"/>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grpId="0" nodeType="clickEffect">
                                  <p:stCondLst>
                                    <p:cond delay="0"/>
                                  </p:stCondLst>
                                  <p:childTnLst>
                                    <p:set>
                                      <p:cBhvr>
                                        <p:cTn id="107" dur="1" fill="hold">
                                          <p:stCondLst>
                                            <p:cond delay="0"/>
                                          </p:stCondLst>
                                        </p:cTn>
                                        <p:tgtEl>
                                          <p:spTgt spid="21"/>
                                        </p:tgtEl>
                                        <p:attrNameLst>
                                          <p:attrName>style.visibility</p:attrName>
                                        </p:attrNameLst>
                                      </p:cBhvr>
                                      <p:to>
                                        <p:strVal val="visible"/>
                                      </p:to>
                                    </p:set>
                                    <p:animEffect transition="in" filter="wipe(down)">
                                      <p:cBhvr>
                                        <p:cTn id="108" dur="500"/>
                                        <p:tgtEl>
                                          <p:spTgt spid="21"/>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4" fill="hold" grpId="0" nodeType="clickEffect">
                                  <p:stCondLst>
                                    <p:cond delay="0"/>
                                  </p:stCondLst>
                                  <p:childTnLst>
                                    <p:set>
                                      <p:cBhvr>
                                        <p:cTn id="112" dur="1" fill="hold">
                                          <p:stCondLst>
                                            <p:cond delay="0"/>
                                          </p:stCondLst>
                                        </p:cTn>
                                        <p:tgtEl>
                                          <p:spTgt spid="26"/>
                                        </p:tgtEl>
                                        <p:attrNameLst>
                                          <p:attrName>style.visibility</p:attrName>
                                        </p:attrNameLst>
                                      </p:cBhvr>
                                      <p:to>
                                        <p:strVal val="visible"/>
                                      </p:to>
                                    </p:set>
                                    <p:animEffect transition="in" filter="wipe(down)">
                                      <p:cBhvr>
                                        <p:cTn id="113" dur="500"/>
                                        <p:tgtEl>
                                          <p:spTgt spid="26"/>
                                        </p:tgtEl>
                                      </p:cBhvr>
                                    </p:animEffect>
                                  </p:childTnLst>
                                </p:cTn>
                              </p:par>
                            </p:childTnLst>
                          </p:cTn>
                        </p:par>
                      </p:childTnLst>
                    </p:cTn>
                  </p:par>
                  <p:par>
                    <p:cTn id="114" fill="hold">
                      <p:stCondLst>
                        <p:cond delay="indefinite"/>
                      </p:stCondLst>
                      <p:childTnLst>
                        <p:par>
                          <p:cTn id="115" fill="hold">
                            <p:stCondLst>
                              <p:cond delay="0"/>
                            </p:stCondLst>
                            <p:childTnLst>
                              <p:par>
                                <p:cTn id="116" presetID="22" presetClass="entr" presetSubtype="4" fill="hold" grpId="0" nodeType="clickEffect">
                                  <p:stCondLst>
                                    <p:cond delay="0"/>
                                  </p:stCondLst>
                                  <p:childTnLst>
                                    <p:set>
                                      <p:cBhvr>
                                        <p:cTn id="117" dur="1" fill="hold">
                                          <p:stCondLst>
                                            <p:cond delay="0"/>
                                          </p:stCondLst>
                                        </p:cTn>
                                        <p:tgtEl>
                                          <p:spTgt spid="27"/>
                                        </p:tgtEl>
                                        <p:attrNameLst>
                                          <p:attrName>style.visibility</p:attrName>
                                        </p:attrNameLst>
                                      </p:cBhvr>
                                      <p:to>
                                        <p:strVal val="visible"/>
                                      </p:to>
                                    </p:set>
                                    <p:animEffect transition="in" filter="wipe(down)">
                                      <p:cBhvr>
                                        <p:cTn id="118" dur="500"/>
                                        <p:tgtEl>
                                          <p:spTgt spid="27"/>
                                        </p:tgtEl>
                                      </p:cBhvr>
                                    </p:animEffect>
                                  </p:childTnLst>
                                </p:cTn>
                              </p:par>
                            </p:childTnLst>
                          </p:cTn>
                        </p:par>
                      </p:childTnLst>
                    </p:cTn>
                  </p:par>
                  <p:par>
                    <p:cTn id="119" fill="hold">
                      <p:stCondLst>
                        <p:cond delay="indefinite"/>
                      </p:stCondLst>
                      <p:childTnLst>
                        <p:par>
                          <p:cTn id="120" fill="hold">
                            <p:stCondLst>
                              <p:cond delay="0"/>
                            </p:stCondLst>
                            <p:childTnLst>
                              <p:par>
                                <p:cTn id="121" presetID="22" presetClass="entr" presetSubtype="4" fill="hold" grpId="0" nodeType="clickEffect">
                                  <p:stCondLst>
                                    <p:cond delay="0"/>
                                  </p:stCondLst>
                                  <p:childTnLst>
                                    <p:set>
                                      <p:cBhvr>
                                        <p:cTn id="122" dur="1" fill="hold">
                                          <p:stCondLst>
                                            <p:cond delay="0"/>
                                          </p:stCondLst>
                                        </p:cTn>
                                        <p:tgtEl>
                                          <p:spTgt spid="22"/>
                                        </p:tgtEl>
                                        <p:attrNameLst>
                                          <p:attrName>style.visibility</p:attrName>
                                        </p:attrNameLst>
                                      </p:cBhvr>
                                      <p:to>
                                        <p:strVal val="visible"/>
                                      </p:to>
                                    </p:set>
                                    <p:animEffect transition="in" filter="wipe(down)">
                                      <p:cBhvr>
                                        <p:cTn id="123" dur="500"/>
                                        <p:tgtEl>
                                          <p:spTgt spid="22"/>
                                        </p:tgtEl>
                                      </p:cBhvr>
                                    </p:animEffect>
                                  </p:childTnLst>
                                </p:cTn>
                              </p:par>
                            </p:childTnLst>
                          </p:cTn>
                        </p:par>
                      </p:childTnLst>
                    </p:cTn>
                  </p:par>
                  <p:par>
                    <p:cTn id="124" fill="hold">
                      <p:stCondLst>
                        <p:cond delay="indefinite"/>
                      </p:stCondLst>
                      <p:childTnLst>
                        <p:par>
                          <p:cTn id="125" fill="hold">
                            <p:stCondLst>
                              <p:cond delay="0"/>
                            </p:stCondLst>
                            <p:childTnLst>
                              <p:par>
                                <p:cTn id="126" presetID="22" presetClass="entr" presetSubtype="4" fill="hold" grpId="0" nodeType="clickEffect">
                                  <p:stCondLst>
                                    <p:cond delay="0"/>
                                  </p:stCondLst>
                                  <p:childTnLst>
                                    <p:set>
                                      <p:cBhvr>
                                        <p:cTn id="127" dur="1" fill="hold">
                                          <p:stCondLst>
                                            <p:cond delay="0"/>
                                          </p:stCondLst>
                                        </p:cTn>
                                        <p:tgtEl>
                                          <p:spTgt spid="23"/>
                                        </p:tgtEl>
                                        <p:attrNameLst>
                                          <p:attrName>style.visibility</p:attrName>
                                        </p:attrNameLst>
                                      </p:cBhvr>
                                      <p:to>
                                        <p:strVal val="visible"/>
                                      </p:to>
                                    </p:set>
                                    <p:animEffect transition="in" filter="wipe(down)">
                                      <p:cBhvr>
                                        <p:cTn id="128" dur="500"/>
                                        <p:tgtEl>
                                          <p:spTgt spid="23"/>
                                        </p:tgtEl>
                                      </p:cBhvr>
                                    </p:animEffect>
                                  </p:childTnLst>
                                </p:cTn>
                              </p:par>
                            </p:childTnLst>
                          </p:cTn>
                        </p:par>
                      </p:childTnLst>
                    </p:cTn>
                  </p:par>
                  <p:par>
                    <p:cTn id="129" fill="hold">
                      <p:stCondLst>
                        <p:cond delay="indefinite"/>
                      </p:stCondLst>
                      <p:childTnLst>
                        <p:par>
                          <p:cTn id="130" fill="hold">
                            <p:stCondLst>
                              <p:cond delay="0"/>
                            </p:stCondLst>
                            <p:childTnLst>
                              <p:par>
                                <p:cTn id="131" presetID="22" presetClass="entr" presetSubtype="4" fill="hold" grpId="0" nodeType="clickEffect">
                                  <p:stCondLst>
                                    <p:cond delay="0"/>
                                  </p:stCondLst>
                                  <p:childTnLst>
                                    <p:set>
                                      <p:cBhvr>
                                        <p:cTn id="132" dur="1" fill="hold">
                                          <p:stCondLst>
                                            <p:cond delay="0"/>
                                          </p:stCondLst>
                                        </p:cTn>
                                        <p:tgtEl>
                                          <p:spTgt spid="24"/>
                                        </p:tgtEl>
                                        <p:attrNameLst>
                                          <p:attrName>style.visibility</p:attrName>
                                        </p:attrNameLst>
                                      </p:cBhvr>
                                      <p:to>
                                        <p:strVal val="visible"/>
                                      </p:to>
                                    </p:set>
                                    <p:animEffect transition="in" filter="wipe(down)">
                                      <p:cBhvr>
                                        <p:cTn id="133" dur="500"/>
                                        <p:tgtEl>
                                          <p:spTgt spid="24"/>
                                        </p:tgtEl>
                                      </p:cBhvr>
                                    </p:animEffect>
                                  </p:childTnLst>
                                </p:cTn>
                              </p:par>
                            </p:childTnLst>
                          </p:cTn>
                        </p:par>
                      </p:childTnLst>
                    </p:cTn>
                  </p:par>
                  <p:par>
                    <p:cTn id="134" fill="hold">
                      <p:stCondLst>
                        <p:cond delay="indefinite"/>
                      </p:stCondLst>
                      <p:childTnLst>
                        <p:par>
                          <p:cTn id="135" fill="hold">
                            <p:stCondLst>
                              <p:cond delay="0"/>
                            </p:stCondLst>
                            <p:childTnLst>
                              <p:par>
                                <p:cTn id="136" presetID="22" presetClass="entr" presetSubtype="4" fill="hold" grpId="0" nodeType="clickEffect">
                                  <p:stCondLst>
                                    <p:cond delay="0"/>
                                  </p:stCondLst>
                                  <p:childTnLst>
                                    <p:set>
                                      <p:cBhvr>
                                        <p:cTn id="137" dur="1" fill="hold">
                                          <p:stCondLst>
                                            <p:cond delay="0"/>
                                          </p:stCondLst>
                                        </p:cTn>
                                        <p:tgtEl>
                                          <p:spTgt spid="28"/>
                                        </p:tgtEl>
                                        <p:attrNameLst>
                                          <p:attrName>style.visibility</p:attrName>
                                        </p:attrNameLst>
                                      </p:cBhvr>
                                      <p:to>
                                        <p:strVal val="visible"/>
                                      </p:to>
                                    </p:set>
                                    <p:animEffect transition="in" filter="wipe(down)">
                                      <p:cBhvr>
                                        <p:cTn id="138" dur="500"/>
                                        <p:tgtEl>
                                          <p:spTgt spid="28"/>
                                        </p:tgtEl>
                                      </p:cBhvr>
                                    </p:animEffect>
                                  </p:childTnLst>
                                </p:cTn>
                              </p:par>
                            </p:childTnLst>
                          </p:cTn>
                        </p:par>
                      </p:childTnLst>
                    </p:cTn>
                  </p:par>
                  <p:par>
                    <p:cTn id="139" fill="hold">
                      <p:stCondLst>
                        <p:cond delay="indefinite"/>
                      </p:stCondLst>
                      <p:childTnLst>
                        <p:par>
                          <p:cTn id="140" fill="hold">
                            <p:stCondLst>
                              <p:cond delay="0"/>
                            </p:stCondLst>
                            <p:childTnLst>
                              <p:par>
                                <p:cTn id="141" presetID="22" presetClass="entr" presetSubtype="4" fill="hold" grpId="0" nodeType="clickEffect">
                                  <p:stCondLst>
                                    <p:cond delay="0"/>
                                  </p:stCondLst>
                                  <p:childTnLst>
                                    <p:set>
                                      <p:cBhvr>
                                        <p:cTn id="142" dur="1" fill="hold">
                                          <p:stCondLst>
                                            <p:cond delay="0"/>
                                          </p:stCondLst>
                                        </p:cTn>
                                        <p:tgtEl>
                                          <p:spTgt spid="25"/>
                                        </p:tgtEl>
                                        <p:attrNameLst>
                                          <p:attrName>style.visibility</p:attrName>
                                        </p:attrNameLst>
                                      </p:cBhvr>
                                      <p:to>
                                        <p:strVal val="visible"/>
                                      </p:to>
                                    </p:set>
                                    <p:animEffect transition="in" filter="wipe(down)">
                                      <p:cBhvr>
                                        <p:cTn id="143" dur="500"/>
                                        <p:tgtEl>
                                          <p:spTgt spid="25"/>
                                        </p:tgtEl>
                                      </p:cBhvr>
                                    </p:animEffect>
                                  </p:childTnLst>
                                </p:cTn>
                              </p:par>
                            </p:childTnLst>
                          </p:cTn>
                        </p:par>
                      </p:childTnLst>
                    </p:cTn>
                  </p:par>
                  <p:par>
                    <p:cTn id="144" fill="hold">
                      <p:stCondLst>
                        <p:cond delay="indefinite"/>
                      </p:stCondLst>
                      <p:childTnLst>
                        <p:par>
                          <p:cTn id="145" fill="hold">
                            <p:stCondLst>
                              <p:cond delay="0"/>
                            </p:stCondLst>
                            <p:childTnLst>
                              <p:par>
                                <p:cTn id="146" presetID="22" presetClass="entr" presetSubtype="4" fill="hold" grpId="0" nodeType="clickEffect">
                                  <p:stCondLst>
                                    <p:cond delay="0"/>
                                  </p:stCondLst>
                                  <p:childTnLst>
                                    <p:set>
                                      <p:cBhvr>
                                        <p:cTn id="147" dur="1" fill="hold">
                                          <p:stCondLst>
                                            <p:cond delay="0"/>
                                          </p:stCondLst>
                                        </p:cTn>
                                        <p:tgtEl>
                                          <p:spTgt spid="10"/>
                                        </p:tgtEl>
                                        <p:attrNameLst>
                                          <p:attrName>style.visibility</p:attrName>
                                        </p:attrNameLst>
                                      </p:cBhvr>
                                      <p:to>
                                        <p:strVal val="visible"/>
                                      </p:to>
                                    </p:set>
                                    <p:animEffect transition="in" filter="wipe(down)">
                                      <p:cBhvr>
                                        <p:cTn id="14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6" grpId="0"/>
      <p:bldP spid="7" grpId="0"/>
      <p:bldP spid="8" grpId="0"/>
      <p:bldP spid="9" grpId="0"/>
      <p:bldP spid="5" grpId="0" animBg="1"/>
      <p:bldP spid="5"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4916EF-A3C0-4F9D-B596-766A3479F380}"/>
              </a:ext>
            </a:extLst>
          </p:cNvPr>
          <p:cNvSpPr txBox="1"/>
          <p:nvPr/>
        </p:nvSpPr>
        <p:spPr>
          <a:xfrm>
            <a:off x="772885" y="647071"/>
            <a:ext cx="10646229" cy="2400657"/>
          </a:xfrm>
          <a:prstGeom prst="rect">
            <a:avLst/>
          </a:prstGeom>
          <a:noFill/>
        </p:spPr>
        <p:txBody>
          <a:bodyPr wrap="square" rtlCol="0">
            <a:spAutoFit/>
          </a:bodyPr>
          <a:lstStyle/>
          <a:p>
            <a:r>
              <a:rPr lang="ru-RU" sz="3000" b="1" i="1" dirty="0">
                <a:solidFill>
                  <a:srgbClr val="C00000"/>
                </a:solidFill>
                <a:latin typeface="Georgia" panose="02040502050405020303" pitchFamily="18" charset="0"/>
              </a:rPr>
              <a:t>Теория</a:t>
            </a:r>
            <a:r>
              <a:rPr lang="ru-RU" sz="3000" b="1" i="1" dirty="0">
                <a:solidFill>
                  <a:srgbClr val="002060"/>
                </a:solidFill>
                <a:latin typeface="Georgia" panose="02040502050405020303" pitchFamily="18" charset="0"/>
              </a:rPr>
              <a:t>. Два события называются </a:t>
            </a:r>
            <a:r>
              <a:rPr lang="ru-RU" sz="3000" b="1" i="1" u="sng" dirty="0">
                <a:solidFill>
                  <a:srgbClr val="00642D"/>
                </a:solidFill>
                <a:latin typeface="Georgia" panose="02040502050405020303" pitchFamily="18" charset="0"/>
              </a:rPr>
              <a:t>независимыми</a:t>
            </a:r>
            <a:r>
              <a:rPr lang="ru-RU" sz="3000" b="1" i="1" dirty="0">
                <a:solidFill>
                  <a:srgbClr val="002060"/>
                </a:solidFill>
                <a:latin typeface="Georgia" panose="02040502050405020303" pitchFamily="18" charset="0"/>
              </a:rPr>
              <a:t>, если вероятность появления каждого из них </a:t>
            </a:r>
            <a:r>
              <a:rPr lang="ru-RU" sz="3000" b="1" i="1" dirty="0">
                <a:solidFill>
                  <a:srgbClr val="00642D"/>
                </a:solidFill>
                <a:latin typeface="Georgia" panose="02040502050405020303" pitchFamily="18" charset="0"/>
              </a:rPr>
              <a:t>не зависит </a:t>
            </a:r>
            <a:r>
              <a:rPr lang="ru-RU" sz="3000" b="1" i="1" dirty="0">
                <a:solidFill>
                  <a:srgbClr val="002060"/>
                </a:solidFill>
                <a:latin typeface="Georgia" panose="02040502050405020303" pitchFamily="18" charset="0"/>
              </a:rPr>
              <a:t>от того, появилось другое событие или нет. В противном случае события называются зависимыми.</a:t>
            </a:r>
          </a:p>
        </p:txBody>
      </p:sp>
      <p:sp>
        <p:nvSpPr>
          <p:cNvPr id="3" name="TextBox 2">
            <a:extLst>
              <a:ext uri="{FF2B5EF4-FFF2-40B4-BE49-F238E27FC236}">
                <a16:creationId xmlns:a16="http://schemas.microsoft.com/office/drawing/2014/main" id="{F82EBD0D-2997-4333-880D-7CAE86FB6C4F}"/>
              </a:ext>
            </a:extLst>
          </p:cNvPr>
          <p:cNvSpPr txBox="1"/>
          <p:nvPr/>
        </p:nvSpPr>
        <p:spPr>
          <a:xfrm>
            <a:off x="772885" y="3362279"/>
            <a:ext cx="10646229" cy="2862322"/>
          </a:xfrm>
          <a:prstGeom prst="rect">
            <a:avLst/>
          </a:prstGeom>
          <a:noFill/>
        </p:spPr>
        <p:txBody>
          <a:bodyPr wrap="square" rtlCol="0">
            <a:spAutoFit/>
          </a:bodyPr>
          <a:lstStyle/>
          <a:p>
            <a:r>
              <a:rPr lang="ru-RU" sz="3000" b="1" i="1" dirty="0">
                <a:solidFill>
                  <a:srgbClr val="C00000"/>
                </a:solidFill>
                <a:latin typeface="Georgia" panose="02040502050405020303" pitchFamily="18" charset="0"/>
              </a:rPr>
              <a:t>Примеры </a:t>
            </a:r>
            <a:r>
              <a:rPr lang="ru-RU" sz="3000" b="1" i="1" dirty="0">
                <a:solidFill>
                  <a:srgbClr val="00642D"/>
                </a:solidFill>
                <a:latin typeface="Georgia" panose="02040502050405020303" pitchFamily="18" charset="0"/>
              </a:rPr>
              <a:t>независимы </a:t>
            </a:r>
            <a:r>
              <a:rPr lang="ru-RU" sz="3000" b="1" i="1" dirty="0">
                <a:solidFill>
                  <a:srgbClr val="002060"/>
                </a:solidFill>
                <a:latin typeface="Georgia" panose="02040502050405020303" pitchFamily="18" charset="0"/>
              </a:rPr>
              <a:t>событий: </a:t>
            </a:r>
          </a:p>
          <a:p>
            <a:pPr marL="514350" indent="-514350">
              <a:buAutoNum type="arabicPeriod"/>
            </a:pPr>
            <a:r>
              <a:rPr lang="ru-RU" sz="3000" b="1" i="1" dirty="0">
                <a:solidFill>
                  <a:srgbClr val="002060"/>
                </a:solidFill>
                <a:latin typeface="Georgia" panose="02040502050405020303" pitchFamily="18" charset="0"/>
              </a:rPr>
              <a:t>Выстрелы биатлониста. Исход каждого следующего выстрела не зависит от исхода предыдущего.</a:t>
            </a:r>
          </a:p>
          <a:p>
            <a:pPr marL="514350" indent="-514350">
              <a:buAutoNum type="arabicPeriod"/>
            </a:pPr>
            <a:r>
              <a:rPr lang="ru-RU" sz="3000" b="1" i="1" dirty="0">
                <a:solidFill>
                  <a:srgbClr val="002060"/>
                </a:solidFill>
                <a:latin typeface="Georgia" panose="02040502050405020303" pitchFamily="18" charset="0"/>
              </a:rPr>
              <a:t>Бросок игральной кости.</a:t>
            </a:r>
          </a:p>
          <a:p>
            <a:pPr marL="514350" indent="-514350">
              <a:buAutoNum type="arabicPeriod"/>
            </a:pPr>
            <a:r>
              <a:rPr lang="ru-RU" sz="3000" b="1" i="1" dirty="0">
                <a:solidFill>
                  <a:srgbClr val="002060"/>
                </a:solidFill>
                <a:latin typeface="Georgia" panose="02040502050405020303" pitchFamily="18" charset="0"/>
              </a:rPr>
              <a:t>Исход сдачи различных экзаменов. </a:t>
            </a:r>
          </a:p>
        </p:txBody>
      </p:sp>
    </p:spTree>
    <p:extLst>
      <p:ext uri="{BB962C8B-B14F-4D97-AF65-F5344CB8AC3E}">
        <p14:creationId xmlns:p14="http://schemas.microsoft.com/office/powerpoint/2010/main" val="2280062492"/>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257474" y="20666"/>
            <a:ext cx="11802319" cy="1631216"/>
          </a:xfrm>
          <a:prstGeom prst="rect">
            <a:avLst/>
          </a:prstGeom>
        </p:spPr>
        <p:txBody>
          <a:bodyPr wrap="square">
            <a:spAutoFit/>
          </a:bodyPr>
          <a:lstStyle/>
          <a:p>
            <a:r>
              <a:rPr lang="ru-RU" sz="2000" b="1" i="1" dirty="0">
                <a:solidFill>
                  <a:srgbClr val="002060"/>
                </a:solidFill>
                <a:latin typeface="Georgia" panose="02040502050405020303" pitchFamily="18" charset="0"/>
              </a:rPr>
              <a:t>12</a:t>
            </a:r>
            <a:r>
              <a:rPr lang="ru-RU" sz="2000" b="1" i="1" dirty="0">
                <a:solidFill>
                  <a:srgbClr val="00642D"/>
                </a:solidFill>
                <a:latin typeface="Georgia" panose="02040502050405020303" pitchFamily="18" charset="0"/>
              </a:rPr>
              <a:t>. (Задача об автомобильных стеклах). </a:t>
            </a:r>
            <a:r>
              <a:rPr lang="ru-RU" sz="2000" b="1" i="1" dirty="0">
                <a:solidFill>
                  <a:srgbClr val="002060"/>
                </a:solidFill>
                <a:latin typeface="Georgia" panose="02040502050405020303" pitchFamily="18" charset="0"/>
              </a:rPr>
              <a:t>Две фабрики выпускают одинаковые стекла для автомобильных фар. Первая фабрика выпускает </a:t>
            </a:r>
            <a:r>
              <a:rPr lang="ru-RU" sz="2000" b="1" i="1" dirty="0">
                <a:solidFill>
                  <a:srgbClr val="C00000"/>
                </a:solidFill>
                <a:latin typeface="Georgia" panose="02040502050405020303" pitchFamily="18" charset="0"/>
              </a:rPr>
              <a:t>25% </a:t>
            </a:r>
            <a:r>
              <a:rPr lang="ru-RU" sz="2000" b="1" i="1" dirty="0">
                <a:solidFill>
                  <a:srgbClr val="002060"/>
                </a:solidFill>
                <a:latin typeface="Georgia" panose="02040502050405020303" pitchFamily="18" charset="0"/>
              </a:rPr>
              <a:t>этих стекол, вторая – </a:t>
            </a:r>
            <a:r>
              <a:rPr lang="ru-RU" sz="2000" b="1" i="1" dirty="0">
                <a:solidFill>
                  <a:srgbClr val="C00000"/>
                </a:solidFill>
                <a:latin typeface="Georgia" panose="02040502050405020303" pitchFamily="18" charset="0"/>
              </a:rPr>
              <a:t>75%</a:t>
            </a:r>
            <a:r>
              <a:rPr lang="ru-RU" sz="2000" b="1" i="1" dirty="0">
                <a:solidFill>
                  <a:srgbClr val="002060"/>
                </a:solidFill>
                <a:latin typeface="Georgia" panose="02040502050405020303" pitchFamily="18" charset="0"/>
              </a:rPr>
              <a:t>. Первая фабрика выпускает </a:t>
            </a:r>
            <a:r>
              <a:rPr lang="ru-RU" sz="2000" b="1" i="1" dirty="0">
                <a:solidFill>
                  <a:srgbClr val="C00000"/>
                </a:solidFill>
                <a:latin typeface="Georgia" panose="02040502050405020303" pitchFamily="18" charset="0"/>
              </a:rPr>
              <a:t>3%</a:t>
            </a:r>
            <a:r>
              <a:rPr lang="ru-RU" sz="2000" b="1" i="1" dirty="0">
                <a:solidFill>
                  <a:srgbClr val="002060"/>
                </a:solidFill>
                <a:latin typeface="Georgia" panose="02040502050405020303" pitchFamily="18" charset="0"/>
              </a:rPr>
              <a:t> бракованных стекол, а вторая – </a:t>
            </a:r>
            <a:r>
              <a:rPr lang="ru-RU" sz="2000" b="1" i="1" dirty="0">
                <a:solidFill>
                  <a:srgbClr val="C00000"/>
                </a:solidFill>
                <a:latin typeface="Georgia" panose="02040502050405020303" pitchFamily="18" charset="0"/>
              </a:rPr>
              <a:t>1%. </a:t>
            </a:r>
            <a:r>
              <a:rPr lang="ru-RU" sz="2000" b="1" i="1" dirty="0">
                <a:solidFill>
                  <a:srgbClr val="002060"/>
                </a:solidFill>
                <a:latin typeface="Georgia" panose="02040502050405020303" pitchFamily="18" charset="0"/>
              </a:rPr>
              <a:t>Найдите вероятность того, что случайно купленное в магазине стекло окажется бракованным</a:t>
            </a:r>
            <a:endParaRPr lang="uk-UA" sz="2800" b="1" i="1" dirty="0">
              <a:solidFill>
                <a:srgbClr val="002060"/>
              </a:solidFill>
              <a:latin typeface="Georgia" panose="02040502050405020303" pitchFamily="18" charset="0"/>
            </a:endParaRPr>
          </a:p>
        </p:txBody>
      </p:sp>
      <p:sp>
        <p:nvSpPr>
          <p:cNvPr id="9" name="TextBox 8">
            <a:extLst>
              <a:ext uri="{FF2B5EF4-FFF2-40B4-BE49-F238E27FC236}">
                <a16:creationId xmlns:a16="http://schemas.microsoft.com/office/drawing/2014/main" id="{631F21AD-6B1B-4204-B846-9895E4F30556}"/>
              </a:ext>
            </a:extLst>
          </p:cNvPr>
          <p:cNvSpPr txBox="1"/>
          <p:nvPr/>
        </p:nvSpPr>
        <p:spPr>
          <a:xfrm>
            <a:off x="157301" y="2336494"/>
            <a:ext cx="11877398" cy="954107"/>
          </a:xfrm>
          <a:prstGeom prst="rect">
            <a:avLst/>
          </a:prstGeom>
          <a:noFill/>
        </p:spPr>
        <p:txBody>
          <a:bodyPr wrap="square" rtlCol="0">
            <a:spAutoFit/>
          </a:bodyPr>
          <a:lstStyle/>
          <a:p>
            <a:r>
              <a:rPr lang="ru-RU" sz="2800" b="1" dirty="0">
                <a:solidFill>
                  <a:srgbClr val="002060"/>
                </a:solidFill>
                <a:latin typeface="Georgia" panose="02040502050405020303" pitchFamily="18" charset="0"/>
              </a:rPr>
              <a:t> 0,25 ∙0,03 = 0,0075 – вероятность того, что приобретенное стекло с первой фабрики </a:t>
            </a:r>
            <a:endParaRPr lang="uk-UA" sz="28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742337" y="1785855"/>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0,25</a:t>
            </a:r>
            <a:endParaRPr lang="uk-UA" sz="3200"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8136537" y="5791095"/>
                <a:ext cx="3604128"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Ответ: </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𝟎𝟏𝟓</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8136537" y="5791095"/>
                <a:ext cx="3604128" cy="677108"/>
              </a:xfrm>
              <a:prstGeom prst="rect">
                <a:avLst/>
              </a:prstGeom>
              <a:blipFill>
                <a:blip r:embed="rId2"/>
                <a:stretch>
                  <a:fillRect/>
                </a:stretch>
              </a:blipFill>
            </p:spPr>
            <p:txBody>
              <a:bodyPr/>
              <a:lstStyle/>
              <a:p>
                <a:r>
                  <a:rPr lang="uk-UA">
                    <a:noFill/>
                  </a:rPr>
                  <a:t> </a:t>
                </a:r>
              </a:p>
            </p:txBody>
          </p:sp>
        </mc:Fallback>
      </mc:AlternateContent>
      <p:sp>
        <p:nvSpPr>
          <p:cNvPr id="17" name="TextBox 16">
            <a:extLst>
              <a:ext uri="{FF2B5EF4-FFF2-40B4-BE49-F238E27FC236}">
                <a16:creationId xmlns:a16="http://schemas.microsoft.com/office/drawing/2014/main" id="{5F3F9115-1332-41CE-9A4E-F804D7BD628A}"/>
              </a:ext>
            </a:extLst>
          </p:cNvPr>
          <p:cNvSpPr txBox="1"/>
          <p:nvPr/>
        </p:nvSpPr>
        <p:spPr>
          <a:xfrm>
            <a:off x="7215459" y="1565583"/>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0,75</a:t>
            </a:r>
            <a:endParaRPr lang="uk-UA" sz="3200" dirty="0">
              <a:solidFill>
                <a:srgbClr val="002060"/>
              </a:solidFill>
              <a:latin typeface="Georgia" panose="02040502050405020303" pitchFamily="18" charset="0"/>
            </a:endParaRPr>
          </a:p>
        </p:txBody>
      </p:sp>
      <p:sp>
        <p:nvSpPr>
          <p:cNvPr id="18" name="TextBox 17">
            <a:extLst>
              <a:ext uri="{FF2B5EF4-FFF2-40B4-BE49-F238E27FC236}">
                <a16:creationId xmlns:a16="http://schemas.microsoft.com/office/drawing/2014/main" id="{40AA8FF3-6158-41CE-AFF3-8BF34746F716}"/>
              </a:ext>
            </a:extLst>
          </p:cNvPr>
          <p:cNvSpPr txBox="1"/>
          <p:nvPr/>
        </p:nvSpPr>
        <p:spPr>
          <a:xfrm>
            <a:off x="2466844" y="1786904"/>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0,03</a:t>
            </a:r>
            <a:endParaRPr lang="uk-UA" sz="3200" dirty="0">
              <a:solidFill>
                <a:srgbClr val="002060"/>
              </a:solidFill>
              <a:latin typeface="Georgia" panose="02040502050405020303" pitchFamily="18" charset="0"/>
            </a:endParaRPr>
          </a:p>
        </p:txBody>
      </p:sp>
      <p:sp>
        <p:nvSpPr>
          <p:cNvPr id="19" name="TextBox 18">
            <a:extLst>
              <a:ext uri="{FF2B5EF4-FFF2-40B4-BE49-F238E27FC236}">
                <a16:creationId xmlns:a16="http://schemas.microsoft.com/office/drawing/2014/main" id="{F433B6CB-D2C1-4281-9D55-17D0C08A13FF}"/>
              </a:ext>
            </a:extLst>
          </p:cNvPr>
          <p:cNvSpPr txBox="1"/>
          <p:nvPr/>
        </p:nvSpPr>
        <p:spPr>
          <a:xfrm>
            <a:off x="9168928" y="1585812"/>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0,01</a:t>
            </a:r>
            <a:endParaRPr lang="uk-UA" sz="3200" dirty="0">
              <a:solidFill>
                <a:srgbClr val="002060"/>
              </a:solidFill>
              <a:latin typeface="Georgia" panose="02040502050405020303" pitchFamily="18" charset="0"/>
            </a:endParaRPr>
          </a:p>
        </p:txBody>
      </p:sp>
      <p:sp>
        <p:nvSpPr>
          <p:cNvPr id="20" name="TextBox 19">
            <a:extLst>
              <a:ext uri="{FF2B5EF4-FFF2-40B4-BE49-F238E27FC236}">
                <a16:creationId xmlns:a16="http://schemas.microsoft.com/office/drawing/2014/main" id="{2B9DDE12-0E09-4303-8982-FEBCAE1039EE}"/>
              </a:ext>
            </a:extLst>
          </p:cNvPr>
          <p:cNvSpPr txBox="1"/>
          <p:nvPr/>
        </p:nvSpPr>
        <p:spPr>
          <a:xfrm>
            <a:off x="157301" y="3258679"/>
            <a:ext cx="11426063" cy="954107"/>
          </a:xfrm>
          <a:prstGeom prst="rect">
            <a:avLst/>
          </a:prstGeom>
          <a:noFill/>
        </p:spPr>
        <p:txBody>
          <a:bodyPr wrap="square" rtlCol="0">
            <a:spAutoFit/>
          </a:bodyPr>
          <a:lstStyle/>
          <a:p>
            <a:r>
              <a:rPr lang="ru-RU" sz="2800" b="1" dirty="0">
                <a:solidFill>
                  <a:srgbClr val="002060"/>
                </a:solidFill>
                <a:latin typeface="Georgia" panose="02040502050405020303" pitchFamily="18" charset="0"/>
              </a:rPr>
              <a:t> 0,75 ∙0,01 = 0,0075 – вероятность того, что приобретенное стекло со второй фабрики</a:t>
            </a:r>
            <a:endParaRPr lang="uk-UA" sz="2800" b="1" dirty="0">
              <a:solidFill>
                <a:srgbClr val="002060"/>
              </a:solidFill>
              <a:latin typeface="Georgia" panose="02040502050405020303" pitchFamily="18" charset="0"/>
            </a:endParaRPr>
          </a:p>
        </p:txBody>
      </p:sp>
      <p:sp>
        <p:nvSpPr>
          <p:cNvPr id="21" name="TextBox 20">
            <a:extLst>
              <a:ext uri="{FF2B5EF4-FFF2-40B4-BE49-F238E27FC236}">
                <a16:creationId xmlns:a16="http://schemas.microsoft.com/office/drawing/2014/main" id="{EC52A18D-FB68-44BE-AD1F-A9AE6FFE7FB0}"/>
              </a:ext>
            </a:extLst>
          </p:cNvPr>
          <p:cNvSpPr txBox="1"/>
          <p:nvPr/>
        </p:nvSpPr>
        <p:spPr>
          <a:xfrm>
            <a:off x="257474" y="5606429"/>
            <a:ext cx="6141748" cy="523220"/>
          </a:xfrm>
          <a:prstGeom prst="rect">
            <a:avLst/>
          </a:prstGeom>
          <a:noFill/>
        </p:spPr>
        <p:txBody>
          <a:bodyPr wrap="square" rtlCol="0">
            <a:spAutoFit/>
          </a:bodyPr>
          <a:lstStyle/>
          <a:p>
            <a:r>
              <a:rPr lang="ru-RU" sz="2800" b="1" dirty="0">
                <a:solidFill>
                  <a:srgbClr val="002060"/>
                </a:solidFill>
                <a:latin typeface="Georgia" panose="02040502050405020303" pitchFamily="18" charset="0"/>
              </a:rPr>
              <a:t> 0,0075 +0,0075 = 0,015</a:t>
            </a:r>
            <a:endParaRPr lang="uk-UA" sz="2800" b="1" dirty="0">
              <a:solidFill>
                <a:srgbClr val="002060"/>
              </a:solidFill>
              <a:latin typeface="Georgia" panose="02040502050405020303" pitchFamily="18" charset="0"/>
            </a:endParaRPr>
          </a:p>
        </p:txBody>
      </p:sp>
      <p:sp>
        <p:nvSpPr>
          <p:cNvPr id="22" name="TextBox 21">
            <a:extLst>
              <a:ext uri="{FF2B5EF4-FFF2-40B4-BE49-F238E27FC236}">
                <a16:creationId xmlns:a16="http://schemas.microsoft.com/office/drawing/2014/main" id="{4D16FD94-A6A4-4B83-9AFC-5A430EB9D56D}"/>
              </a:ext>
            </a:extLst>
          </p:cNvPr>
          <p:cNvSpPr txBox="1"/>
          <p:nvPr/>
        </p:nvSpPr>
        <p:spPr>
          <a:xfrm>
            <a:off x="257474" y="4360567"/>
            <a:ext cx="11650508" cy="954107"/>
          </a:xfrm>
          <a:prstGeom prst="rect">
            <a:avLst/>
          </a:prstGeom>
          <a:noFill/>
        </p:spPr>
        <p:txBody>
          <a:bodyPr wrap="square" rtlCol="0">
            <a:spAutoFit/>
          </a:bodyPr>
          <a:lstStyle/>
          <a:p>
            <a:r>
              <a:rPr lang="ru-RU" sz="2800" b="1" dirty="0">
                <a:solidFill>
                  <a:srgbClr val="002060"/>
                </a:solidFill>
                <a:latin typeface="Georgia" panose="02040502050405020303" pitchFamily="18" charset="0"/>
              </a:rPr>
              <a:t> т.к. эти события несовместны, т.е. они не могут произойти одновременно, то вероятность равна сумме вероятностей</a:t>
            </a:r>
            <a:endParaRPr lang="uk-UA" sz="2800" b="1" dirty="0">
              <a:solidFill>
                <a:srgbClr val="002060"/>
              </a:solidFill>
              <a:latin typeface="Georgia" panose="02040502050405020303" pitchFamily="18" charset="0"/>
            </a:endParaRPr>
          </a:p>
        </p:txBody>
      </p:sp>
    </p:spTree>
    <p:extLst>
      <p:ext uri="{BB962C8B-B14F-4D97-AF65-F5344CB8AC3E}">
        <p14:creationId xmlns:p14="http://schemas.microsoft.com/office/powerpoint/2010/main" val="213210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down)">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down)">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down)">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wipe(down)">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wipe(down)">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animBg="1"/>
      <p:bldP spid="17" grpId="0"/>
      <p:bldP spid="18" grpId="0"/>
      <p:bldP spid="19" grpId="0"/>
      <p:bldP spid="20" grpId="0"/>
      <p:bldP spid="21" grpId="0"/>
      <p:bldP spid="22"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2171741" y="2183449"/>
            <a:ext cx="2732809" cy="1077218"/>
          </a:xfrm>
          <a:prstGeom prst="rect">
            <a:avLst/>
          </a:prstGeom>
          <a:noFill/>
        </p:spPr>
        <p:txBody>
          <a:bodyPr wrap="square" rtlCol="0">
            <a:spAutoFit/>
          </a:bodyPr>
          <a:lstStyle/>
          <a:p>
            <a:r>
              <a:rPr lang="en-US" sz="3200" b="1" dirty="0">
                <a:solidFill>
                  <a:srgbClr val="002060"/>
                </a:solidFill>
                <a:latin typeface="Georgia" panose="02040502050405020303" pitchFamily="18" charset="0"/>
              </a:rPr>
              <a:t>0,5 </a:t>
            </a:r>
            <a:endParaRPr lang="ru-RU" sz="3200" b="1" dirty="0">
              <a:solidFill>
                <a:srgbClr val="002060"/>
              </a:solidFill>
              <a:latin typeface="Georgia" panose="02040502050405020303" pitchFamily="18" charset="0"/>
            </a:endParaRPr>
          </a:p>
          <a:p>
            <a:r>
              <a:rPr lang="en-US" sz="3200" b="1" dirty="0">
                <a:solidFill>
                  <a:srgbClr val="002060"/>
                </a:solidFill>
                <a:latin typeface="Georgia" panose="02040502050405020303" pitchFamily="18" charset="0"/>
              </a:rPr>
              <a:t>- </a:t>
            </a:r>
            <a:r>
              <a:rPr lang="ru-RU" sz="2000" b="1" dirty="0">
                <a:solidFill>
                  <a:srgbClr val="002060"/>
                </a:solidFill>
                <a:latin typeface="Georgia" panose="02040502050405020303" pitchFamily="18" charset="0"/>
              </a:rPr>
              <a:t>пристрелянный</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374552" y="3654009"/>
            <a:ext cx="1953469" cy="892552"/>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0,8 - </a:t>
            </a:r>
            <a:r>
              <a:rPr lang="ru-RU" sz="2000" b="1" dirty="0">
                <a:solidFill>
                  <a:srgbClr val="002060"/>
                </a:solidFill>
                <a:latin typeface="Georgia" panose="02040502050405020303" pitchFamily="18" charset="0"/>
              </a:rPr>
              <a:t>попал</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264372" y="4885169"/>
                <a:ext cx="8782532"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𝟓</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𝟐</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𝟏</m:t>
                      </m:r>
                      <m:r>
                        <a:rPr lang="ru-RU" sz="3200" b="1" i="1" smtClean="0">
                          <a:solidFill>
                            <a:srgbClr val="002060"/>
                          </a:solidFill>
                          <a:latin typeface="Cambria Math" panose="02040503050406030204" pitchFamily="18" charset="0"/>
                          <a:ea typeface="Cambria Math" panose="02040503050406030204" pitchFamily="18" charset="0"/>
                        </a:rPr>
                        <m:t> −не попал из пристрелянного</m:t>
                      </m:r>
                    </m:oMath>
                  </m:oMathPara>
                </a14:m>
                <a:endParaRPr lang="uk-UA" sz="3200" b="1" dirty="0">
                  <a:solidFill>
                    <a:srgbClr val="00206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264372" y="4885169"/>
                <a:ext cx="8782532" cy="492443"/>
              </a:xfrm>
              <a:prstGeom prst="rect">
                <a:avLst/>
              </a:prstGeom>
              <a:blipFill>
                <a:blip r:embed="rId2"/>
                <a:stretch>
                  <a:fillRect/>
                </a:stretch>
              </a:blipFill>
            </p:spPr>
            <p:txBody>
              <a:bodyPr/>
              <a:lstStyle/>
              <a:p>
                <a:r>
                  <a:rPr lang="uk-UA">
                    <a:noFill/>
                  </a:rPr>
                  <a:t> </a:t>
                </a:r>
              </a:p>
            </p:txBody>
          </p:sp>
        </mc:Fallback>
      </mc:AlternateContent>
      <p:sp>
        <p:nvSpPr>
          <p:cNvPr id="13" name="Прямокутник 12">
            <a:extLst>
              <a:ext uri="{FF2B5EF4-FFF2-40B4-BE49-F238E27FC236}">
                <a16:creationId xmlns:a16="http://schemas.microsoft.com/office/drawing/2014/main" id="{132F466B-BC2B-4E83-B905-13A82BC8CC58}"/>
              </a:ext>
            </a:extLst>
          </p:cNvPr>
          <p:cNvSpPr/>
          <p:nvPr/>
        </p:nvSpPr>
        <p:spPr>
          <a:xfrm>
            <a:off x="109160" y="0"/>
            <a:ext cx="12082839" cy="2246769"/>
          </a:xfrm>
          <a:prstGeom prst="rect">
            <a:avLst/>
          </a:prstGeom>
        </p:spPr>
        <p:txBody>
          <a:bodyPr wrap="square">
            <a:spAutoFit/>
          </a:bodyPr>
          <a:lstStyle/>
          <a:p>
            <a:r>
              <a:rPr lang="ru-RU" sz="2000" b="1" i="1" dirty="0">
                <a:solidFill>
                  <a:srgbClr val="002060"/>
                </a:solidFill>
                <a:latin typeface="Georgia" panose="02040502050405020303" pitchFamily="18" charset="0"/>
              </a:rPr>
              <a:t>13. </a:t>
            </a:r>
            <a:r>
              <a:rPr lang="ru-RU" sz="2000" b="1" i="1" dirty="0">
                <a:solidFill>
                  <a:srgbClr val="00642D"/>
                </a:solidFill>
                <a:latin typeface="Georgia" panose="02040502050405020303" pitchFamily="18" charset="0"/>
              </a:rPr>
              <a:t>(Задача о ковбое Джоне). </a:t>
            </a:r>
            <a:r>
              <a:rPr lang="ru-RU" sz="2000" b="1" i="1" dirty="0">
                <a:solidFill>
                  <a:srgbClr val="002060"/>
                </a:solidFill>
                <a:latin typeface="Georgia" panose="02040502050405020303" pitchFamily="18" charset="0"/>
              </a:rPr>
              <a:t>Ковбой Джон попадает в муху на стене с вероятностью 0,8, если стреляет из пристрелянного револьвера. Если Джон стреляет из </a:t>
            </a:r>
            <a:r>
              <a:rPr lang="ru-RU" sz="2000" b="1" i="1" dirty="0" err="1">
                <a:solidFill>
                  <a:srgbClr val="002060"/>
                </a:solidFill>
                <a:latin typeface="Georgia" panose="02040502050405020303" pitchFamily="18" charset="0"/>
              </a:rPr>
              <a:t>непристрелянного</a:t>
            </a:r>
            <a:r>
              <a:rPr lang="ru-RU" sz="2000" b="1" i="1" dirty="0">
                <a:solidFill>
                  <a:srgbClr val="002060"/>
                </a:solidFill>
                <a:latin typeface="Georgia" panose="02040502050405020303" pitchFamily="18" charset="0"/>
              </a:rPr>
              <a:t> револьвера, то он попадает в муху с вероятностью 0,4. На столе лежит 10 револьверов, из них только 5 пристрелянные. Ковбой Джон видит на стене муху, наудачу хватает первый попавшийся револьвер и стреляет в муху. Найдите вероятность того, что Джон промахнётся. </a:t>
            </a:r>
            <a:endParaRPr lang="uk-UA" sz="20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56E49B75-8C65-4D3F-BB73-1574E311645B}"/>
                  </a:ext>
                </a:extLst>
              </p:cNvPr>
              <p:cNvSpPr txBox="1"/>
              <p:nvPr/>
            </p:nvSpPr>
            <p:spPr>
              <a:xfrm>
                <a:off x="10728549" y="5992311"/>
                <a:ext cx="1043042"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𝟒</m:t>
                      </m:r>
                    </m:oMath>
                  </m:oMathPara>
                </a14:m>
                <a:endParaRPr lang="uk-UA" sz="4400" b="1" dirty="0">
                  <a:solidFill>
                    <a:srgbClr val="C00000"/>
                  </a:solidFill>
                </a:endParaRPr>
              </a:p>
            </p:txBody>
          </p:sp>
        </mc:Choice>
        <mc:Fallback xmlns="">
          <p:sp>
            <p:nvSpPr>
              <p:cNvPr id="20" name="TextBox 19">
                <a:extLst>
                  <a:ext uri="{FF2B5EF4-FFF2-40B4-BE49-F238E27FC236}">
                    <a16:creationId xmlns:a16="http://schemas.microsoft.com/office/drawing/2014/main" xmlns="" xmlns:a14="http://schemas.microsoft.com/office/drawing/2010/main" id="{56E49B75-8C65-4D3F-BB73-1574E311645B}"/>
                  </a:ext>
                </a:extLst>
              </p:cNvPr>
              <p:cNvSpPr txBox="1">
                <a:spLocks noRot="1" noChangeAspect="1" noMove="1" noResize="1" noEditPoints="1" noAdjustHandles="1" noChangeArrowheads="1" noChangeShapeType="1" noTextEdit="1"/>
              </p:cNvSpPr>
              <p:nvPr/>
            </p:nvSpPr>
            <p:spPr>
              <a:xfrm>
                <a:off x="10728549" y="5992311"/>
                <a:ext cx="1043042" cy="677108"/>
              </a:xfrm>
              <a:prstGeom prst="rect">
                <a:avLst/>
              </a:prstGeom>
              <a:blipFill>
                <a:blip r:embed="rId3"/>
                <a:stretch>
                  <a:fillRect/>
                </a:stretch>
              </a:blipFill>
            </p:spPr>
            <p:txBody>
              <a:bodyPr/>
              <a:lstStyle/>
              <a:p>
                <a:r>
                  <a:rPr lang="uk-UA">
                    <a:noFill/>
                  </a:rPr>
                  <a:t> </a:t>
                </a:r>
              </a:p>
            </p:txBody>
          </p:sp>
        </mc:Fallback>
      </mc:AlternateContent>
      <p:sp>
        <p:nvSpPr>
          <p:cNvPr id="7" name="TextBox 6">
            <a:extLst>
              <a:ext uri="{FF2B5EF4-FFF2-40B4-BE49-F238E27FC236}">
                <a16:creationId xmlns:a16="http://schemas.microsoft.com/office/drawing/2014/main" id="{5C09FADB-432C-483A-AE68-23F64EA4C14E}"/>
              </a:ext>
            </a:extLst>
          </p:cNvPr>
          <p:cNvSpPr txBox="1"/>
          <p:nvPr/>
        </p:nvSpPr>
        <p:spPr>
          <a:xfrm>
            <a:off x="6671415" y="2178741"/>
            <a:ext cx="3442036" cy="1077218"/>
          </a:xfrm>
          <a:prstGeom prst="rect">
            <a:avLst/>
          </a:prstGeom>
          <a:noFill/>
        </p:spPr>
        <p:txBody>
          <a:bodyPr wrap="square" rtlCol="0">
            <a:spAutoFit/>
          </a:bodyPr>
          <a:lstStyle/>
          <a:p>
            <a:r>
              <a:rPr lang="en-US" sz="3200" b="1" dirty="0">
                <a:solidFill>
                  <a:srgbClr val="002060"/>
                </a:solidFill>
                <a:latin typeface="Georgia" panose="02040502050405020303" pitchFamily="18" charset="0"/>
              </a:rPr>
              <a:t>0,5 </a:t>
            </a:r>
            <a:endParaRPr lang="ru-RU" sz="3200" b="1" dirty="0">
              <a:solidFill>
                <a:srgbClr val="002060"/>
              </a:solidFill>
              <a:latin typeface="Georgia" panose="02040502050405020303" pitchFamily="18" charset="0"/>
            </a:endParaRPr>
          </a:p>
          <a:p>
            <a:r>
              <a:rPr lang="en-US" sz="3200" b="1" dirty="0">
                <a:solidFill>
                  <a:srgbClr val="002060"/>
                </a:solidFill>
                <a:latin typeface="Georgia" panose="02040502050405020303" pitchFamily="18" charset="0"/>
              </a:rPr>
              <a:t>- </a:t>
            </a:r>
            <a:r>
              <a:rPr lang="ru-RU" sz="3200" b="1" dirty="0">
                <a:solidFill>
                  <a:srgbClr val="002060"/>
                </a:solidFill>
                <a:latin typeface="Georgia" panose="02040502050405020303" pitchFamily="18" charset="0"/>
              </a:rPr>
              <a:t> </a:t>
            </a:r>
            <a:r>
              <a:rPr lang="ru-RU" sz="2000" b="1" dirty="0">
                <a:solidFill>
                  <a:srgbClr val="002060"/>
                </a:solidFill>
                <a:latin typeface="Georgia" panose="02040502050405020303" pitchFamily="18" charset="0"/>
              </a:rPr>
              <a:t>не</a:t>
            </a:r>
            <a:r>
              <a:rPr lang="ru-RU" sz="3200" b="1" dirty="0">
                <a:solidFill>
                  <a:srgbClr val="002060"/>
                </a:solidFill>
                <a:latin typeface="Georgia" panose="02040502050405020303" pitchFamily="18" charset="0"/>
              </a:rPr>
              <a:t> </a:t>
            </a:r>
            <a:r>
              <a:rPr lang="ru-RU" sz="2000" b="1" dirty="0">
                <a:solidFill>
                  <a:srgbClr val="002060"/>
                </a:solidFill>
                <a:latin typeface="Georgia" panose="02040502050405020303" pitchFamily="18" charset="0"/>
              </a:rPr>
              <a:t>пристрелянный</a:t>
            </a:r>
            <a:endParaRPr lang="uk-UA" sz="3200" b="1" dirty="0">
              <a:solidFill>
                <a:srgbClr val="002060"/>
              </a:solidFill>
              <a:latin typeface="Georgia" panose="02040502050405020303" pitchFamily="18" charset="0"/>
            </a:endParaRPr>
          </a:p>
        </p:txBody>
      </p:sp>
      <p:cxnSp>
        <p:nvCxnSpPr>
          <p:cNvPr id="3" name="Пряма сполучна лінія 2">
            <a:extLst>
              <a:ext uri="{FF2B5EF4-FFF2-40B4-BE49-F238E27FC236}">
                <a16:creationId xmlns:a16="http://schemas.microsoft.com/office/drawing/2014/main" id="{EB87F67E-3795-4633-946A-CC955B9FE0A8}"/>
              </a:ext>
            </a:extLst>
          </p:cNvPr>
          <p:cNvCxnSpPr>
            <a:cxnSpLocks/>
          </p:cNvCxnSpPr>
          <p:nvPr/>
        </p:nvCxnSpPr>
        <p:spPr>
          <a:xfrm flipH="1">
            <a:off x="1261693" y="3272423"/>
            <a:ext cx="2318088" cy="432473"/>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1A92404-DF4F-478B-B786-BA20230091BD}"/>
              </a:ext>
            </a:extLst>
          </p:cNvPr>
          <p:cNvSpPr txBox="1"/>
          <p:nvPr/>
        </p:nvSpPr>
        <p:spPr>
          <a:xfrm>
            <a:off x="3678904" y="3673264"/>
            <a:ext cx="1953469" cy="892552"/>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0,2 – </a:t>
            </a:r>
            <a:r>
              <a:rPr lang="ru-RU" sz="2000" b="1" dirty="0">
                <a:solidFill>
                  <a:srgbClr val="002060"/>
                </a:solidFill>
                <a:latin typeface="Georgia" panose="02040502050405020303" pitchFamily="18" charset="0"/>
              </a:rPr>
              <a:t>не попал</a:t>
            </a:r>
            <a:endParaRPr lang="uk-UA" sz="3200" b="1" dirty="0">
              <a:solidFill>
                <a:srgbClr val="002060"/>
              </a:solidFill>
              <a:latin typeface="Georgia" panose="02040502050405020303" pitchFamily="18" charset="0"/>
            </a:endParaRPr>
          </a:p>
        </p:txBody>
      </p:sp>
      <p:cxnSp>
        <p:nvCxnSpPr>
          <p:cNvPr id="15" name="Пряма сполучна лінія 14">
            <a:extLst>
              <a:ext uri="{FF2B5EF4-FFF2-40B4-BE49-F238E27FC236}">
                <a16:creationId xmlns:a16="http://schemas.microsoft.com/office/drawing/2014/main" id="{C2D0A3DA-94B0-43D8-8A5B-423DC53E86B2}"/>
              </a:ext>
            </a:extLst>
          </p:cNvPr>
          <p:cNvCxnSpPr>
            <a:cxnSpLocks/>
            <a:stCxn id="10" idx="2"/>
          </p:cNvCxnSpPr>
          <p:nvPr/>
        </p:nvCxnSpPr>
        <p:spPr>
          <a:xfrm>
            <a:off x="3538146" y="3260667"/>
            <a:ext cx="716058" cy="4324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Пряма сполучна лінія 15">
            <a:extLst>
              <a:ext uri="{FF2B5EF4-FFF2-40B4-BE49-F238E27FC236}">
                <a16:creationId xmlns:a16="http://schemas.microsoft.com/office/drawing/2014/main" id="{5DF8E0DD-0603-4D78-BACD-F3493F0721E8}"/>
              </a:ext>
            </a:extLst>
          </p:cNvPr>
          <p:cNvCxnSpPr>
            <a:cxnSpLocks/>
          </p:cNvCxnSpPr>
          <p:nvPr/>
        </p:nvCxnSpPr>
        <p:spPr>
          <a:xfrm flipH="1">
            <a:off x="7935289" y="3205872"/>
            <a:ext cx="1030993" cy="4906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 сполучна лінія 16">
            <a:extLst>
              <a:ext uri="{FF2B5EF4-FFF2-40B4-BE49-F238E27FC236}">
                <a16:creationId xmlns:a16="http://schemas.microsoft.com/office/drawing/2014/main" id="{5B526BD5-BE95-4F34-92F6-274BB369E242}"/>
              </a:ext>
            </a:extLst>
          </p:cNvPr>
          <p:cNvCxnSpPr>
            <a:cxnSpLocks/>
          </p:cNvCxnSpPr>
          <p:nvPr/>
        </p:nvCxnSpPr>
        <p:spPr>
          <a:xfrm>
            <a:off x="8966282" y="3205872"/>
            <a:ext cx="716058" cy="432473"/>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FFA18971-1495-44E3-9BF3-2F0F6A3DF1AA}"/>
              </a:ext>
            </a:extLst>
          </p:cNvPr>
          <p:cNvSpPr txBox="1"/>
          <p:nvPr/>
        </p:nvSpPr>
        <p:spPr>
          <a:xfrm>
            <a:off x="7087079" y="3704896"/>
            <a:ext cx="1953469" cy="892552"/>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0,4 - </a:t>
            </a:r>
            <a:r>
              <a:rPr lang="ru-RU" sz="2000" b="1" dirty="0">
                <a:solidFill>
                  <a:srgbClr val="002060"/>
                </a:solidFill>
                <a:latin typeface="Georgia" panose="02040502050405020303" pitchFamily="18" charset="0"/>
              </a:rPr>
              <a:t>попал</a:t>
            </a:r>
            <a:endParaRPr lang="uk-UA" sz="3200" b="1" dirty="0">
              <a:solidFill>
                <a:srgbClr val="002060"/>
              </a:solidFill>
              <a:latin typeface="Georgia" panose="02040502050405020303" pitchFamily="18" charset="0"/>
            </a:endParaRPr>
          </a:p>
        </p:txBody>
      </p:sp>
      <p:sp>
        <p:nvSpPr>
          <p:cNvPr id="21" name="TextBox 20">
            <a:extLst>
              <a:ext uri="{FF2B5EF4-FFF2-40B4-BE49-F238E27FC236}">
                <a16:creationId xmlns:a16="http://schemas.microsoft.com/office/drawing/2014/main" id="{26C602F4-DFF4-4763-AF09-880853D347F3}"/>
              </a:ext>
            </a:extLst>
          </p:cNvPr>
          <p:cNvSpPr txBox="1"/>
          <p:nvPr/>
        </p:nvSpPr>
        <p:spPr>
          <a:xfrm>
            <a:off x="9253421" y="3606260"/>
            <a:ext cx="1953469" cy="892552"/>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0,6 – </a:t>
            </a:r>
            <a:r>
              <a:rPr lang="ru-RU" sz="2000" b="1" dirty="0">
                <a:solidFill>
                  <a:srgbClr val="002060"/>
                </a:solidFill>
                <a:latin typeface="Georgia" panose="02040502050405020303" pitchFamily="18" charset="0"/>
              </a:rPr>
              <a:t>не попал</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2079625E-5DA1-402D-91A6-B14A226CBAC2}"/>
                  </a:ext>
                </a:extLst>
              </p:cNvPr>
              <p:cNvSpPr txBox="1"/>
              <p:nvPr/>
            </p:nvSpPr>
            <p:spPr>
              <a:xfrm>
                <a:off x="247185" y="5499868"/>
                <a:ext cx="9314729"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𝟓</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𝟔</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 −не попал из не пристрелянного</m:t>
                      </m:r>
                    </m:oMath>
                  </m:oMathPara>
                </a14:m>
                <a:endParaRPr lang="uk-UA" sz="3200" b="1" dirty="0">
                  <a:solidFill>
                    <a:srgbClr val="002060"/>
                  </a:solidFill>
                </a:endParaRPr>
              </a:p>
            </p:txBody>
          </p:sp>
        </mc:Choice>
        <mc:Fallback xmlns="">
          <p:sp>
            <p:nvSpPr>
              <p:cNvPr id="22" name="TextBox 21">
                <a:extLst>
                  <a:ext uri="{FF2B5EF4-FFF2-40B4-BE49-F238E27FC236}">
                    <a16:creationId xmlns:a16="http://schemas.microsoft.com/office/drawing/2014/main" xmlns="" xmlns:a14="http://schemas.microsoft.com/office/drawing/2010/main" id="{2079625E-5DA1-402D-91A6-B14A226CBAC2}"/>
                  </a:ext>
                </a:extLst>
              </p:cNvPr>
              <p:cNvSpPr txBox="1">
                <a:spLocks noRot="1" noChangeAspect="1" noMove="1" noResize="1" noEditPoints="1" noAdjustHandles="1" noChangeArrowheads="1" noChangeShapeType="1" noTextEdit="1"/>
              </p:cNvSpPr>
              <p:nvPr/>
            </p:nvSpPr>
            <p:spPr>
              <a:xfrm>
                <a:off x="247185" y="5499868"/>
                <a:ext cx="9314729" cy="492443"/>
              </a:xfrm>
              <a:prstGeom prst="rect">
                <a:avLst/>
              </a:prstGeom>
              <a:blipFill>
                <a:blip r:embed="rId4"/>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0704ECBE-1BFF-4DED-B8FD-9538712F83D3}"/>
                  </a:ext>
                </a:extLst>
              </p:cNvPr>
              <p:cNvSpPr txBox="1"/>
              <p:nvPr/>
            </p:nvSpPr>
            <p:spPr>
              <a:xfrm>
                <a:off x="2328021" y="6084643"/>
                <a:ext cx="3159583"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𝟏</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𝟑</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𝟒</m:t>
                      </m:r>
                      <m:r>
                        <a:rPr lang="ru-RU" sz="3200" b="1" i="1" smtClean="0">
                          <a:solidFill>
                            <a:srgbClr val="002060"/>
                          </a:solidFill>
                          <a:latin typeface="Cambria Math" panose="02040503050406030204" pitchFamily="18" charset="0"/>
                          <a:ea typeface="Cambria Math" panose="02040503050406030204" pitchFamily="18" charset="0"/>
                        </a:rPr>
                        <m:t> </m:t>
                      </m:r>
                    </m:oMath>
                  </m:oMathPara>
                </a14:m>
                <a:endParaRPr lang="uk-UA" sz="3200" b="1" dirty="0">
                  <a:solidFill>
                    <a:srgbClr val="002060"/>
                  </a:solidFill>
                </a:endParaRPr>
              </a:p>
            </p:txBody>
          </p:sp>
        </mc:Choice>
        <mc:Fallback xmlns="">
          <p:sp>
            <p:nvSpPr>
              <p:cNvPr id="23" name="TextBox 22">
                <a:extLst>
                  <a:ext uri="{FF2B5EF4-FFF2-40B4-BE49-F238E27FC236}">
                    <a16:creationId xmlns:a16="http://schemas.microsoft.com/office/drawing/2014/main" xmlns="" xmlns:a14="http://schemas.microsoft.com/office/drawing/2010/main" id="{0704ECBE-1BFF-4DED-B8FD-9538712F83D3}"/>
                  </a:ext>
                </a:extLst>
              </p:cNvPr>
              <p:cNvSpPr txBox="1">
                <a:spLocks noRot="1" noChangeAspect="1" noMove="1" noResize="1" noEditPoints="1" noAdjustHandles="1" noChangeArrowheads="1" noChangeShapeType="1" noTextEdit="1"/>
              </p:cNvSpPr>
              <p:nvPr/>
            </p:nvSpPr>
            <p:spPr>
              <a:xfrm>
                <a:off x="2328021" y="6084643"/>
                <a:ext cx="3159583" cy="492443"/>
              </a:xfrm>
              <a:prstGeom prst="rect">
                <a:avLst/>
              </a:prstGeom>
              <a:blipFill>
                <a:blip r:embed="rId5"/>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3781458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par>
                                <p:cTn id="18" presetID="22" presetClass="entr" presetSubtype="4" fill="hold" nodeType="with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down)">
                                      <p:cBhvr>
                                        <p:cTn id="20" dur="5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ipe(down)">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down)">
                                      <p:cBhvr>
                                        <p:cTn id="35" dur="500"/>
                                        <p:tgtEl>
                                          <p:spTgt spid="16"/>
                                        </p:tgtEl>
                                      </p:cBhvr>
                                    </p:animEffect>
                                  </p:childTnLst>
                                </p:cTn>
                              </p:par>
                              <p:par>
                                <p:cTn id="36" presetID="22" presetClass="entr" presetSubtype="4" fill="hold"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wipe(down)">
                                      <p:cBhvr>
                                        <p:cTn id="38" dur="5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wipe(down)">
                                      <p:cBhvr>
                                        <p:cTn id="43" dur="500"/>
                                        <p:tgtEl>
                                          <p:spTgt spid="19"/>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wipe(down)">
                                      <p:cBhvr>
                                        <p:cTn id="48" dur="500"/>
                                        <p:tgtEl>
                                          <p:spTgt spid="21"/>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wipe(down)">
                                      <p:cBhvr>
                                        <p:cTn id="53" dur="500"/>
                                        <p:tgtEl>
                                          <p:spTgt spid="12"/>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wipe(down)">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wipe(down)">
                                      <p:cBhvr>
                                        <p:cTn id="63" dur="500"/>
                                        <p:tgtEl>
                                          <p:spTgt spid="23"/>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wipe(down)">
                                      <p:cBhvr>
                                        <p:cTn id="68"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20" grpId="0" animBg="1"/>
      <p:bldP spid="7" grpId="0"/>
      <p:bldP spid="14" grpId="0"/>
      <p:bldP spid="19" grpId="0"/>
      <p:bldP spid="21" grpId="0"/>
      <p:bldP spid="22" grpId="0" animBg="1"/>
      <p:bldP spid="23"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4E408B09-60F7-4B14-BEA5-F4C0C9B4FECB}"/>
              </a:ext>
            </a:extLst>
          </p:cNvPr>
          <p:cNvSpPr/>
          <p:nvPr/>
        </p:nvSpPr>
        <p:spPr>
          <a:xfrm>
            <a:off x="111111" y="190187"/>
            <a:ext cx="11346881" cy="2123658"/>
          </a:xfrm>
          <a:prstGeom prst="rect">
            <a:avLst/>
          </a:prstGeom>
        </p:spPr>
        <p:txBody>
          <a:bodyPr wrap="square">
            <a:spAutoFit/>
          </a:bodyPr>
          <a:lstStyle/>
          <a:p>
            <a:r>
              <a:rPr lang="ru-RU" sz="2200" b="1" i="1" dirty="0">
                <a:solidFill>
                  <a:srgbClr val="002060"/>
                </a:solidFill>
                <a:latin typeface="Georgia" panose="02040502050405020303" pitchFamily="18" charset="0"/>
              </a:rPr>
              <a:t>14. </a:t>
            </a:r>
            <a:r>
              <a:rPr lang="ru-RU" sz="2200" b="1" i="1" dirty="0">
                <a:solidFill>
                  <a:srgbClr val="00642D"/>
                </a:solidFill>
                <a:latin typeface="Georgia" panose="02040502050405020303" pitchFamily="18" charset="0"/>
              </a:rPr>
              <a:t>(Задача о тарелках с дефектами). </a:t>
            </a:r>
            <a:r>
              <a:rPr lang="ru-RU" sz="2200" b="1" i="1" dirty="0">
                <a:solidFill>
                  <a:srgbClr val="002060"/>
                </a:solidFill>
                <a:latin typeface="Georgia" panose="02040502050405020303" pitchFamily="18" charset="0"/>
              </a:rPr>
              <a:t>На фабрике керамической посуды 20% произведённых тарелок имеют дефект. При контроле качества продукции выявляется 90% дефектных тарелок. Остальные тарелки поступают в продажу. Найдите вероятность того, что случайно выбранная при покупке тарелка не имеет дефектов. Ответ округлите до сотых</a:t>
            </a:r>
            <a:endParaRPr lang="uk-UA" sz="22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1B769D1-4FB7-497E-8D5A-B8BB27E56EDE}"/>
              </a:ext>
            </a:extLst>
          </p:cNvPr>
          <p:cNvSpPr/>
          <p:nvPr/>
        </p:nvSpPr>
        <p:spPr>
          <a:xfrm>
            <a:off x="8089728" y="5715187"/>
            <a:ext cx="2139519" cy="646331"/>
          </a:xfrm>
          <a:prstGeom prst="rect">
            <a:avLst/>
          </a:prstGeom>
        </p:spPr>
        <p:txBody>
          <a:bodyPr wrap="square">
            <a:spAutoFit/>
          </a:bodyPr>
          <a:lstStyle/>
          <a:p>
            <a:r>
              <a:rPr lang="ru-RU" sz="3600" b="1" i="1" dirty="0">
                <a:solidFill>
                  <a:srgbClr val="C00000"/>
                </a:solidFill>
                <a:latin typeface="Georgia" panose="02040502050405020303" pitchFamily="18" charset="0"/>
              </a:rPr>
              <a:t>0,98</a:t>
            </a:r>
            <a:endParaRPr lang="uk-UA" sz="3600" b="1" i="1" dirty="0">
              <a:solidFill>
                <a:srgbClr val="C00000"/>
              </a:solidFill>
              <a:latin typeface="Georgia" panose="02040502050405020303" pitchFamily="18" charset="0"/>
            </a:endParaRPr>
          </a:p>
        </p:txBody>
      </p:sp>
      <p:sp>
        <p:nvSpPr>
          <p:cNvPr id="4" name="TextBox 3">
            <a:extLst>
              <a:ext uri="{FF2B5EF4-FFF2-40B4-BE49-F238E27FC236}">
                <a16:creationId xmlns:a16="http://schemas.microsoft.com/office/drawing/2014/main" id="{99753E3A-95DB-47F4-8583-C03E8287BD78}"/>
              </a:ext>
            </a:extLst>
          </p:cNvPr>
          <p:cNvSpPr txBox="1"/>
          <p:nvPr/>
        </p:nvSpPr>
        <p:spPr>
          <a:xfrm>
            <a:off x="2699926" y="2225013"/>
            <a:ext cx="3098201"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0,</a:t>
            </a:r>
            <a:r>
              <a:rPr lang="ru-RU" sz="3200" b="1" dirty="0">
                <a:solidFill>
                  <a:srgbClr val="002060"/>
                </a:solidFill>
                <a:latin typeface="Georgia" panose="02040502050405020303" pitchFamily="18" charset="0"/>
              </a:rPr>
              <a:t>2 </a:t>
            </a:r>
            <a:r>
              <a:rPr lang="en-US" sz="3200" b="1" dirty="0">
                <a:solidFill>
                  <a:srgbClr val="002060"/>
                </a:solidFill>
                <a:latin typeface="Georgia" panose="02040502050405020303" pitchFamily="18" charset="0"/>
              </a:rPr>
              <a:t>- </a:t>
            </a:r>
            <a:r>
              <a:rPr lang="ru-RU" sz="2400" b="1" dirty="0">
                <a:solidFill>
                  <a:srgbClr val="002060"/>
                </a:solidFill>
                <a:latin typeface="Georgia" panose="02040502050405020303" pitchFamily="18" charset="0"/>
              </a:rPr>
              <a:t>с</a:t>
            </a:r>
            <a:r>
              <a:rPr lang="ru-RU" sz="2000" b="1" dirty="0">
                <a:solidFill>
                  <a:srgbClr val="002060"/>
                </a:solidFill>
                <a:latin typeface="Georgia" panose="02040502050405020303" pitchFamily="18" charset="0"/>
              </a:rPr>
              <a:t> дефектами</a:t>
            </a:r>
            <a:endParaRPr lang="uk-UA" sz="3200" b="1" dirty="0">
              <a:solidFill>
                <a:srgbClr val="002060"/>
              </a:solidFill>
              <a:latin typeface="Georgia" panose="02040502050405020303" pitchFamily="18" charset="0"/>
            </a:endParaRPr>
          </a:p>
        </p:txBody>
      </p:sp>
      <p:sp>
        <p:nvSpPr>
          <p:cNvPr id="5" name="TextBox 4">
            <a:extLst>
              <a:ext uri="{FF2B5EF4-FFF2-40B4-BE49-F238E27FC236}">
                <a16:creationId xmlns:a16="http://schemas.microsoft.com/office/drawing/2014/main" id="{BC09A748-889A-4976-863F-B0A7574241A0}"/>
              </a:ext>
            </a:extLst>
          </p:cNvPr>
          <p:cNvSpPr txBox="1"/>
          <p:nvPr/>
        </p:nvSpPr>
        <p:spPr>
          <a:xfrm>
            <a:off x="1171615" y="3192069"/>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0,9 </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6335D6E4-EAE0-4731-8641-A184C1A333AB}"/>
                  </a:ext>
                </a:extLst>
              </p:cNvPr>
              <p:cNvSpPr txBox="1"/>
              <p:nvPr/>
            </p:nvSpPr>
            <p:spPr>
              <a:xfrm>
                <a:off x="397937" y="3860900"/>
                <a:ext cx="11794063" cy="492443"/>
              </a:xfrm>
              <a:prstGeom prst="rect">
                <a:avLst/>
              </a:prstGeom>
              <a:noFill/>
            </p:spPr>
            <p:txBody>
              <a:bodyPr wrap="none" lIns="0" tIns="0" rIns="0" bIns="0" rtlCol="0">
                <a:spAutoFit/>
              </a:bodyPr>
              <a:lstStyle/>
              <a:p>
                <a14:m>
                  <m:oMath xmlns:m="http://schemas.openxmlformats.org/officeDocument/2006/math">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𝟐</m:t>
                    </m:r>
                    <m:r>
                      <a:rPr lang="ru-RU" sz="3200" b="1" i="1" smtClean="0">
                        <a:solidFill>
                          <a:srgbClr val="002060"/>
                        </a:solidFill>
                        <a:latin typeface="Cambria Math" panose="02040503050406030204" pitchFamily="18" charset="0"/>
                      </a:rPr>
                      <m:t>х∙</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𝟏</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𝟖</m:t>
                    </m:r>
                    <m:r>
                      <a:rPr lang="ru-RU" sz="3200" b="1" i="1" smtClean="0">
                        <a:solidFill>
                          <a:srgbClr val="002060"/>
                        </a:solidFill>
                        <a:latin typeface="Cambria Math" panose="02040503050406030204" pitchFamily="18" charset="0"/>
                        <a:ea typeface="Cambria Math" panose="02040503050406030204" pitchFamily="18" charset="0"/>
                      </a:rPr>
                      <m:t>х =</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𝟖𝟐</m:t>
                    </m:r>
                    <m:r>
                      <a:rPr lang="ru-RU" sz="3200" b="1" i="1" smtClean="0">
                        <a:solidFill>
                          <a:srgbClr val="002060"/>
                        </a:solidFill>
                        <a:latin typeface="Cambria Math" panose="02040503050406030204" pitchFamily="18" charset="0"/>
                        <a:ea typeface="Cambria Math" panose="02040503050406030204" pitchFamily="18" charset="0"/>
                      </a:rPr>
                      <m:t>х</m:t>
                    </m:r>
                  </m:oMath>
                </a14:m>
                <a:r>
                  <a:rPr lang="uk-UA" sz="3200" b="1" dirty="0">
                    <a:solidFill>
                      <a:srgbClr val="002060"/>
                    </a:solidFill>
                  </a:rPr>
                  <a:t>- </a:t>
                </a:r>
                <a:r>
                  <a:rPr lang="uk-UA" sz="2800" b="1" dirty="0" err="1">
                    <a:solidFill>
                      <a:srgbClr val="002060"/>
                    </a:solidFill>
                    <a:latin typeface="Georgia" panose="02040502050405020303" pitchFamily="18" charset="0"/>
                  </a:rPr>
                  <a:t>тарелки</a:t>
                </a:r>
                <a:r>
                  <a:rPr lang="uk-UA" sz="2800" b="1" dirty="0">
                    <a:solidFill>
                      <a:srgbClr val="002060"/>
                    </a:solidFill>
                    <a:latin typeface="Georgia" panose="02040502050405020303" pitchFamily="18" charset="0"/>
                  </a:rPr>
                  <a:t>, </a:t>
                </a:r>
                <a:r>
                  <a:rPr lang="uk-UA" sz="2800" b="1" dirty="0" err="1">
                    <a:solidFill>
                      <a:srgbClr val="002060"/>
                    </a:solidFill>
                    <a:latin typeface="Georgia" panose="02040502050405020303" pitchFamily="18" charset="0"/>
                  </a:rPr>
                  <a:t>поступившие</a:t>
                </a:r>
                <a:r>
                  <a:rPr lang="uk-UA" sz="2800" b="1" dirty="0">
                    <a:solidFill>
                      <a:srgbClr val="002060"/>
                    </a:solidFill>
                    <a:latin typeface="Georgia" panose="02040502050405020303" pitchFamily="18" charset="0"/>
                  </a:rPr>
                  <a:t> в продажу</a:t>
                </a:r>
                <a:endParaRPr lang="uk-UA" sz="3200" b="1" dirty="0">
                  <a:solidFill>
                    <a:srgbClr val="002060"/>
                  </a:solidFill>
                  <a:latin typeface="Georgia" panose="02040502050405020303" pitchFamily="18" charset="0"/>
                </a:endParaRPr>
              </a:p>
            </p:txBody>
          </p:sp>
        </mc:Choice>
        <mc:Fallback xmlns="">
          <p:sp>
            <p:nvSpPr>
              <p:cNvPr id="6" name="TextBox 5">
                <a:extLst>
                  <a:ext uri="{FF2B5EF4-FFF2-40B4-BE49-F238E27FC236}">
                    <a16:creationId xmlns:a16="http://schemas.microsoft.com/office/drawing/2014/main" xmlns="" id="{6335D6E4-EAE0-4731-8641-A184C1A333AB}"/>
                  </a:ext>
                </a:extLst>
              </p:cNvPr>
              <p:cNvSpPr txBox="1">
                <a:spLocks noRot="1" noChangeAspect="1" noMove="1" noResize="1" noEditPoints="1" noAdjustHandles="1" noChangeArrowheads="1" noChangeShapeType="1" noTextEdit="1"/>
              </p:cNvSpPr>
              <p:nvPr/>
            </p:nvSpPr>
            <p:spPr>
              <a:xfrm>
                <a:off x="397937" y="3860900"/>
                <a:ext cx="11794063" cy="492443"/>
              </a:xfrm>
              <a:prstGeom prst="rect">
                <a:avLst/>
              </a:prstGeom>
              <a:blipFill>
                <a:blip r:embed="rId2"/>
                <a:stretch>
                  <a:fillRect t="-24691" b="-49383"/>
                </a:stretch>
              </a:blipFill>
            </p:spPr>
            <p:txBody>
              <a:bodyPr/>
              <a:lstStyle/>
              <a:p>
                <a:r>
                  <a:rPr lang="uk-UA">
                    <a:noFill/>
                  </a:rPr>
                  <a:t> </a:t>
                </a:r>
              </a:p>
            </p:txBody>
          </p:sp>
        </mc:Fallback>
      </mc:AlternateContent>
      <p:sp>
        <p:nvSpPr>
          <p:cNvPr id="7" name="TextBox 6">
            <a:extLst>
              <a:ext uri="{FF2B5EF4-FFF2-40B4-BE49-F238E27FC236}">
                <a16:creationId xmlns:a16="http://schemas.microsoft.com/office/drawing/2014/main" id="{D4D35D8E-9FD4-4E5D-B171-11479500B592}"/>
              </a:ext>
            </a:extLst>
          </p:cNvPr>
          <p:cNvSpPr txBox="1"/>
          <p:nvPr/>
        </p:nvSpPr>
        <p:spPr>
          <a:xfrm>
            <a:off x="6870968" y="2178741"/>
            <a:ext cx="3239387"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0,</a:t>
            </a:r>
            <a:r>
              <a:rPr lang="ru-RU" sz="3200" b="1" dirty="0">
                <a:solidFill>
                  <a:srgbClr val="002060"/>
                </a:solidFill>
                <a:latin typeface="Georgia" panose="02040502050405020303" pitchFamily="18" charset="0"/>
              </a:rPr>
              <a:t>8 </a:t>
            </a:r>
            <a:r>
              <a:rPr lang="en-US" sz="3200" b="1" dirty="0">
                <a:solidFill>
                  <a:srgbClr val="002060"/>
                </a:solidFill>
                <a:latin typeface="Georgia" panose="02040502050405020303" pitchFamily="18" charset="0"/>
              </a:rPr>
              <a:t>- </a:t>
            </a:r>
            <a:r>
              <a:rPr lang="ru-RU" sz="3200" b="1" dirty="0">
                <a:solidFill>
                  <a:srgbClr val="002060"/>
                </a:solidFill>
                <a:latin typeface="Georgia" panose="02040502050405020303" pitchFamily="18" charset="0"/>
              </a:rPr>
              <a:t> </a:t>
            </a:r>
            <a:r>
              <a:rPr lang="ru-RU" sz="2000" b="1" dirty="0">
                <a:solidFill>
                  <a:srgbClr val="002060"/>
                </a:solidFill>
                <a:latin typeface="Georgia" panose="02040502050405020303" pitchFamily="18" charset="0"/>
              </a:rPr>
              <a:t>без</a:t>
            </a:r>
            <a:r>
              <a:rPr lang="ru-RU" sz="3200" b="1" dirty="0">
                <a:solidFill>
                  <a:srgbClr val="002060"/>
                </a:solidFill>
                <a:latin typeface="Georgia" panose="02040502050405020303" pitchFamily="18" charset="0"/>
              </a:rPr>
              <a:t> </a:t>
            </a:r>
            <a:r>
              <a:rPr lang="ru-RU" sz="2000" b="1" dirty="0">
                <a:solidFill>
                  <a:srgbClr val="002060"/>
                </a:solidFill>
                <a:latin typeface="Georgia" panose="02040502050405020303" pitchFamily="18" charset="0"/>
              </a:rPr>
              <a:t>дефектов</a:t>
            </a:r>
            <a:endParaRPr lang="uk-UA" sz="3200" b="1" dirty="0">
              <a:solidFill>
                <a:srgbClr val="002060"/>
              </a:solidFill>
              <a:latin typeface="Georgia" panose="02040502050405020303" pitchFamily="18" charset="0"/>
            </a:endParaRPr>
          </a:p>
        </p:txBody>
      </p:sp>
      <p:cxnSp>
        <p:nvCxnSpPr>
          <p:cNvPr id="8" name="Пряма сполучна лінія 7">
            <a:extLst>
              <a:ext uri="{FF2B5EF4-FFF2-40B4-BE49-F238E27FC236}">
                <a16:creationId xmlns:a16="http://schemas.microsoft.com/office/drawing/2014/main" id="{40A37BEA-B08F-4792-8586-FD263BE16F1C}"/>
              </a:ext>
            </a:extLst>
          </p:cNvPr>
          <p:cNvCxnSpPr>
            <a:cxnSpLocks/>
          </p:cNvCxnSpPr>
          <p:nvPr/>
        </p:nvCxnSpPr>
        <p:spPr>
          <a:xfrm flipH="1">
            <a:off x="2202873" y="2847225"/>
            <a:ext cx="1084852" cy="407408"/>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C0117955-5A1C-4D55-9C5B-9988049E939B}"/>
              </a:ext>
            </a:extLst>
          </p:cNvPr>
          <p:cNvSpPr txBox="1"/>
          <p:nvPr/>
        </p:nvSpPr>
        <p:spPr>
          <a:xfrm>
            <a:off x="3451729" y="3121627"/>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0,1</a:t>
            </a:r>
            <a:endParaRPr lang="uk-UA" sz="3200" b="1" dirty="0">
              <a:solidFill>
                <a:srgbClr val="002060"/>
              </a:solidFill>
              <a:latin typeface="Georgia" panose="02040502050405020303" pitchFamily="18" charset="0"/>
            </a:endParaRPr>
          </a:p>
        </p:txBody>
      </p:sp>
      <p:cxnSp>
        <p:nvCxnSpPr>
          <p:cNvPr id="11" name="Пряма сполучна лінія 10">
            <a:extLst>
              <a:ext uri="{FF2B5EF4-FFF2-40B4-BE49-F238E27FC236}">
                <a16:creationId xmlns:a16="http://schemas.microsoft.com/office/drawing/2014/main" id="{02AE7F03-4B45-4179-8A9E-EBEC1759BDA1}"/>
              </a:ext>
            </a:extLst>
          </p:cNvPr>
          <p:cNvCxnSpPr>
            <a:cxnSpLocks/>
          </p:cNvCxnSpPr>
          <p:nvPr/>
        </p:nvCxnSpPr>
        <p:spPr>
          <a:xfrm>
            <a:off x="3268654" y="2836001"/>
            <a:ext cx="783801" cy="47890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6A87040-E6B6-4378-9F46-FD2E2C9D6E41}"/>
              </a:ext>
            </a:extLst>
          </p:cNvPr>
          <p:cNvSpPr txBox="1"/>
          <p:nvPr/>
        </p:nvSpPr>
        <p:spPr>
          <a:xfrm>
            <a:off x="5647478" y="2999261"/>
            <a:ext cx="6405548"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Пусть х – количество  всех тарелок </a:t>
            </a:r>
            <a:endParaRPr lang="uk-UA" sz="24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D0D385AC-EFAC-42A2-A516-A5B59FDBFB96}"/>
                  </a:ext>
                </a:extLst>
              </p:cNvPr>
              <p:cNvSpPr txBox="1"/>
              <p:nvPr/>
            </p:nvSpPr>
            <p:spPr>
              <a:xfrm>
                <a:off x="451976" y="4484331"/>
                <a:ext cx="11215477" cy="481094"/>
              </a:xfrm>
              <a:prstGeom prst="rect">
                <a:avLst/>
              </a:prstGeom>
              <a:noFill/>
            </p:spPr>
            <p:txBody>
              <a:bodyPr wrap="square" lIns="0" tIns="0" rIns="0" bIns="0" rtlCol="0">
                <a:spAutoFit/>
              </a:bodyPr>
              <a:lstStyle/>
              <a:p>
                <a14:m>
                  <m:oMath xmlns:m="http://schemas.openxmlformats.org/officeDocument/2006/math">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𝟖</m:t>
                    </m:r>
                    <m:r>
                      <a:rPr lang="ru-RU" sz="3200" b="1" i="1" smtClean="0">
                        <a:solidFill>
                          <a:srgbClr val="002060"/>
                        </a:solidFill>
                        <a:latin typeface="Cambria Math" panose="02040503050406030204" pitchFamily="18" charset="0"/>
                      </a:rPr>
                      <m:t>х </m:t>
                    </m:r>
                  </m:oMath>
                </a14:m>
                <a:r>
                  <a:rPr lang="uk-UA" sz="2800" b="1" dirty="0">
                    <a:solidFill>
                      <a:srgbClr val="002060"/>
                    </a:solidFill>
                    <a:latin typeface="Georgia" panose="02040502050405020303" pitchFamily="18" charset="0"/>
                  </a:rPr>
                  <a:t>– </a:t>
                </a:r>
                <a:r>
                  <a:rPr lang="uk-UA" sz="2800" b="1" dirty="0" err="1">
                    <a:solidFill>
                      <a:srgbClr val="002060"/>
                    </a:solidFill>
                    <a:latin typeface="Georgia" panose="02040502050405020303" pitchFamily="18" charset="0"/>
                  </a:rPr>
                  <a:t>тарелки</a:t>
                </a:r>
                <a:r>
                  <a:rPr lang="uk-UA" sz="2800" b="1" dirty="0">
                    <a:solidFill>
                      <a:srgbClr val="002060"/>
                    </a:solidFill>
                    <a:latin typeface="Georgia" panose="02040502050405020303" pitchFamily="18" charset="0"/>
                  </a:rPr>
                  <a:t> без </a:t>
                </a:r>
                <a:r>
                  <a:rPr lang="uk-UA" sz="2800" b="1" dirty="0" err="1">
                    <a:solidFill>
                      <a:srgbClr val="002060"/>
                    </a:solidFill>
                    <a:latin typeface="Georgia" panose="02040502050405020303" pitchFamily="18" charset="0"/>
                  </a:rPr>
                  <a:t>дефектов</a:t>
                </a:r>
                <a:r>
                  <a:rPr lang="uk-UA" sz="2800" b="1" dirty="0">
                    <a:solidFill>
                      <a:srgbClr val="002060"/>
                    </a:solidFill>
                    <a:latin typeface="Georgia" panose="02040502050405020303" pitchFamily="18" charset="0"/>
                  </a:rPr>
                  <a:t>, </a:t>
                </a:r>
                <a:r>
                  <a:rPr lang="uk-UA" sz="2800" b="1" dirty="0" err="1">
                    <a:solidFill>
                      <a:srgbClr val="002060"/>
                    </a:solidFill>
                    <a:latin typeface="Georgia" panose="02040502050405020303" pitchFamily="18" charset="0"/>
                  </a:rPr>
                  <a:t>поступившие</a:t>
                </a:r>
                <a:r>
                  <a:rPr lang="uk-UA" sz="2800" b="1" dirty="0">
                    <a:solidFill>
                      <a:srgbClr val="002060"/>
                    </a:solidFill>
                    <a:latin typeface="Georgia" panose="02040502050405020303" pitchFamily="18" charset="0"/>
                  </a:rPr>
                  <a:t> в продажу </a:t>
                </a:r>
                <a:endParaRPr lang="uk-UA" sz="3200" b="1" dirty="0">
                  <a:solidFill>
                    <a:srgbClr val="002060"/>
                  </a:solidFill>
                  <a:latin typeface="Georgia" panose="02040502050405020303" pitchFamily="18" charset="0"/>
                </a:endParaRPr>
              </a:p>
            </p:txBody>
          </p:sp>
        </mc:Choice>
        <mc:Fallback xmlns="">
          <p:sp>
            <p:nvSpPr>
              <p:cNvPr id="16" name="TextBox 15">
                <a:extLst>
                  <a:ext uri="{FF2B5EF4-FFF2-40B4-BE49-F238E27FC236}">
                    <a16:creationId xmlns:a16="http://schemas.microsoft.com/office/drawing/2014/main" xmlns="" id="{D0D385AC-EFAC-42A2-A516-A5B59FDBFB96}"/>
                  </a:ext>
                </a:extLst>
              </p:cNvPr>
              <p:cNvSpPr txBox="1">
                <a:spLocks noRot="1" noChangeAspect="1" noMove="1" noResize="1" noEditPoints="1" noAdjustHandles="1" noChangeArrowheads="1" noChangeShapeType="1" noTextEdit="1"/>
              </p:cNvSpPr>
              <p:nvPr/>
            </p:nvSpPr>
            <p:spPr>
              <a:xfrm>
                <a:off x="451976" y="4484331"/>
                <a:ext cx="11215477" cy="481094"/>
              </a:xfrm>
              <a:prstGeom prst="rect">
                <a:avLst/>
              </a:prstGeom>
              <a:blipFill>
                <a:blip r:embed="rId3"/>
                <a:stretch>
                  <a:fillRect t="-13924" b="-41772"/>
                </a:stretch>
              </a:blipFill>
            </p:spPr>
            <p:txBody>
              <a:bodyPr/>
              <a:lstStyle/>
              <a:p>
                <a:r>
                  <a:rPr lang="uk-UA">
                    <a:noFill/>
                  </a:rPr>
                  <a:t> </a:t>
                </a:r>
              </a:p>
            </p:txBody>
          </p:sp>
        </mc:Fallback>
      </mc:AlternateContent>
      <p:sp>
        <p:nvSpPr>
          <p:cNvPr id="23" name="TextBox 22">
            <a:extLst>
              <a:ext uri="{FF2B5EF4-FFF2-40B4-BE49-F238E27FC236}">
                <a16:creationId xmlns:a16="http://schemas.microsoft.com/office/drawing/2014/main" id="{3E44ACB6-B713-475A-AC5B-D58EE6FACDEC}"/>
              </a:ext>
            </a:extLst>
          </p:cNvPr>
          <p:cNvSpPr txBox="1"/>
          <p:nvPr/>
        </p:nvSpPr>
        <p:spPr>
          <a:xfrm>
            <a:off x="1876228" y="2638072"/>
            <a:ext cx="1255391"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a:t>
            </a:r>
            <a:endParaRPr lang="uk-UA" sz="2400" b="1" dirty="0">
              <a:solidFill>
                <a:srgbClr val="002060"/>
              </a:solidFill>
              <a:latin typeface="Georgia" panose="02040502050405020303" pitchFamily="18" charset="0"/>
            </a:endParaRPr>
          </a:p>
        </p:txBody>
      </p:sp>
      <p:sp>
        <p:nvSpPr>
          <p:cNvPr id="24" name="TextBox 23">
            <a:extLst>
              <a:ext uri="{FF2B5EF4-FFF2-40B4-BE49-F238E27FC236}">
                <a16:creationId xmlns:a16="http://schemas.microsoft.com/office/drawing/2014/main" id="{34401A3D-29C7-4900-BCDE-EAC5CA4BF480}"/>
              </a:ext>
            </a:extLst>
          </p:cNvPr>
          <p:cNvSpPr txBox="1"/>
          <p:nvPr/>
        </p:nvSpPr>
        <p:spPr>
          <a:xfrm>
            <a:off x="3510934" y="2739313"/>
            <a:ext cx="1010752"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 </a:t>
            </a:r>
            <a:endParaRPr lang="uk-UA" sz="24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921F32BC-C0F5-46A0-82A4-9C5BCFF7E12A}"/>
                  </a:ext>
                </a:extLst>
              </p:cNvPr>
              <p:cNvSpPr txBox="1"/>
              <p:nvPr/>
            </p:nvSpPr>
            <p:spPr>
              <a:xfrm>
                <a:off x="660213" y="5289492"/>
                <a:ext cx="5255024" cy="109934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3600" b="1" i="1" smtClean="0">
                          <a:solidFill>
                            <a:srgbClr val="002060"/>
                          </a:solidFill>
                          <a:latin typeface="Cambria Math" panose="02040503050406030204" pitchFamily="18" charset="0"/>
                        </a:rPr>
                        <m:t>𝑷</m:t>
                      </m:r>
                      <m:r>
                        <a:rPr lang="en-US" sz="3600" b="1" i="1" smtClean="0">
                          <a:solidFill>
                            <a:srgbClr val="002060"/>
                          </a:solidFill>
                          <a:latin typeface="Cambria Math" panose="02040503050406030204" pitchFamily="18" charset="0"/>
                        </a:rPr>
                        <m:t>=</m:t>
                      </m:r>
                      <m:f>
                        <m:fPr>
                          <m:ctrlPr>
                            <a:rPr lang="uk-UA" sz="3600" b="1" i="1" smtClean="0">
                              <a:solidFill>
                                <a:srgbClr val="002060"/>
                              </a:solidFill>
                              <a:latin typeface="Cambria Math" panose="02040503050406030204" pitchFamily="18" charset="0"/>
                            </a:rPr>
                          </m:ctrlPr>
                        </m:fPr>
                        <m:num>
                          <m:r>
                            <a:rPr lang="ru-RU" sz="3600" b="1" i="1" smtClean="0">
                              <a:solidFill>
                                <a:srgbClr val="002060"/>
                              </a:solidFill>
                              <a:latin typeface="Cambria Math" panose="02040503050406030204" pitchFamily="18" charset="0"/>
                            </a:rPr>
                            <m:t>𝟎</m:t>
                          </m:r>
                          <m:r>
                            <a:rPr lang="ru-RU" sz="3600" b="1" i="1" smtClean="0">
                              <a:solidFill>
                                <a:srgbClr val="002060"/>
                              </a:solidFill>
                              <a:latin typeface="Cambria Math" panose="02040503050406030204" pitchFamily="18" charset="0"/>
                            </a:rPr>
                            <m:t>,</m:t>
                          </m:r>
                          <m:r>
                            <a:rPr lang="ru-RU" sz="3600" b="1" i="1" smtClean="0">
                              <a:solidFill>
                                <a:srgbClr val="002060"/>
                              </a:solidFill>
                              <a:latin typeface="Cambria Math" panose="02040503050406030204" pitchFamily="18" charset="0"/>
                            </a:rPr>
                            <m:t>𝟖</m:t>
                          </m:r>
                          <m:r>
                            <a:rPr lang="ru-RU" sz="3600" b="1" i="1" smtClean="0">
                              <a:solidFill>
                                <a:srgbClr val="002060"/>
                              </a:solidFill>
                              <a:latin typeface="Cambria Math" panose="02040503050406030204" pitchFamily="18" charset="0"/>
                            </a:rPr>
                            <m:t>х</m:t>
                          </m:r>
                        </m:num>
                        <m:den>
                          <m:r>
                            <a:rPr lang="ru-RU" sz="3600" b="1" i="1" smtClean="0">
                              <a:solidFill>
                                <a:srgbClr val="002060"/>
                              </a:solidFill>
                              <a:latin typeface="Cambria Math" panose="02040503050406030204" pitchFamily="18" charset="0"/>
                            </a:rPr>
                            <m:t>𝟎</m:t>
                          </m:r>
                          <m:r>
                            <a:rPr lang="ru-RU" sz="3600" b="1" i="1" smtClean="0">
                              <a:solidFill>
                                <a:srgbClr val="002060"/>
                              </a:solidFill>
                              <a:latin typeface="Cambria Math" panose="02040503050406030204" pitchFamily="18" charset="0"/>
                            </a:rPr>
                            <m:t>,</m:t>
                          </m:r>
                          <m:r>
                            <a:rPr lang="ru-RU" sz="3600" b="1" i="1" smtClean="0">
                              <a:solidFill>
                                <a:srgbClr val="002060"/>
                              </a:solidFill>
                              <a:latin typeface="Cambria Math" panose="02040503050406030204" pitchFamily="18" charset="0"/>
                            </a:rPr>
                            <m:t>𝟖𝟐</m:t>
                          </m:r>
                          <m:r>
                            <a:rPr lang="ru-RU" sz="3600" b="1" i="1" smtClean="0">
                              <a:solidFill>
                                <a:srgbClr val="002060"/>
                              </a:solidFill>
                              <a:latin typeface="Cambria Math" panose="02040503050406030204" pitchFamily="18" charset="0"/>
                            </a:rPr>
                            <m:t>х</m:t>
                          </m:r>
                        </m:den>
                      </m:f>
                      <m:r>
                        <a:rPr lang="ru-RU" sz="3600" b="1" i="1" smtClean="0">
                          <a:solidFill>
                            <a:srgbClr val="002060"/>
                          </a:solidFill>
                          <a:latin typeface="Cambria Math" panose="02040503050406030204" pitchFamily="18" charset="0"/>
                        </a:rPr>
                        <m:t>=</m:t>
                      </m:r>
                      <m:r>
                        <a:rPr lang="ru-RU" sz="3600" b="1" i="1" smtClean="0">
                          <a:solidFill>
                            <a:srgbClr val="002060"/>
                          </a:solidFill>
                          <a:latin typeface="Cambria Math" panose="02040503050406030204" pitchFamily="18" charset="0"/>
                        </a:rPr>
                        <m:t>𝟎</m:t>
                      </m:r>
                      <m:r>
                        <a:rPr lang="ru-RU" sz="3600" b="1" i="1" smtClean="0">
                          <a:solidFill>
                            <a:srgbClr val="002060"/>
                          </a:solidFill>
                          <a:latin typeface="Cambria Math" panose="02040503050406030204" pitchFamily="18" charset="0"/>
                        </a:rPr>
                        <m:t>,</m:t>
                      </m:r>
                      <m:r>
                        <a:rPr lang="ru-RU" sz="3600" b="1" i="1" smtClean="0">
                          <a:solidFill>
                            <a:srgbClr val="002060"/>
                          </a:solidFill>
                          <a:latin typeface="Cambria Math" panose="02040503050406030204" pitchFamily="18" charset="0"/>
                        </a:rPr>
                        <m:t>𝟗𝟖</m:t>
                      </m:r>
                    </m:oMath>
                  </m:oMathPara>
                </a14:m>
                <a:endParaRPr lang="uk-UA" sz="3600" b="1" dirty="0">
                  <a:solidFill>
                    <a:srgbClr val="002060"/>
                  </a:solidFill>
                </a:endParaRPr>
              </a:p>
            </p:txBody>
          </p:sp>
        </mc:Choice>
        <mc:Fallback xmlns="">
          <p:sp>
            <p:nvSpPr>
              <p:cNvPr id="27" name="TextBox 26">
                <a:extLst>
                  <a:ext uri="{FF2B5EF4-FFF2-40B4-BE49-F238E27FC236}">
                    <a16:creationId xmlns:a16="http://schemas.microsoft.com/office/drawing/2014/main" xmlns="" id="{921F32BC-C0F5-46A0-82A4-9C5BCFF7E12A}"/>
                  </a:ext>
                </a:extLst>
              </p:cNvPr>
              <p:cNvSpPr txBox="1">
                <a:spLocks noRot="1" noChangeAspect="1" noMove="1" noResize="1" noEditPoints="1" noAdjustHandles="1" noChangeArrowheads="1" noChangeShapeType="1" noTextEdit="1"/>
              </p:cNvSpPr>
              <p:nvPr/>
            </p:nvSpPr>
            <p:spPr>
              <a:xfrm>
                <a:off x="660213" y="5289492"/>
                <a:ext cx="5255024" cy="1099340"/>
              </a:xfrm>
              <a:prstGeom prst="rect">
                <a:avLst/>
              </a:prstGeom>
              <a:blipFill>
                <a:blip r:embed="rId4"/>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428589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par>
                                <p:cTn id="23" presetID="22" presetClass="entr" presetSubtype="4"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wipe(down)">
                                      <p:cBhvr>
                                        <p:cTn id="30" dur="5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wipe(down)">
                                      <p:cBhvr>
                                        <p:cTn id="35" dur="500"/>
                                        <p:tgtEl>
                                          <p:spTgt spid="2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wipe(down)">
                                      <p:cBhvr>
                                        <p:cTn id="40" dur="500"/>
                                        <p:tgtEl>
                                          <p:spTgt spid="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ipe(down)">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wipe(down)">
                                      <p:cBhvr>
                                        <p:cTn id="50" dur="5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wipe(down)">
                                      <p:cBhvr>
                                        <p:cTn id="55" dur="500"/>
                                        <p:tgtEl>
                                          <p:spTgt spid="6"/>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16"/>
                                        </p:tgtEl>
                                        <p:attrNameLst>
                                          <p:attrName>style.visibility</p:attrName>
                                        </p:attrNameLst>
                                      </p:cBhvr>
                                      <p:to>
                                        <p:strVal val="visible"/>
                                      </p:to>
                                    </p:set>
                                    <p:animEffect transition="in" filter="wipe(down)">
                                      <p:cBhvr>
                                        <p:cTn id="60" dur="500"/>
                                        <p:tgtEl>
                                          <p:spTgt spid="16"/>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27"/>
                                        </p:tgtEl>
                                        <p:attrNameLst>
                                          <p:attrName>style.visibility</p:attrName>
                                        </p:attrNameLst>
                                      </p:cBhvr>
                                      <p:to>
                                        <p:strVal val="visible"/>
                                      </p:to>
                                    </p:set>
                                    <p:animEffect transition="in" filter="wipe(down)">
                                      <p:cBhvr>
                                        <p:cTn id="65" dur="500"/>
                                        <p:tgtEl>
                                          <p:spTgt spid="27"/>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wipe(down)">
                                      <p:cBhvr>
                                        <p:cTn id="7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4" grpId="0"/>
      <p:bldP spid="5" grpId="0"/>
      <p:bldP spid="6" grpId="0" animBg="1"/>
      <p:bldP spid="7" grpId="0"/>
      <p:bldP spid="9" grpId="0"/>
      <p:bldP spid="14" grpId="0"/>
      <p:bldP spid="16" grpId="0" animBg="1"/>
      <p:bldP spid="23" grpId="0"/>
      <p:bldP spid="24" grpId="0"/>
      <p:bldP spid="27"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4E408B09-60F7-4B14-BEA5-F4C0C9B4FECB}"/>
              </a:ext>
            </a:extLst>
          </p:cNvPr>
          <p:cNvSpPr/>
          <p:nvPr/>
        </p:nvSpPr>
        <p:spPr>
          <a:xfrm>
            <a:off x="111111" y="151179"/>
            <a:ext cx="11346881" cy="2308324"/>
          </a:xfrm>
          <a:prstGeom prst="rect">
            <a:avLst/>
          </a:prstGeom>
        </p:spPr>
        <p:txBody>
          <a:bodyPr wrap="square">
            <a:spAutoFit/>
          </a:bodyPr>
          <a:lstStyle/>
          <a:p>
            <a:r>
              <a:rPr lang="ru-RU" b="1" i="1" dirty="0">
                <a:solidFill>
                  <a:srgbClr val="002060"/>
                </a:solidFill>
                <a:latin typeface="Georgia" panose="02040502050405020303" pitchFamily="18" charset="0"/>
              </a:rPr>
              <a:t>15. </a:t>
            </a:r>
            <a:r>
              <a:rPr lang="ru-RU" b="1" i="1" dirty="0">
                <a:solidFill>
                  <a:srgbClr val="00642D"/>
                </a:solidFill>
                <a:latin typeface="Georgia" panose="02040502050405020303" pitchFamily="18" charset="0"/>
              </a:rPr>
              <a:t>(Задача о вирусе гепатите). </a:t>
            </a:r>
            <a:r>
              <a:rPr lang="ru-RU" b="1" i="1" dirty="0">
                <a:solidFill>
                  <a:srgbClr val="002060"/>
                </a:solidFill>
                <a:latin typeface="Georgia" panose="02040502050405020303" pitchFamily="18" charset="0"/>
              </a:rPr>
              <a:t>Всем пациентам с подозрением на гепатит делают анализ крови. Если анализ выявляет гепатит, то результат анализа называется положительным. У больных гепатитом пациентов анализ даёт положительный результат с вероятностью 0,8. Если пациент не болен гепатитом, то анализ может дать ложный положительный результат с вероятностью 0,02. Известно, что 76% пациентов, поступающих с подозрением на гепатит, действительно больны гепатитом. Найдите вероятность того, что результат анализа у пациента, поступившего в клинику с подозрением на гепатит, будет положительным. </a:t>
            </a:r>
            <a:endParaRPr lang="uk-UA" sz="36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1B769D1-4FB7-497E-8D5A-B8BB27E56EDE}"/>
              </a:ext>
            </a:extLst>
          </p:cNvPr>
          <p:cNvSpPr/>
          <p:nvPr/>
        </p:nvSpPr>
        <p:spPr>
          <a:xfrm>
            <a:off x="9238008" y="5542149"/>
            <a:ext cx="2139519" cy="646331"/>
          </a:xfrm>
          <a:prstGeom prst="rect">
            <a:avLst/>
          </a:prstGeom>
        </p:spPr>
        <p:txBody>
          <a:bodyPr wrap="square">
            <a:spAutoFit/>
          </a:bodyPr>
          <a:lstStyle/>
          <a:p>
            <a:r>
              <a:rPr lang="ru-RU" sz="3600" b="1" i="1" dirty="0">
                <a:solidFill>
                  <a:srgbClr val="C00000"/>
                </a:solidFill>
                <a:latin typeface="Georgia" panose="02040502050405020303" pitchFamily="18" charset="0"/>
              </a:rPr>
              <a:t>0,6128</a:t>
            </a:r>
            <a:endParaRPr lang="uk-UA" sz="3600" b="1" i="1" dirty="0">
              <a:solidFill>
                <a:srgbClr val="C00000"/>
              </a:solidFill>
              <a:latin typeface="Georgia" panose="02040502050405020303" pitchFamily="18" charset="0"/>
            </a:endParaRPr>
          </a:p>
        </p:txBody>
      </p:sp>
      <p:sp>
        <p:nvSpPr>
          <p:cNvPr id="4" name="TextBox 3">
            <a:extLst>
              <a:ext uri="{FF2B5EF4-FFF2-40B4-BE49-F238E27FC236}">
                <a16:creationId xmlns:a16="http://schemas.microsoft.com/office/drawing/2014/main" id="{DA58CD1A-A9C1-4398-BA71-34897ACFB264}"/>
              </a:ext>
            </a:extLst>
          </p:cNvPr>
          <p:cNvSpPr txBox="1"/>
          <p:nvPr/>
        </p:nvSpPr>
        <p:spPr>
          <a:xfrm>
            <a:off x="2241115" y="2588139"/>
            <a:ext cx="320522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Болен </a:t>
            </a:r>
            <a:r>
              <a:rPr lang="en-US" sz="3200" b="1" dirty="0">
                <a:solidFill>
                  <a:srgbClr val="002060"/>
                </a:solidFill>
                <a:latin typeface="Georgia" panose="02040502050405020303" pitchFamily="18" charset="0"/>
              </a:rPr>
              <a:t>0,</a:t>
            </a:r>
            <a:r>
              <a:rPr lang="ru-RU" sz="3200" b="1" dirty="0">
                <a:solidFill>
                  <a:srgbClr val="002060"/>
                </a:solidFill>
                <a:latin typeface="Georgia" panose="02040502050405020303" pitchFamily="18" charset="0"/>
              </a:rPr>
              <a:t>76</a:t>
            </a:r>
            <a:r>
              <a:rPr lang="en-US" sz="3200" b="1" dirty="0">
                <a:solidFill>
                  <a:srgbClr val="002060"/>
                </a:solidFill>
                <a:latin typeface="Georgia" panose="02040502050405020303" pitchFamily="18" charset="0"/>
              </a:rPr>
              <a:t> </a:t>
            </a:r>
            <a:endParaRPr lang="ru-RU" sz="3200" b="1" dirty="0">
              <a:solidFill>
                <a:srgbClr val="002060"/>
              </a:solidFill>
              <a:latin typeface="Georgia" panose="02040502050405020303" pitchFamily="18" charset="0"/>
            </a:endParaRPr>
          </a:p>
        </p:txBody>
      </p:sp>
      <p:sp>
        <p:nvSpPr>
          <p:cNvPr id="5" name="TextBox 4">
            <a:extLst>
              <a:ext uri="{FF2B5EF4-FFF2-40B4-BE49-F238E27FC236}">
                <a16:creationId xmlns:a16="http://schemas.microsoft.com/office/drawing/2014/main" id="{FC826CD0-1A87-42AD-93B1-BFC476218C51}"/>
              </a:ext>
            </a:extLst>
          </p:cNvPr>
          <p:cNvSpPr txBox="1"/>
          <p:nvPr/>
        </p:nvSpPr>
        <p:spPr>
          <a:xfrm>
            <a:off x="1437447" y="3701732"/>
            <a:ext cx="1217612"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0,8 </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44AAD88-C1F0-4ACD-BF05-CE28B7918F91}"/>
                  </a:ext>
                </a:extLst>
              </p:cNvPr>
              <p:cNvSpPr txBox="1"/>
              <p:nvPr/>
            </p:nvSpPr>
            <p:spPr>
              <a:xfrm>
                <a:off x="429219" y="4979318"/>
                <a:ext cx="6642716"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𝟕𝟔</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𝟖</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𝟐𝟒</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𝟎𝟐</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𝟔𝟏𝟐𝟖</m:t>
                      </m:r>
                    </m:oMath>
                  </m:oMathPara>
                </a14:m>
                <a:endParaRPr lang="uk-UA" sz="3200" b="1" dirty="0">
                  <a:solidFill>
                    <a:srgbClr val="002060"/>
                  </a:solidFill>
                </a:endParaRPr>
              </a:p>
            </p:txBody>
          </p:sp>
        </mc:Choice>
        <mc:Fallback xmlns="">
          <p:sp>
            <p:nvSpPr>
              <p:cNvPr id="6" name="TextBox 5">
                <a:extLst>
                  <a:ext uri="{FF2B5EF4-FFF2-40B4-BE49-F238E27FC236}">
                    <a16:creationId xmlns:a14="http://schemas.microsoft.com/office/drawing/2010/main" xmlns:a16="http://schemas.microsoft.com/office/drawing/2014/main" xmlns="" id="{744AAD88-C1F0-4ACD-BF05-CE28B7918F91}"/>
                  </a:ext>
                </a:extLst>
              </p:cNvPr>
              <p:cNvSpPr txBox="1">
                <a:spLocks noRot="1" noChangeAspect="1" noMove="1" noResize="1" noEditPoints="1" noAdjustHandles="1" noChangeArrowheads="1" noChangeShapeType="1" noTextEdit="1"/>
              </p:cNvSpPr>
              <p:nvPr/>
            </p:nvSpPr>
            <p:spPr>
              <a:xfrm>
                <a:off x="429219" y="4979318"/>
                <a:ext cx="6642716" cy="492443"/>
              </a:xfrm>
              <a:prstGeom prst="rect">
                <a:avLst/>
              </a:prstGeom>
              <a:blipFill>
                <a:blip r:embed="rId2"/>
                <a:stretch>
                  <a:fillRect/>
                </a:stretch>
              </a:blipFill>
            </p:spPr>
            <p:txBody>
              <a:bodyPr/>
              <a:lstStyle/>
              <a:p>
                <a:r>
                  <a:rPr lang="uk-UA">
                    <a:noFill/>
                  </a:rPr>
                  <a:t> </a:t>
                </a:r>
              </a:p>
            </p:txBody>
          </p:sp>
        </mc:Fallback>
      </mc:AlternateContent>
      <p:sp>
        <p:nvSpPr>
          <p:cNvPr id="7" name="TextBox 6">
            <a:extLst>
              <a:ext uri="{FF2B5EF4-FFF2-40B4-BE49-F238E27FC236}">
                <a16:creationId xmlns:a16="http://schemas.microsoft.com/office/drawing/2014/main" id="{A7C9E788-5B88-492A-9A9B-C53F97B39EB8}"/>
              </a:ext>
            </a:extLst>
          </p:cNvPr>
          <p:cNvSpPr txBox="1"/>
          <p:nvPr/>
        </p:nvSpPr>
        <p:spPr>
          <a:xfrm>
            <a:off x="7257716" y="2615914"/>
            <a:ext cx="3442036"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Здоров - </a:t>
            </a:r>
            <a:r>
              <a:rPr lang="en-US" sz="3200" b="1" dirty="0">
                <a:solidFill>
                  <a:srgbClr val="002060"/>
                </a:solidFill>
                <a:latin typeface="Georgia" panose="02040502050405020303" pitchFamily="18" charset="0"/>
              </a:rPr>
              <a:t>0,</a:t>
            </a:r>
            <a:r>
              <a:rPr lang="ru-RU" sz="3200" b="1" dirty="0">
                <a:solidFill>
                  <a:srgbClr val="002060"/>
                </a:solidFill>
                <a:latin typeface="Georgia" panose="02040502050405020303" pitchFamily="18" charset="0"/>
              </a:rPr>
              <a:t>24</a:t>
            </a:r>
            <a:r>
              <a:rPr lang="en-US" sz="3200" b="1" dirty="0">
                <a:solidFill>
                  <a:srgbClr val="002060"/>
                </a:solidFill>
                <a:latin typeface="Georgia" panose="02040502050405020303" pitchFamily="18" charset="0"/>
              </a:rPr>
              <a:t> </a:t>
            </a:r>
            <a:endParaRPr lang="ru-RU" sz="3200" b="1" dirty="0">
              <a:solidFill>
                <a:srgbClr val="002060"/>
              </a:solidFill>
              <a:latin typeface="Georgia" panose="02040502050405020303" pitchFamily="18" charset="0"/>
            </a:endParaRPr>
          </a:p>
        </p:txBody>
      </p:sp>
      <p:cxnSp>
        <p:nvCxnSpPr>
          <p:cNvPr id="8" name="Пряма сполучна лінія 7">
            <a:extLst>
              <a:ext uri="{FF2B5EF4-FFF2-40B4-BE49-F238E27FC236}">
                <a16:creationId xmlns:a16="http://schemas.microsoft.com/office/drawing/2014/main" id="{C3007FD0-BF68-446B-9265-5E7779EABC50}"/>
              </a:ext>
            </a:extLst>
          </p:cNvPr>
          <p:cNvCxnSpPr>
            <a:cxnSpLocks/>
          </p:cNvCxnSpPr>
          <p:nvPr/>
        </p:nvCxnSpPr>
        <p:spPr>
          <a:xfrm flipH="1">
            <a:off x="2241115" y="3182904"/>
            <a:ext cx="1416587" cy="519229"/>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0364C63-01BC-4674-9DD5-F4966208D1D2}"/>
              </a:ext>
            </a:extLst>
          </p:cNvPr>
          <p:cNvSpPr txBox="1"/>
          <p:nvPr/>
        </p:nvSpPr>
        <p:spPr>
          <a:xfrm>
            <a:off x="4302596" y="3644757"/>
            <a:ext cx="1449823"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0,2  </a:t>
            </a:r>
            <a:endParaRPr lang="uk-UA" sz="3200" b="1" dirty="0">
              <a:solidFill>
                <a:srgbClr val="002060"/>
              </a:solidFill>
              <a:latin typeface="Georgia" panose="02040502050405020303" pitchFamily="18" charset="0"/>
            </a:endParaRPr>
          </a:p>
        </p:txBody>
      </p:sp>
      <p:cxnSp>
        <p:nvCxnSpPr>
          <p:cNvPr id="11" name="Пряма сполучна лінія 10">
            <a:extLst>
              <a:ext uri="{FF2B5EF4-FFF2-40B4-BE49-F238E27FC236}">
                <a16:creationId xmlns:a16="http://schemas.microsoft.com/office/drawing/2014/main" id="{2C44AA0C-8912-4F94-88E4-1D6BC1544B81}"/>
              </a:ext>
            </a:extLst>
          </p:cNvPr>
          <p:cNvCxnSpPr>
            <a:cxnSpLocks/>
          </p:cNvCxnSpPr>
          <p:nvPr/>
        </p:nvCxnSpPr>
        <p:spPr>
          <a:xfrm>
            <a:off x="3657702" y="3192026"/>
            <a:ext cx="862343" cy="4464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Пряма сполучна лінія 11">
            <a:extLst>
              <a:ext uri="{FF2B5EF4-FFF2-40B4-BE49-F238E27FC236}">
                <a16:creationId xmlns:a16="http://schemas.microsoft.com/office/drawing/2014/main" id="{E87B2170-1F55-4E58-89F4-3831E667C0E0}"/>
              </a:ext>
            </a:extLst>
          </p:cNvPr>
          <p:cNvCxnSpPr>
            <a:cxnSpLocks/>
            <a:stCxn id="7" idx="2"/>
          </p:cNvCxnSpPr>
          <p:nvPr/>
        </p:nvCxnSpPr>
        <p:spPr>
          <a:xfrm flipH="1">
            <a:off x="8312727" y="3200689"/>
            <a:ext cx="666007" cy="5292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Пряма сполучна лінія 12">
            <a:extLst>
              <a:ext uri="{FF2B5EF4-FFF2-40B4-BE49-F238E27FC236}">
                <a16:creationId xmlns:a16="http://schemas.microsoft.com/office/drawing/2014/main" id="{EAD97E61-CB54-43D2-AC70-AD6ABC5FC5C9}"/>
              </a:ext>
            </a:extLst>
          </p:cNvPr>
          <p:cNvCxnSpPr>
            <a:cxnSpLocks/>
            <a:stCxn id="7" idx="2"/>
          </p:cNvCxnSpPr>
          <p:nvPr/>
        </p:nvCxnSpPr>
        <p:spPr>
          <a:xfrm>
            <a:off x="8978734" y="3200689"/>
            <a:ext cx="748936" cy="529219"/>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C7CEA54A-6DD1-4970-A963-2F6AD78B1C4A}"/>
              </a:ext>
            </a:extLst>
          </p:cNvPr>
          <p:cNvSpPr txBox="1"/>
          <p:nvPr/>
        </p:nvSpPr>
        <p:spPr>
          <a:xfrm>
            <a:off x="7241729" y="3528101"/>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0,02</a:t>
            </a:r>
            <a:endParaRPr lang="uk-UA" sz="3200" b="1" dirty="0">
              <a:solidFill>
                <a:srgbClr val="002060"/>
              </a:solidFill>
              <a:latin typeface="Georgia" panose="02040502050405020303" pitchFamily="18" charset="0"/>
            </a:endParaRPr>
          </a:p>
        </p:txBody>
      </p:sp>
      <p:sp>
        <p:nvSpPr>
          <p:cNvPr id="15" name="TextBox 14">
            <a:extLst>
              <a:ext uri="{FF2B5EF4-FFF2-40B4-BE49-F238E27FC236}">
                <a16:creationId xmlns:a16="http://schemas.microsoft.com/office/drawing/2014/main" id="{ACA81F3E-C32E-49BF-A520-ADDAADC3A0FD}"/>
              </a:ext>
            </a:extLst>
          </p:cNvPr>
          <p:cNvSpPr txBox="1"/>
          <p:nvPr/>
        </p:nvSpPr>
        <p:spPr>
          <a:xfrm>
            <a:off x="9581825" y="3644757"/>
            <a:ext cx="1337611"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0,98</a:t>
            </a:r>
            <a:endParaRPr lang="uk-UA" sz="3200" b="1" dirty="0">
              <a:solidFill>
                <a:srgbClr val="002060"/>
              </a:solidFill>
              <a:latin typeface="Georgia" panose="02040502050405020303" pitchFamily="18" charset="0"/>
            </a:endParaRPr>
          </a:p>
        </p:txBody>
      </p:sp>
      <p:sp>
        <p:nvSpPr>
          <p:cNvPr id="22" name="TextBox 21">
            <a:extLst>
              <a:ext uri="{FF2B5EF4-FFF2-40B4-BE49-F238E27FC236}">
                <a16:creationId xmlns:a16="http://schemas.microsoft.com/office/drawing/2014/main" id="{1C26118F-D6CE-4C3B-A882-B7EDC299E654}"/>
              </a:ext>
            </a:extLst>
          </p:cNvPr>
          <p:cNvSpPr txBox="1"/>
          <p:nvPr/>
        </p:nvSpPr>
        <p:spPr>
          <a:xfrm>
            <a:off x="2205787" y="3087799"/>
            <a:ext cx="1255391"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a:t>
            </a:r>
            <a:endParaRPr lang="uk-UA" sz="2400" b="1" dirty="0">
              <a:solidFill>
                <a:srgbClr val="002060"/>
              </a:solidFill>
              <a:latin typeface="Georgia" panose="02040502050405020303" pitchFamily="18" charset="0"/>
            </a:endParaRPr>
          </a:p>
        </p:txBody>
      </p:sp>
      <p:sp>
        <p:nvSpPr>
          <p:cNvPr id="23" name="TextBox 22">
            <a:extLst>
              <a:ext uri="{FF2B5EF4-FFF2-40B4-BE49-F238E27FC236}">
                <a16:creationId xmlns:a16="http://schemas.microsoft.com/office/drawing/2014/main" id="{4864493B-8C3B-456E-9F79-B7EDE24A23EF}"/>
              </a:ext>
            </a:extLst>
          </p:cNvPr>
          <p:cNvSpPr txBox="1"/>
          <p:nvPr/>
        </p:nvSpPr>
        <p:spPr>
          <a:xfrm>
            <a:off x="4078449" y="3113806"/>
            <a:ext cx="1010752"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 </a:t>
            </a:r>
            <a:endParaRPr lang="uk-UA" sz="2400" b="1" dirty="0">
              <a:solidFill>
                <a:srgbClr val="002060"/>
              </a:solidFill>
              <a:latin typeface="Georgia" panose="02040502050405020303" pitchFamily="18" charset="0"/>
            </a:endParaRPr>
          </a:p>
        </p:txBody>
      </p:sp>
      <p:sp>
        <p:nvSpPr>
          <p:cNvPr id="24" name="TextBox 23">
            <a:extLst>
              <a:ext uri="{FF2B5EF4-FFF2-40B4-BE49-F238E27FC236}">
                <a16:creationId xmlns:a16="http://schemas.microsoft.com/office/drawing/2014/main" id="{B667DAA5-1DF4-426F-90F4-4AB4C7D7E543}"/>
              </a:ext>
            </a:extLst>
          </p:cNvPr>
          <p:cNvSpPr txBox="1"/>
          <p:nvPr/>
        </p:nvSpPr>
        <p:spPr>
          <a:xfrm>
            <a:off x="7563791" y="3170996"/>
            <a:ext cx="1255391"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a:t>
            </a:r>
            <a:endParaRPr lang="uk-UA" sz="2400" b="1" dirty="0">
              <a:solidFill>
                <a:srgbClr val="002060"/>
              </a:solidFill>
              <a:latin typeface="Georgia" panose="02040502050405020303" pitchFamily="18" charset="0"/>
            </a:endParaRPr>
          </a:p>
        </p:txBody>
      </p:sp>
      <p:sp>
        <p:nvSpPr>
          <p:cNvPr id="25" name="TextBox 24">
            <a:extLst>
              <a:ext uri="{FF2B5EF4-FFF2-40B4-BE49-F238E27FC236}">
                <a16:creationId xmlns:a16="http://schemas.microsoft.com/office/drawing/2014/main" id="{F18A5E99-B757-4B1F-A68B-24D8C9AEB670}"/>
              </a:ext>
            </a:extLst>
          </p:cNvPr>
          <p:cNvSpPr txBox="1"/>
          <p:nvPr/>
        </p:nvSpPr>
        <p:spPr>
          <a:xfrm>
            <a:off x="9239879" y="3134561"/>
            <a:ext cx="1010752"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 </a:t>
            </a:r>
            <a:endParaRPr lang="uk-UA" sz="2400" b="1" dirty="0">
              <a:solidFill>
                <a:srgbClr val="002060"/>
              </a:solidFill>
              <a:latin typeface="Georgia" panose="02040502050405020303" pitchFamily="18" charset="0"/>
            </a:endParaRPr>
          </a:p>
        </p:txBody>
      </p:sp>
    </p:spTree>
    <p:extLst>
      <p:ext uri="{BB962C8B-B14F-4D97-AF65-F5344CB8AC3E}">
        <p14:creationId xmlns:p14="http://schemas.microsoft.com/office/powerpoint/2010/main" val="1617125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par>
                                <p:cTn id="23" presetID="22" presetClass="entr" presetSubtype="4"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wipe(down)">
                                      <p:cBhvr>
                                        <p:cTn id="30" dur="500"/>
                                        <p:tgtEl>
                                          <p:spTgt spid="22"/>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down)">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wipe(down)">
                                      <p:cBhvr>
                                        <p:cTn id="40" dur="500"/>
                                        <p:tgtEl>
                                          <p:spTgt spid="23"/>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ipe(down)">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ipe(down)">
                                      <p:cBhvr>
                                        <p:cTn id="50" dur="500"/>
                                        <p:tgtEl>
                                          <p:spTgt spid="12"/>
                                        </p:tgtEl>
                                      </p:cBhvr>
                                    </p:animEffect>
                                  </p:childTnLst>
                                </p:cTn>
                              </p:par>
                              <p:par>
                                <p:cTn id="51" presetID="22" presetClass="entr" presetSubtype="4"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down)">
                                      <p:cBhvr>
                                        <p:cTn id="53" dur="5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wipe(down)">
                                      <p:cBhvr>
                                        <p:cTn id="58" dur="500"/>
                                        <p:tgtEl>
                                          <p:spTgt spid="24"/>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wipe(down)">
                                      <p:cBhvr>
                                        <p:cTn id="63" dur="500"/>
                                        <p:tgtEl>
                                          <p:spTgt spid="14"/>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25"/>
                                        </p:tgtEl>
                                        <p:attrNameLst>
                                          <p:attrName>style.visibility</p:attrName>
                                        </p:attrNameLst>
                                      </p:cBhvr>
                                      <p:to>
                                        <p:strVal val="visible"/>
                                      </p:to>
                                    </p:set>
                                    <p:animEffect transition="in" filter="wipe(down)">
                                      <p:cBhvr>
                                        <p:cTn id="68" dur="500"/>
                                        <p:tgtEl>
                                          <p:spTgt spid="25"/>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wipe(down)">
                                      <p:cBhvr>
                                        <p:cTn id="73" dur="500"/>
                                        <p:tgtEl>
                                          <p:spTgt spid="15"/>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6"/>
                                        </p:tgtEl>
                                        <p:attrNameLst>
                                          <p:attrName>style.visibility</p:attrName>
                                        </p:attrNameLst>
                                      </p:cBhvr>
                                      <p:to>
                                        <p:strVal val="visible"/>
                                      </p:to>
                                    </p:set>
                                    <p:animEffect transition="in" filter="wipe(down)">
                                      <p:cBhvr>
                                        <p:cTn id="78" dur="500"/>
                                        <p:tgtEl>
                                          <p:spTgt spid="6"/>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4" fill="hold" grpId="0" nodeType="clickEffect">
                                  <p:stCondLst>
                                    <p:cond delay="0"/>
                                  </p:stCondLst>
                                  <p:childTnLst>
                                    <p:set>
                                      <p:cBhvr>
                                        <p:cTn id="82" dur="1" fill="hold">
                                          <p:stCondLst>
                                            <p:cond delay="0"/>
                                          </p:stCondLst>
                                        </p:cTn>
                                        <p:tgtEl>
                                          <p:spTgt spid="10"/>
                                        </p:tgtEl>
                                        <p:attrNameLst>
                                          <p:attrName>style.visibility</p:attrName>
                                        </p:attrNameLst>
                                      </p:cBhvr>
                                      <p:to>
                                        <p:strVal val="visible"/>
                                      </p:to>
                                    </p:set>
                                    <p:animEffect transition="in" filter="wipe(down)">
                                      <p:cBhvr>
                                        <p:cTn id="8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4" grpId="0"/>
      <p:bldP spid="5" grpId="0"/>
      <p:bldP spid="6" grpId="0" animBg="1"/>
      <p:bldP spid="7" grpId="0"/>
      <p:bldP spid="9" grpId="0"/>
      <p:bldP spid="14" grpId="0"/>
      <p:bldP spid="15" grpId="0"/>
      <p:bldP spid="22" grpId="0"/>
      <p:bldP spid="23" grpId="0"/>
      <p:bldP spid="24" grpId="0"/>
      <p:bldP spid="25" grpId="0"/>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4E408B09-60F7-4B14-BEA5-F4C0C9B4FECB}"/>
              </a:ext>
            </a:extLst>
          </p:cNvPr>
          <p:cNvSpPr/>
          <p:nvPr/>
        </p:nvSpPr>
        <p:spPr>
          <a:xfrm>
            <a:off x="111111" y="151179"/>
            <a:ext cx="11346881" cy="1631216"/>
          </a:xfrm>
          <a:prstGeom prst="rect">
            <a:avLst/>
          </a:prstGeom>
        </p:spPr>
        <p:txBody>
          <a:bodyPr wrap="square">
            <a:spAutoFit/>
          </a:bodyPr>
          <a:lstStyle/>
          <a:p>
            <a:r>
              <a:rPr lang="ru-RU" sz="2000" b="1" i="1" dirty="0">
                <a:solidFill>
                  <a:srgbClr val="002060"/>
                </a:solidFill>
                <a:latin typeface="Georgia" panose="02040502050405020303" pitchFamily="18" charset="0"/>
              </a:rPr>
              <a:t>16. </a:t>
            </a:r>
            <a:r>
              <a:rPr lang="ru-RU" sz="2000" b="1" i="1" dirty="0">
                <a:solidFill>
                  <a:srgbClr val="00642D"/>
                </a:solidFill>
                <a:latin typeface="Georgia" panose="02040502050405020303" pitchFamily="18" charset="0"/>
              </a:rPr>
              <a:t>(Задача об агрофирме и куриных яйцах). </a:t>
            </a:r>
            <a:r>
              <a:rPr lang="ru-RU" sz="2000" b="1" i="1" dirty="0">
                <a:solidFill>
                  <a:srgbClr val="002060"/>
                </a:solidFill>
                <a:latin typeface="Georgia" panose="02040502050405020303" pitchFamily="18" charset="0"/>
              </a:rPr>
              <a:t>Агрофирма закупает куриные яйца в двух домашних хозяйствах. 85% яиц из первого хозяйства – яйца высшей категории, а из второго хозяйства – 10% яиц высшей категории. Всего высшую категорию получает 55% яиц. Найдите вероятность того, что яйцо, купленное у этой агрофирмы, окажется из первого хозяйства</a:t>
            </a:r>
            <a:endParaRPr lang="uk-UA" sz="20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1B769D1-4FB7-497E-8D5A-B8BB27E56EDE}"/>
              </a:ext>
            </a:extLst>
          </p:cNvPr>
          <p:cNvSpPr/>
          <p:nvPr/>
        </p:nvSpPr>
        <p:spPr>
          <a:xfrm>
            <a:off x="7103379" y="5625567"/>
            <a:ext cx="1547756" cy="646331"/>
          </a:xfrm>
          <a:prstGeom prst="rect">
            <a:avLst/>
          </a:prstGeom>
        </p:spPr>
        <p:txBody>
          <a:bodyPr wrap="square">
            <a:spAutoFit/>
          </a:bodyPr>
          <a:lstStyle/>
          <a:p>
            <a:r>
              <a:rPr lang="ru-RU" sz="3600" b="1" i="1" dirty="0">
                <a:solidFill>
                  <a:srgbClr val="C00000"/>
                </a:solidFill>
                <a:latin typeface="Georgia" panose="02040502050405020303" pitchFamily="18" charset="0"/>
              </a:rPr>
              <a:t>0,6</a:t>
            </a:r>
            <a:endParaRPr lang="uk-UA" sz="3600" b="1" i="1" dirty="0">
              <a:solidFill>
                <a:srgbClr val="C00000"/>
              </a:solidFill>
              <a:latin typeface="Georgia" panose="02040502050405020303" pitchFamily="18" charset="0"/>
            </a:endParaRPr>
          </a:p>
        </p:txBody>
      </p:sp>
      <p:sp>
        <p:nvSpPr>
          <p:cNvPr id="5" name="TextBox 4">
            <a:extLst>
              <a:ext uri="{FF2B5EF4-FFF2-40B4-BE49-F238E27FC236}">
                <a16:creationId xmlns:a16="http://schemas.microsoft.com/office/drawing/2014/main" id="{89EF1B96-F7CD-4238-910D-27C75A265D2F}"/>
              </a:ext>
            </a:extLst>
          </p:cNvPr>
          <p:cNvSpPr txBox="1"/>
          <p:nvPr/>
        </p:nvSpPr>
        <p:spPr>
          <a:xfrm>
            <a:off x="2224873" y="1778933"/>
            <a:ext cx="2318088"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1 фирма</a:t>
            </a:r>
            <a:endParaRPr lang="uk-UA" sz="3200" b="1" dirty="0">
              <a:solidFill>
                <a:srgbClr val="002060"/>
              </a:solidFill>
              <a:latin typeface="Georgia" panose="02040502050405020303" pitchFamily="18" charset="0"/>
            </a:endParaRPr>
          </a:p>
        </p:txBody>
      </p:sp>
      <p:sp>
        <p:nvSpPr>
          <p:cNvPr id="6" name="TextBox 5">
            <a:extLst>
              <a:ext uri="{FF2B5EF4-FFF2-40B4-BE49-F238E27FC236}">
                <a16:creationId xmlns:a16="http://schemas.microsoft.com/office/drawing/2014/main" id="{5ED4541D-B92F-4D11-946C-6A40CC4D1557}"/>
              </a:ext>
            </a:extLst>
          </p:cNvPr>
          <p:cNvSpPr txBox="1"/>
          <p:nvPr/>
        </p:nvSpPr>
        <p:spPr>
          <a:xfrm>
            <a:off x="2709226" y="2316304"/>
            <a:ext cx="1349381"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0,85</a:t>
            </a:r>
            <a:endParaRPr lang="uk-UA" sz="3200" b="1" dirty="0">
              <a:solidFill>
                <a:srgbClr val="002060"/>
              </a:solidFill>
              <a:latin typeface="Georgia" panose="02040502050405020303" pitchFamily="18" charset="0"/>
            </a:endParaRPr>
          </a:p>
        </p:txBody>
      </p:sp>
      <p:sp>
        <p:nvSpPr>
          <p:cNvPr id="8" name="TextBox 7">
            <a:extLst>
              <a:ext uri="{FF2B5EF4-FFF2-40B4-BE49-F238E27FC236}">
                <a16:creationId xmlns:a16="http://schemas.microsoft.com/office/drawing/2014/main" id="{3EEB2117-1C49-47B7-BCD9-42471A85568F}"/>
              </a:ext>
            </a:extLst>
          </p:cNvPr>
          <p:cNvSpPr txBox="1"/>
          <p:nvPr/>
        </p:nvSpPr>
        <p:spPr>
          <a:xfrm>
            <a:off x="7087769" y="1685905"/>
            <a:ext cx="215046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2 фирма</a:t>
            </a:r>
            <a:endParaRPr lang="uk-UA" sz="3200" b="1" dirty="0">
              <a:solidFill>
                <a:srgbClr val="002060"/>
              </a:solidFill>
              <a:latin typeface="Georgia" panose="02040502050405020303" pitchFamily="18" charset="0"/>
            </a:endParaRPr>
          </a:p>
        </p:txBody>
      </p:sp>
      <p:sp>
        <p:nvSpPr>
          <p:cNvPr id="15" name="TextBox 14">
            <a:extLst>
              <a:ext uri="{FF2B5EF4-FFF2-40B4-BE49-F238E27FC236}">
                <a16:creationId xmlns:a16="http://schemas.microsoft.com/office/drawing/2014/main" id="{9070D811-11C1-457E-819E-7DCE665A85AD}"/>
              </a:ext>
            </a:extLst>
          </p:cNvPr>
          <p:cNvSpPr txBox="1"/>
          <p:nvPr/>
        </p:nvSpPr>
        <p:spPr>
          <a:xfrm>
            <a:off x="7674868" y="2152872"/>
            <a:ext cx="97626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0,1</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74B0272C-55F8-4586-AFAD-C6902B1EACE8}"/>
                  </a:ext>
                </a:extLst>
              </p:cNvPr>
              <p:cNvSpPr txBox="1"/>
              <p:nvPr/>
            </p:nvSpPr>
            <p:spPr>
              <a:xfrm>
                <a:off x="361485" y="4422277"/>
                <a:ext cx="5121274"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𝟖𝟓</m:t>
                      </m:r>
                      <m:r>
                        <a:rPr lang="ru-RU" sz="3200" b="1" i="1" smtClean="0">
                          <a:solidFill>
                            <a:srgbClr val="002060"/>
                          </a:solidFill>
                          <a:latin typeface="Cambria Math" panose="02040503050406030204" pitchFamily="18" charset="0"/>
                        </a:rPr>
                        <m:t>х+</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𝟏</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𝟏</m:t>
                      </m:r>
                      <m:r>
                        <a:rPr lang="ru-RU" sz="3200" b="1" i="1" smtClean="0">
                          <a:solidFill>
                            <a:srgbClr val="002060"/>
                          </a:solidFill>
                          <a:latin typeface="Cambria Math" panose="02040503050406030204" pitchFamily="18" charset="0"/>
                          <a:ea typeface="Cambria Math" panose="02040503050406030204" pitchFamily="18" charset="0"/>
                        </a:rPr>
                        <m:t> −х)=</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𝟓𝟓</m:t>
                      </m:r>
                    </m:oMath>
                  </m:oMathPara>
                </a14:m>
                <a:endParaRPr lang="uk-UA" sz="3200" b="1" dirty="0">
                  <a:solidFill>
                    <a:srgbClr val="002060"/>
                  </a:solidFill>
                </a:endParaRPr>
              </a:p>
            </p:txBody>
          </p:sp>
        </mc:Choice>
        <mc:Fallback xmlns="">
          <p:sp>
            <p:nvSpPr>
              <p:cNvPr id="17" name="TextBox 16">
                <a:extLst>
                  <a:ext uri="{FF2B5EF4-FFF2-40B4-BE49-F238E27FC236}">
                    <a16:creationId xmlns:a16="http://schemas.microsoft.com/office/drawing/2014/main" xmlns="" id="{74B0272C-55F8-4586-AFAD-C6902B1EACE8}"/>
                  </a:ext>
                </a:extLst>
              </p:cNvPr>
              <p:cNvSpPr txBox="1">
                <a:spLocks noRot="1" noChangeAspect="1" noMove="1" noResize="1" noEditPoints="1" noAdjustHandles="1" noChangeArrowheads="1" noChangeShapeType="1" noTextEdit="1"/>
              </p:cNvSpPr>
              <p:nvPr/>
            </p:nvSpPr>
            <p:spPr>
              <a:xfrm>
                <a:off x="361485" y="4422277"/>
                <a:ext cx="5121274" cy="492443"/>
              </a:xfrm>
              <a:prstGeom prst="rect">
                <a:avLst/>
              </a:prstGeom>
              <a:blipFill>
                <a:blip r:embed="rId2"/>
                <a:stretch>
                  <a:fillRect/>
                </a:stretch>
              </a:blipFill>
            </p:spPr>
            <p:txBody>
              <a:bodyPr/>
              <a:lstStyle/>
              <a:p>
                <a:r>
                  <a:rPr lang="uk-UA">
                    <a:noFill/>
                  </a:rPr>
                  <a:t> </a:t>
                </a:r>
              </a:p>
            </p:txBody>
          </p:sp>
        </mc:Fallback>
      </mc:AlternateContent>
      <p:sp>
        <p:nvSpPr>
          <p:cNvPr id="19" name="TextBox 18">
            <a:extLst>
              <a:ext uri="{FF2B5EF4-FFF2-40B4-BE49-F238E27FC236}">
                <a16:creationId xmlns:a16="http://schemas.microsoft.com/office/drawing/2014/main" id="{4CCA20EA-CE69-4E2F-B987-E5BBF9773A40}"/>
              </a:ext>
            </a:extLst>
          </p:cNvPr>
          <p:cNvSpPr txBox="1"/>
          <p:nvPr/>
        </p:nvSpPr>
        <p:spPr>
          <a:xfrm>
            <a:off x="361485" y="2963837"/>
            <a:ext cx="11671189" cy="523220"/>
          </a:xfrm>
          <a:prstGeom prst="rect">
            <a:avLst/>
          </a:prstGeom>
          <a:noFill/>
        </p:spPr>
        <p:txBody>
          <a:bodyPr wrap="square" rtlCol="0">
            <a:spAutoFit/>
          </a:bodyPr>
          <a:lstStyle/>
          <a:p>
            <a:r>
              <a:rPr lang="ru-RU" sz="2800" b="1" dirty="0">
                <a:solidFill>
                  <a:srgbClr val="002060"/>
                </a:solidFill>
                <a:latin typeface="Georgia" panose="02040502050405020303" pitchFamily="18" charset="0"/>
              </a:rPr>
              <a:t>Пусть </a:t>
            </a:r>
            <a:r>
              <a:rPr lang="en-US" sz="2800" b="1" dirty="0">
                <a:solidFill>
                  <a:srgbClr val="002060"/>
                </a:solidFill>
                <a:latin typeface="Georgia" panose="02040502050405020303" pitchFamily="18" charset="0"/>
              </a:rPr>
              <a:t>x</a:t>
            </a:r>
            <a:r>
              <a:rPr lang="ru-RU" sz="2800" b="1" dirty="0">
                <a:solidFill>
                  <a:srgbClr val="002060"/>
                </a:solidFill>
                <a:latin typeface="Georgia" panose="02040502050405020303" pitchFamily="18" charset="0"/>
              </a:rPr>
              <a:t> – вероятность покупки яиц в 1 агрофирме,</a:t>
            </a:r>
            <a:endParaRPr lang="uk-UA" sz="2800" b="1" dirty="0">
              <a:solidFill>
                <a:srgbClr val="002060"/>
              </a:solidFill>
              <a:latin typeface="Georgia" panose="02040502050405020303" pitchFamily="18" charset="0"/>
            </a:endParaRPr>
          </a:p>
        </p:txBody>
      </p:sp>
      <p:sp>
        <p:nvSpPr>
          <p:cNvPr id="20" name="TextBox 19">
            <a:extLst>
              <a:ext uri="{FF2B5EF4-FFF2-40B4-BE49-F238E27FC236}">
                <a16:creationId xmlns:a16="http://schemas.microsoft.com/office/drawing/2014/main" id="{3CC80F26-F0EA-4FEC-9EE9-404CEBBC34A6}"/>
              </a:ext>
            </a:extLst>
          </p:cNvPr>
          <p:cNvSpPr txBox="1"/>
          <p:nvPr/>
        </p:nvSpPr>
        <p:spPr>
          <a:xfrm>
            <a:off x="361485" y="3578101"/>
            <a:ext cx="11671189" cy="523220"/>
          </a:xfrm>
          <a:prstGeom prst="rect">
            <a:avLst/>
          </a:prstGeom>
          <a:noFill/>
        </p:spPr>
        <p:txBody>
          <a:bodyPr wrap="square" rtlCol="0">
            <a:spAutoFit/>
          </a:bodyPr>
          <a:lstStyle/>
          <a:p>
            <a:r>
              <a:rPr lang="ru-RU" sz="2800" b="1" dirty="0">
                <a:solidFill>
                  <a:srgbClr val="002060"/>
                </a:solidFill>
                <a:latin typeface="Georgia" panose="02040502050405020303" pitchFamily="18" charset="0"/>
              </a:rPr>
              <a:t>тогда 1 – </a:t>
            </a:r>
            <a:r>
              <a:rPr lang="en-US" sz="2800" b="1" dirty="0">
                <a:solidFill>
                  <a:srgbClr val="002060"/>
                </a:solidFill>
                <a:latin typeface="Georgia" panose="02040502050405020303" pitchFamily="18" charset="0"/>
              </a:rPr>
              <a:t>x</a:t>
            </a:r>
            <a:r>
              <a:rPr lang="ru-RU" sz="2800" b="1" dirty="0">
                <a:solidFill>
                  <a:srgbClr val="002060"/>
                </a:solidFill>
                <a:latin typeface="Georgia" panose="02040502050405020303" pitchFamily="18" charset="0"/>
              </a:rPr>
              <a:t>  – вероятность покупки яиц во 2 агрофирме</a:t>
            </a:r>
            <a:endParaRPr lang="uk-UA" sz="28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49F024CF-D7A3-4694-8818-7AA2711C08F8}"/>
                  </a:ext>
                </a:extLst>
              </p:cNvPr>
              <p:cNvSpPr txBox="1"/>
              <p:nvPr/>
            </p:nvSpPr>
            <p:spPr>
              <a:xfrm>
                <a:off x="1891649" y="5133124"/>
                <a:ext cx="1492268"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3200" b="1" i="1" smtClean="0">
                          <a:solidFill>
                            <a:srgbClr val="002060"/>
                          </a:solidFill>
                          <a:latin typeface="Cambria Math" panose="02040503050406030204" pitchFamily="18" charset="0"/>
                          <a:ea typeface="Cambria Math" panose="02040503050406030204" pitchFamily="18" charset="0"/>
                        </a:rPr>
                        <m:t>х=</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𝟔</m:t>
                      </m:r>
                    </m:oMath>
                  </m:oMathPara>
                </a14:m>
                <a:endParaRPr lang="uk-UA" sz="3200" b="1" dirty="0">
                  <a:solidFill>
                    <a:srgbClr val="002060"/>
                  </a:solidFill>
                </a:endParaRPr>
              </a:p>
            </p:txBody>
          </p:sp>
        </mc:Choice>
        <mc:Fallback xmlns="">
          <p:sp>
            <p:nvSpPr>
              <p:cNvPr id="21" name="TextBox 20">
                <a:extLst>
                  <a:ext uri="{FF2B5EF4-FFF2-40B4-BE49-F238E27FC236}">
                    <a16:creationId xmlns:a16="http://schemas.microsoft.com/office/drawing/2014/main" xmlns="" id="{49F024CF-D7A3-4694-8818-7AA2711C08F8}"/>
                  </a:ext>
                </a:extLst>
              </p:cNvPr>
              <p:cNvSpPr txBox="1">
                <a:spLocks noRot="1" noChangeAspect="1" noMove="1" noResize="1" noEditPoints="1" noAdjustHandles="1" noChangeArrowheads="1" noChangeShapeType="1" noTextEdit="1"/>
              </p:cNvSpPr>
              <p:nvPr/>
            </p:nvSpPr>
            <p:spPr>
              <a:xfrm>
                <a:off x="1891649" y="5133124"/>
                <a:ext cx="1492268" cy="492443"/>
              </a:xfrm>
              <a:prstGeom prst="rect">
                <a:avLst/>
              </a:prstGeom>
              <a:blipFill>
                <a:blip r:embed="rId3"/>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3482350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down)">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wipe(down)">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down)">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down)">
                                      <p:cBhvr>
                                        <p:cTn id="5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5" grpId="0"/>
      <p:bldP spid="6" grpId="0"/>
      <p:bldP spid="8" grpId="0"/>
      <p:bldP spid="15" grpId="0"/>
      <p:bldP spid="17" grpId="0" animBg="1"/>
      <p:bldP spid="19" grpId="0"/>
      <p:bldP spid="20" grpId="0"/>
      <p:bldP spid="21"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4E408B09-60F7-4B14-BEA5-F4C0C9B4FECB}"/>
              </a:ext>
            </a:extLst>
          </p:cNvPr>
          <p:cNvSpPr/>
          <p:nvPr/>
        </p:nvSpPr>
        <p:spPr>
          <a:xfrm>
            <a:off x="111111" y="151179"/>
            <a:ext cx="11346881" cy="2862322"/>
          </a:xfrm>
          <a:prstGeom prst="rect">
            <a:avLst/>
          </a:prstGeom>
        </p:spPr>
        <p:txBody>
          <a:bodyPr wrap="square">
            <a:spAutoFit/>
          </a:bodyPr>
          <a:lstStyle/>
          <a:p>
            <a:r>
              <a:rPr lang="ru-RU" sz="2000" b="1" i="1" dirty="0">
                <a:solidFill>
                  <a:srgbClr val="002060"/>
                </a:solidFill>
                <a:latin typeface="Georgia" panose="02040502050405020303" pitchFamily="18" charset="0"/>
              </a:rPr>
              <a:t>17. </a:t>
            </a:r>
            <a:r>
              <a:rPr lang="ru-RU" sz="2000" b="1" i="1" dirty="0">
                <a:solidFill>
                  <a:srgbClr val="00642D"/>
                </a:solidFill>
                <a:latin typeface="Georgia" panose="02040502050405020303" pitchFamily="18" charset="0"/>
              </a:rPr>
              <a:t>(Задача об автоматической линии). </a:t>
            </a:r>
            <a:r>
              <a:rPr lang="ru-RU" sz="2000" b="1" i="1" dirty="0">
                <a:solidFill>
                  <a:srgbClr val="002060"/>
                </a:solidFill>
                <a:latin typeface="Georgia" panose="02040502050405020303" pitchFamily="18" charset="0"/>
              </a:rPr>
              <a:t>Автоматическая линия изготавливает батарейки. Вероятность того, что готовая батарейка неисправна, равна 0,04. Перед упаковкой каждая батарейка проходит систему контроля. Вероятность того, что система забракует неисправную батарейку, равна 0,99. Вероятность того, что система по ошибке забракует исправную батарейку, равна 0,02. Найдите вероятность того, что случайно выбранная изготовленная батарейка будет забракована системой контроля</a:t>
            </a:r>
            <a:endParaRPr lang="uk-UA" sz="2000" b="1" i="1" dirty="0">
              <a:solidFill>
                <a:srgbClr val="002060"/>
              </a:solidFill>
              <a:latin typeface="Georgia" panose="02040502050405020303" pitchFamily="18" charset="0"/>
            </a:endParaRPr>
          </a:p>
          <a:p>
            <a:endParaRPr lang="uk-UA" sz="20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1B769D1-4FB7-497E-8D5A-B8BB27E56EDE}"/>
              </a:ext>
            </a:extLst>
          </p:cNvPr>
          <p:cNvSpPr/>
          <p:nvPr/>
        </p:nvSpPr>
        <p:spPr>
          <a:xfrm>
            <a:off x="8472831" y="5625707"/>
            <a:ext cx="2473036" cy="646331"/>
          </a:xfrm>
          <a:prstGeom prst="rect">
            <a:avLst/>
          </a:prstGeom>
        </p:spPr>
        <p:txBody>
          <a:bodyPr wrap="square">
            <a:spAutoFit/>
          </a:bodyPr>
          <a:lstStyle/>
          <a:p>
            <a:r>
              <a:rPr lang="ru-RU" sz="3600" b="1" i="1" dirty="0">
                <a:solidFill>
                  <a:srgbClr val="C00000"/>
                </a:solidFill>
                <a:latin typeface="Georgia" panose="02040502050405020303" pitchFamily="18" charset="0"/>
              </a:rPr>
              <a:t>0,0588</a:t>
            </a:r>
            <a:endParaRPr lang="uk-UA" sz="3600" b="1" i="1" dirty="0">
              <a:solidFill>
                <a:srgbClr val="C0000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74B0272C-55F8-4586-AFAD-C6902B1EACE8}"/>
                  </a:ext>
                </a:extLst>
              </p:cNvPr>
              <p:cNvSpPr txBox="1"/>
              <p:nvPr/>
            </p:nvSpPr>
            <p:spPr>
              <a:xfrm>
                <a:off x="361485" y="4722118"/>
                <a:ext cx="6915226"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3200" b="1" i="1" smtClean="0">
                          <a:solidFill>
                            <a:srgbClr val="002060"/>
                          </a:solidFill>
                          <a:latin typeface="Cambria Math" panose="02040503050406030204" pitchFamily="18" charset="0"/>
                        </a:rPr>
                        <m:t>𝟎</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rPr>
                        <m:t>𝟎𝟒</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𝟗𝟗</m:t>
                      </m:r>
                      <m:r>
                        <a:rPr lang="ru-RU" sz="3200" b="1" i="1" smtClean="0">
                          <a:solidFill>
                            <a:srgbClr val="002060"/>
                          </a:solidFill>
                          <a:latin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𝟗𝟔</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𝟎𝟐</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m:t>
                      </m:r>
                      <m:r>
                        <a:rPr lang="ru-RU" sz="3200" b="1" i="1" smtClean="0">
                          <a:solidFill>
                            <a:srgbClr val="002060"/>
                          </a:solidFill>
                          <a:latin typeface="Cambria Math" panose="02040503050406030204" pitchFamily="18" charset="0"/>
                          <a:ea typeface="Cambria Math" panose="02040503050406030204" pitchFamily="18" charset="0"/>
                        </a:rPr>
                        <m:t>,</m:t>
                      </m:r>
                      <m:r>
                        <a:rPr lang="ru-RU" sz="3200" b="1" i="1" smtClean="0">
                          <a:solidFill>
                            <a:srgbClr val="002060"/>
                          </a:solidFill>
                          <a:latin typeface="Cambria Math" panose="02040503050406030204" pitchFamily="18" charset="0"/>
                          <a:ea typeface="Cambria Math" panose="02040503050406030204" pitchFamily="18" charset="0"/>
                        </a:rPr>
                        <m:t>𝟎𝟓𝟖𝟖</m:t>
                      </m:r>
                    </m:oMath>
                  </m:oMathPara>
                </a14:m>
                <a:endParaRPr lang="uk-UA" sz="3200" b="1" dirty="0">
                  <a:solidFill>
                    <a:srgbClr val="002060"/>
                  </a:solidFill>
                </a:endParaRPr>
              </a:p>
            </p:txBody>
          </p:sp>
        </mc:Choice>
        <mc:Fallback xmlns="">
          <p:sp>
            <p:nvSpPr>
              <p:cNvPr id="17" name="TextBox 16">
                <a:extLst>
                  <a:ext uri="{FF2B5EF4-FFF2-40B4-BE49-F238E27FC236}">
                    <a16:creationId xmlns:a14="http://schemas.microsoft.com/office/drawing/2010/main" xmlns:a16="http://schemas.microsoft.com/office/drawing/2014/main" xmlns="" id="{74B0272C-55F8-4586-AFAD-C6902B1EACE8}"/>
                  </a:ext>
                </a:extLst>
              </p:cNvPr>
              <p:cNvSpPr txBox="1">
                <a:spLocks noRot="1" noChangeAspect="1" noMove="1" noResize="1" noEditPoints="1" noAdjustHandles="1" noChangeArrowheads="1" noChangeShapeType="1" noTextEdit="1"/>
              </p:cNvSpPr>
              <p:nvPr/>
            </p:nvSpPr>
            <p:spPr>
              <a:xfrm>
                <a:off x="361485" y="4722118"/>
                <a:ext cx="6915226" cy="492443"/>
              </a:xfrm>
              <a:prstGeom prst="rect">
                <a:avLst/>
              </a:prstGeom>
              <a:blipFill>
                <a:blip r:embed="rId2"/>
                <a:stretch>
                  <a:fillRect/>
                </a:stretch>
              </a:blipFill>
            </p:spPr>
            <p:txBody>
              <a:bodyPr/>
              <a:lstStyle/>
              <a:p>
                <a:r>
                  <a:rPr lang="uk-UA">
                    <a:noFill/>
                  </a:rPr>
                  <a:t> </a:t>
                </a:r>
              </a:p>
            </p:txBody>
          </p:sp>
        </mc:Fallback>
      </mc:AlternateContent>
      <p:sp>
        <p:nvSpPr>
          <p:cNvPr id="13" name="TextBox 12">
            <a:extLst>
              <a:ext uri="{FF2B5EF4-FFF2-40B4-BE49-F238E27FC236}">
                <a16:creationId xmlns:a16="http://schemas.microsoft.com/office/drawing/2014/main" id="{8BF29622-F591-440B-B8C5-DFBC6C86EE8E}"/>
              </a:ext>
            </a:extLst>
          </p:cNvPr>
          <p:cNvSpPr txBox="1"/>
          <p:nvPr/>
        </p:nvSpPr>
        <p:spPr>
          <a:xfrm>
            <a:off x="1974793" y="2577241"/>
            <a:ext cx="4020365" cy="523220"/>
          </a:xfrm>
          <a:prstGeom prst="rect">
            <a:avLst/>
          </a:prstGeom>
          <a:noFill/>
        </p:spPr>
        <p:txBody>
          <a:bodyPr wrap="square" rtlCol="0">
            <a:spAutoFit/>
          </a:bodyPr>
          <a:lstStyle/>
          <a:p>
            <a:r>
              <a:rPr lang="ru-RU" sz="2800" b="1" dirty="0">
                <a:solidFill>
                  <a:srgbClr val="002060"/>
                </a:solidFill>
                <a:latin typeface="Georgia" panose="02040502050405020303" pitchFamily="18" charset="0"/>
              </a:rPr>
              <a:t>неисправна </a:t>
            </a:r>
            <a:r>
              <a:rPr lang="en-US" sz="2800" b="1" dirty="0">
                <a:solidFill>
                  <a:srgbClr val="002060"/>
                </a:solidFill>
                <a:latin typeface="Georgia" panose="02040502050405020303" pitchFamily="18" charset="0"/>
              </a:rPr>
              <a:t>0,</a:t>
            </a:r>
            <a:r>
              <a:rPr lang="ru-RU" sz="2800" b="1" dirty="0">
                <a:solidFill>
                  <a:srgbClr val="002060"/>
                </a:solidFill>
                <a:latin typeface="Georgia" panose="02040502050405020303" pitchFamily="18" charset="0"/>
              </a:rPr>
              <a:t>04</a:t>
            </a:r>
            <a:r>
              <a:rPr lang="en-US" sz="2800" b="1" dirty="0">
                <a:solidFill>
                  <a:srgbClr val="002060"/>
                </a:solidFill>
                <a:latin typeface="Georgia" panose="02040502050405020303" pitchFamily="18" charset="0"/>
              </a:rPr>
              <a:t> </a:t>
            </a:r>
            <a:endParaRPr lang="ru-RU" sz="2800" b="1" dirty="0">
              <a:solidFill>
                <a:srgbClr val="002060"/>
              </a:solidFill>
              <a:latin typeface="Georgia" panose="02040502050405020303" pitchFamily="18" charset="0"/>
            </a:endParaRPr>
          </a:p>
        </p:txBody>
      </p:sp>
      <p:sp>
        <p:nvSpPr>
          <p:cNvPr id="14" name="TextBox 13">
            <a:extLst>
              <a:ext uri="{FF2B5EF4-FFF2-40B4-BE49-F238E27FC236}">
                <a16:creationId xmlns:a16="http://schemas.microsoft.com/office/drawing/2014/main" id="{1BDFFFD7-1C17-47E5-BD7E-E5BFC44E9D45}"/>
              </a:ext>
            </a:extLst>
          </p:cNvPr>
          <p:cNvSpPr txBox="1"/>
          <p:nvPr/>
        </p:nvSpPr>
        <p:spPr>
          <a:xfrm>
            <a:off x="1246589" y="3535671"/>
            <a:ext cx="1217612"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0,99 </a:t>
            </a:r>
            <a:endParaRPr lang="uk-UA" sz="3200" b="1" dirty="0">
              <a:solidFill>
                <a:srgbClr val="002060"/>
              </a:solidFill>
              <a:latin typeface="Georgia" panose="02040502050405020303" pitchFamily="18" charset="0"/>
            </a:endParaRPr>
          </a:p>
        </p:txBody>
      </p:sp>
      <p:sp>
        <p:nvSpPr>
          <p:cNvPr id="16" name="TextBox 15">
            <a:extLst>
              <a:ext uri="{FF2B5EF4-FFF2-40B4-BE49-F238E27FC236}">
                <a16:creationId xmlns:a16="http://schemas.microsoft.com/office/drawing/2014/main" id="{9B6894DD-1CD9-405B-9E3E-1576D28852C0}"/>
              </a:ext>
            </a:extLst>
          </p:cNvPr>
          <p:cNvSpPr txBox="1"/>
          <p:nvPr/>
        </p:nvSpPr>
        <p:spPr>
          <a:xfrm>
            <a:off x="7375622" y="2626833"/>
            <a:ext cx="4082370" cy="523220"/>
          </a:xfrm>
          <a:prstGeom prst="rect">
            <a:avLst/>
          </a:prstGeom>
          <a:noFill/>
        </p:spPr>
        <p:txBody>
          <a:bodyPr wrap="square" rtlCol="0">
            <a:spAutoFit/>
          </a:bodyPr>
          <a:lstStyle/>
          <a:p>
            <a:r>
              <a:rPr lang="ru-RU" sz="2800" b="1" dirty="0">
                <a:solidFill>
                  <a:srgbClr val="002060"/>
                </a:solidFill>
                <a:latin typeface="Georgia" panose="02040502050405020303" pitchFamily="18" charset="0"/>
              </a:rPr>
              <a:t>исправна - </a:t>
            </a:r>
            <a:r>
              <a:rPr lang="en-US" sz="2800" b="1" dirty="0">
                <a:solidFill>
                  <a:srgbClr val="002060"/>
                </a:solidFill>
                <a:latin typeface="Georgia" panose="02040502050405020303" pitchFamily="18" charset="0"/>
              </a:rPr>
              <a:t>0,</a:t>
            </a:r>
            <a:r>
              <a:rPr lang="ru-RU" sz="2800" b="1" dirty="0">
                <a:solidFill>
                  <a:srgbClr val="002060"/>
                </a:solidFill>
                <a:latin typeface="Georgia" panose="02040502050405020303" pitchFamily="18" charset="0"/>
              </a:rPr>
              <a:t>96</a:t>
            </a:r>
            <a:r>
              <a:rPr lang="en-US" sz="2800" b="1" dirty="0">
                <a:solidFill>
                  <a:srgbClr val="002060"/>
                </a:solidFill>
                <a:latin typeface="Georgia" panose="02040502050405020303" pitchFamily="18" charset="0"/>
              </a:rPr>
              <a:t> </a:t>
            </a:r>
            <a:endParaRPr lang="ru-RU" sz="2800" b="1" dirty="0">
              <a:solidFill>
                <a:srgbClr val="002060"/>
              </a:solidFill>
              <a:latin typeface="Georgia" panose="02040502050405020303" pitchFamily="18" charset="0"/>
            </a:endParaRPr>
          </a:p>
        </p:txBody>
      </p:sp>
      <p:cxnSp>
        <p:nvCxnSpPr>
          <p:cNvPr id="18" name="Пряма сполучна лінія 17">
            <a:extLst>
              <a:ext uri="{FF2B5EF4-FFF2-40B4-BE49-F238E27FC236}">
                <a16:creationId xmlns:a16="http://schemas.microsoft.com/office/drawing/2014/main" id="{CD92CBDB-7629-4CD6-8BA0-6B8FCA23CA76}"/>
              </a:ext>
            </a:extLst>
          </p:cNvPr>
          <p:cNvCxnSpPr>
            <a:cxnSpLocks/>
          </p:cNvCxnSpPr>
          <p:nvPr/>
        </p:nvCxnSpPr>
        <p:spPr>
          <a:xfrm flipH="1">
            <a:off x="2241115" y="3182904"/>
            <a:ext cx="1416587" cy="519229"/>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AC39E4D-82FF-48F3-B703-508E6C999642}"/>
              </a:ext>
            </a:extLst>
          </p:cNvPr>
          <p:cNvSpPr txBox="1"/>
          <p:nvPr/>
        </p:nvSpPr>
        <p:spPr>
          <a:xfrm>
            <a:off x="4215830" y="3508040"/>
            <a:ext cx="1449823"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0,01  </a:t>
            </a:r>
            <a:endParaRPr lang="uk-UA" sz="3200" b="1" dirty="0">
              <a:solidFill>
                <a:srgbClr val="002060"/>
              </a:solidFill>
              <a:latin typeface="Georgia" panose="02040502050405020303" pitchFamily="18" charset="0"/>
            </a:endParaRPr>
          </a:p>
        </p:txBody>
      </p:sp>
      <p:cxnSp>
        <p:nvCxnSpPr>
          <p:cNvPr id="23" name="Пряма сполучна лінія 22">
            <a:extLst>
              <a:ext uri="{FF2B5EF4-FFF2-40B4-BE49-F238E27FC236}">
                <a16:creationId xmlns:a16="http://schemas.microsoft.com/office/drawing/2014/main" id="{471F2775-2718-4566-9E62-99F8881BC1EA}"/>
              </a:ext>
            </a:extLst>
          </p:cNvPr>
          <p:cNvCxnSpPr>
            <a:cxnSpLocks/>
          </p:cNvCxnSpPr>
          <p:nvPr/>
        </p:nvCxnSpPr>
        <p:spPr>
          <a:xfrm>
            <a:off x="3657702" y="3192026"/>
            <a:ext cx="862343" cy="446419"/>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Пряма сполучна лінія 23">
            <a:extLst>
              <a:ext uri="{FF2B5EF4-FFF2-40B4-BE49-F238E27FC236}">
                <a16:creationId xmlns:a16="http://schemas.microsoft.com/office/drawing/2014/main" id="{266CA684-6C2A-401D-8900-50D7A1ACB61E}"/>
              </a:ext>
            </a:extLst>
          </p:cNvPr>
          <p:cNvCxnSpPr>
            <a:cxnSpLocks/>
            <a:stCxn id="16" idx="2"/>
          </p:cNvCxnSpPr>
          <p:nvPr/>
        </p:nvCxnSpPr>
        <p:spPr>
          <a:xfrm flipH="1">
            <a:off x="8430635" y="3150053"/>
            <a:ext cx="986172" cy="5907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Пряма сполучна лінія 24">
            <a:extLst>
              <a:ext uri="{FF2B5EF4-FFF2-40B4-BE49-F238E27FC236}">
                <a16:creationId xmlns:a16="http://schemas.microsoft.com/office/drawing/2014/main" id="{BB333827-5535-4873-A445-5F9AB2E43B32}"/>
              </a:ext>
            </a:extLst>
          </p:cNvPr>
          <p:cNvCxnSpPr>
            <a:cxnSpLocks/>
            <a:stCxn id="16" idx="2"/>
          </p:cNvCxnSpPr>
          <p:nvPr/>
        </p:nvCxnSpPr>
        <p:spPr>
          <a:xfrm>
            <a:off x="9416807" y="3150053"/>
            <a:ext cx="428769" cy="590774"/>
          </a:xfrm>
          <a:prstGeom prst="line">
            <a:avLst/>
          </a:prstGeom>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862CA8E8-3C22-4A7A-9304-B7F77D91E8D0}"/>
              </a:ext>
            </a:extLst>
          </p:cNvPr>
          <p:cNvSpPr txBox="1"/>
          <p:nvPr/>
        </p:nvSpPr>
        <p:spPr>
          <a:xfrm>
            <a:off x="7241729" y="3528101"/>
            <a:ext cx="1953469"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0,02</a:t>
            </a:r>
            <a:endParaRPr lang="uk-UA" sz="3200" b="1" dirty="0">
              <a:solidFill>
                <a:srgbClr val="002060"/>
              </a:solidFill>
              <a:latin typeface="Georgia" panose="02040502050405020303" pitchFamily="18" charset="0"/>
            </a:endParaRPr>
          </a:p>
        </p:txBody>
      </p:sp>
      <p:sp>
        <p:nvSpPr>
          <p:cNvPr id="27" name="TextBox 26">
            <a:extLst>
              <a:ext uri="{FF2B5EF4-FFF2-40B4-BE49-F238E27FC236}">
                <a16:creationId xmlns:a16="http://schemas.microsoft.com/office/drawing/2014/main" id="{AAA5ECE8-2197-4326-AF77-23BA39596040}"/>
              </a:ext>
            </a:extLst>
          </p:cNvPr>
          <p:cNvSpPr txBox="1"/>
          <p:nvPr/>
        </p:nvSpPr>
        <p:spPr>
          <a:xfrm>
            <a:off x="9581825" y="3644757"/>
            <a:ext cx="1337611"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0,98</a:t>
            </a:r>
            <a:endParaRPr lang="uk-UA" sz="3200" b="1" dirty="0">
              <a:solidFill>
                <a:srgbClr val="002060"/>
              </a:solidFill>
              <a:latin typeface="Georgia" panose="02040502050405020303" pitchFamily="18" charset="0"/>
            </a:endParaRPr>
          </a:p>
        </p:txBody>
      </p:sp>
      <p:sp>
        <p:nvSpPr>
          <p:cNvPr id="28" name="TextBox 27">
            <a:extLst>
              <a:ext uri="{FF2B5EF4-FFF2-40B4-BE49-F238E27FC236}">
                <a16:creationId xmlns:a16="http://schemas.microsoft.com/office/drawing/2014/main" id="{A5D94D85-A3F2-4743-8DEA-B7E6ED87F2FF}"/>
              </a:ext>
            </a:extLst>
          </p:cNvPr>
          <p:cNvSpPr txBox="1"/>
          <p:nvPr/>
        </p:nvSpPr>
        <p:spPr>
          <a:xfrm>
            <a:off x="2110948" y="3075140"/>
            <a:ext cx="1255391"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«б»</a:t>
            </a:r>
            <a:endParaRPr lang="uk-UA" sz="2400" b="1" dirty="0">
              <a:solidFill>
                <a:srgbClr val="002060"/>
              </a:solidFill>
              <a:latin typeface="Georgia" panose="02040502050405020303" pitchFamily="18" charset="0"/>
            </a:endParaRPr>
          </a:p>
        </p:txBody>
      </p:sp>
      <p:sp>
        <p:nvSpPr>
          <p:cNvPr id="29" name="TextBox 28">
            <a:extLst>
              <a:ext uri="{FF2B5EF4-FFF2-40B4-BE49-F238E27FC236}">
                <a16:creationId xmlns:a16="http://schemas.microsoft.com/office/drawing/2014/main" id="{54BAE5EF-2328-4015-A3EB-2B1B3973B86F}"/>
              </a:ext>
            </a:extLst>
          </p:cNvPr>
          <p:cNvSpPr txBox="1"/>
          <p:nvPr/>
        </p:nvSpPr>
        <p:spPr>
          <a:xfrm>
            <a:off x="4055583" y="3066436"/>
            <a:ext cx="1353748"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a:t>
            </a:r>
            <a:r>
              <a:rPr lang="ru-RU" sz="2400" b="1" dirty="0" err="1">
                <a:solidFill>
                  <a:srgbClr val="002060"/>
                </a:solidFill>
                <a:latin typeface="Georgia" panose="02040502050405020303" pitchFamily="18" charset="0"/>
              </a:rPr>
              <a:t>нб</a:t>
            </a:r>
            <a:r>
              <a:rPr lang="ru-RU" sz="2400" b="1" dirty="0">
                <a:solidFill>
                  <a:srgbClr val="002060"/>
                </a:solidFill>
                <a:latin typeface="Georgia" panose="02040502050405020303" pitchFamily="18" charset="0"/>
              </a:rPr>
              <a:t>» </a:t>
            </a:r>
            <a:endParaRPr lang="uk-UA" sz="2400" b="1" dirty="0">
              <a:solidFill>
                <a:srgbClr val="002060"/>
              </a:solidFill>
              <a:latin typeface="Georgia" panose="02040502050405020303" pitchFamily="18" charset="0"/>
            </a:endParaRPr>
          </a:p>
        </p:txBody>
      </p:sp>
      <p:sp>
        <p:nvSpPr>
          <p:cNvPr id="30" name="TextBox 29">
            <a:extLst>
              <a:ext uri="{FF2B5EF4-FFF2-40B4-BE49-F238E27FC236}">
                <a16:creationId xmlns:a16="http://schemas.microsoft.com/office/drawing/2014/main" id="{A527A1A5-8F39-4F2A-BF9B-E0B31255DB28}"/>
              </a:ext>
            </a:extLst>
          </p:cNvPr>
          <p:cNvSpPr txBox="1"/>
          <p:nvPr/>
        </p:nvSpPr>
        <p:spPr>
          <a:xfrm>
            <a:off x="8207128" y="3066436"/>
            <a:ext cx="1255391"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«б»</a:t>
            </a:r>
            <a:endParaRPr lang="uk-UA" sz="2400" b="1" dirty="0">
              <a:solidFill>
                <a:srgbClr val="002060"/>
              </a:solidFill>
              <a:latin typeface="Georgia" panose="02040502050405020303" pitchFamily="18" charset="0"/>
            </a:endParaRPr>
          </a:p>
        </p:txBody>
      </p:sp>
      <p:sp>
        <p:nvSpPr>
          <p:cNvPr id="31" name="TextBox 30">
            <a:extLst>
              <a:ext uri="{FF2B5EF4-FFF2-40B4-BE49-F238E27FC236}">
                <a16:creationId xmlns:a16="http://schemas.microsoft.com/office/drawing/2014/main" id="{99B498E1-8E5F-48A6-B7DD-FC342F58D107}"/>
              </a:ext>
            </a:extLst>
          </p:cNvPr>
          <p:cNvSpPr txBox="1"/>
          <p:nvPr/>
        </p:nvSpPr>
        <p:spPr>
          <a:xfrm>
            <a:off x="9575676" y="3163573"/>
            <a:ext cx="1195598" cy="461665"/>
          </a:xfrm>
          <a:prstGeom prst="rect">
            <a:avLst/>
          </a:prstGeom>
          <a:noFill/>
        </p:spPr>
        <p:txBody>
          <a:bodyPr wrap="square" rtlCol="0">
            <a:spAutoFit/>
          </a:bodyPr>
          <a:lstStyle/>
          <a:p>
            <a:r>
              <a:rPr lang="ru-RU" sz="2400" b="1" dirty="0">
                <a:solidFill>
                  <a:srgbClr val="002060"/>
                </a:solidFill>
                <a:latin typeface="Georgia" panose="02040502050405020303" pitchFamily="18" charset="0"/>
              </a:rPr>
              <a:t> «</a:t>
            </a:r>
            <a:r>
              <a:rPr lang="ru-RU" sz="2400" b="1" dirty="0" err="1">
                <a:solidFill>
                  <a:srgbClr val="002060"/>
                </a:solidFill>
                <a:latin typeface="Georgia" panose="02040502050405020303" pitchFamily="18" charset="0"/>
              </a:rPr>
              <a:t>нб</a:t>
            </a:r>
            <a:r>
              <a:rPr lang="ru-RU" sz="2400" b="1" dirty="0">
                <a:solidFill>
                  <a:srgbClr val="002060"/>
                </a:solidFill>
                <a:latin typeface="Georgia" panose="02040502050405020303" pitchFamily="18" charset="0"/>
              </a:rPr>
              <a:t>» </a:t>
            </a:r>
            <a:endParaRPr lang="uk-UA" sz="2400" b="1" dirty="0">
              <a:solidFill>
                <a:srgbClr val="002060"/>
              </a:solidFill>
              <a:latin typeface="Georgia" panose="02040502050405020303" pitchFamily="18" charset="0"/>
            </a:endParaRPr>
          </a:p>
        </p:txBody>
      </p:sp>
    </p:spTree>
    <p:extLst>
      <p:ext uri="{BB962C8B-B14F-4D97-AF65-F5344CB8AC3E}">
        <p14:creationId xmlns:p14="http://schemas.microsoft.com/office/powerpoint/2010/main" val="3941461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down)">
                                      <p:cBhvr>
                                        <p:cTn id="22" dur="500"/>
                                        <p:tgtEl>
                                          <p:spTgt spid="18"/>
                                        </p:tgtEl>
                                      </p:cBhvr>
                                    </p:animEffect>
                                  </p:childTnLst>
                                </p:cTn>
                              </p:par>
                              <p:par>
                                <p:cTn id="23" presetID="22" presetClass="entr" presetSubtype="4"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wipe(down)">
                                      <p:cBhvr>
                                        <p:cTn id="25" dur="500"/>
                                        <p:tgtEl>
                                          <p:spTgt spid="23"/>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wipe(down)">
                                      <p:cBhvr>
                                        <p:cTn id="30" dur="500"/>
                                        <p:tgtEl>
                                          <p:spTgt spid="2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down)">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wipe(down)">
                                      <p:cBhvr>
                                        <p:cTn id="40" dur="500"/>
                                        <p:tgtEl>
                                          <p:spTgt spid="29"/>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ipe(down)">
                                      <p:cBhvr>
                                        <p:cTn id="45" dur="500"/>
                                        <p:tgtEl>
                                          <p:spTgt spid="22"/>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24"/>
                                        </p:tgtEl>
                                        <p:attrNameLst>
                                          <p:attrName>style.visibility</p:attrName>
                                        </p:attrNameLst>
                                      </p:cBhvr>
                                      <p:to>
                                        <p:strVal val="visible"/>
                                      </p:to>
                                    </p:set>
                                    <p:animEffect transition="in" filter="wipe(down)">
                                      <p:cBhvr>
                                        <p:cTn id="50" dur="500"/>
                                        <p:tgtEl>
                                          <p:spTgt spid="24"/>
                                        </p:tgtEl>
                                      </p:cBhvr>
                                    </p:animEffect>
                                  </p:childTnLst>
                                </p:cTn>
                              </p:par>
                              <p:par>
                                <p:cTn id="51" presetID="22" presetClass="entr" presetSubtype="4" fill="hold" nodeType="withEffect">
                                  <p:stCondLst>
                                    <p:cond delay="0"/>
                                  </p:stCondLst>
                                  <p:childTnLst>
                                    <p:set>
                                      <p:cBhvr>
                                        <p:cTn id="52" dur="1" fill="hold">
                                          <p:stCondLst>
                                            <p:cond delay="0"/>
                                          </p:stCondLst>
                                        </p:cTn>
                                        <p:tgtEl>
                                          <p:spTgt spid="25"/>
                                        </p:tgtEl>
                                        <p:attrNameLst>
                                          <p:attrName>style.visibility</p:attrName>
                                        </p:attrNameLst>
                                      </p:cBhvr>
                                      <p:to>
                                        <p:strVal val="visible"/>
                                      </p:to>
                                    </p:set>
                                    <p:animEffect transition="in" filter="wipe(down)">
                                      <p:cBhvr>
                                        <p:cTn id="53" dur="500"/>
                                        <p:tgtEl>
                                          <p:spTgt spid="25"/>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wipe(down)">
                                      <p:cBhvr>
                                        <p:cTn id="58" dur="500"/>
                                        <p:tgtEl>
                                          <p:spTgt spid="30"/>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down)">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31"/>
                                        </p:tgtEl>
                                        <p:attrNameLst>
                                          <p:attrName>style.visibility</p:attrName>
                                        </p:attrNameLst>
                                      </p:cBhvr>
                                      <p:to>
                                        <p:strVal val="visible"/>
                                      </p:to>
                                    </p:set>
                                    <p:animEffect transition="in" filter="wipe(down)">
                                      <p:cBhvr>
                                        <p:cTn id="68" dur="500"/>
                                        <p:tgtEl>
                                          <p:spTgt spid="31"/>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27"/>
                                        </p:tgtEl>
                                        <p:attrNameLst>
                                          <p:attrName>style.visibility</p:attrName>
                                        </p:attrNameLst>
                                      </p:cBhvr>
                                      <p:to>
                                        <p:strVal val="visible"/>
                                      </p:to>
                                    </p:set>
                                    <p:animEffect transition="in" filter="wipe(down)">
                                      <p:cBhvr>
                                        <p:cTn id="73" dur="500"/>
                                        <p:tgtEl>
                                          <p:spTgt spid="27"/>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17"/>
                                        </p:tgtEl>
                                        <p:attrNameLst>
                                          <p:attrName>style.visibility</p:attrName>
                                        </p:attrNameLst>
                                      </p:cBhvr>
                                      <p:to>
                                        <p:strVal val="visible"/>
                                      </p:to>
                                    </p:set>
                                    <p:animEffect transition="in" filter="wipe(down)">
                                      <p:cBhvr>
                                        <p:cTn id="78" dur="500"/>
                                        <p:tgtEl>
                                          <p:spTgt spid="17"/>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4" fill="hold" grpId="0" nodeType="clickEffect">
                                  <p:stCondLst>
                                    <p:cond delay="0"/>
                                  </p:stCondLst>
                                  <p:childTnLst>
                                    <p:set>
                                      <p:cBhvr>
                                        <p:cTn id="82" dur="1" fill="hold">
                                          <p:stCondLst>
                                            <p:cond delay="0"/>
                                          </p:stCondLst>
                                        </p:cTn>
                                        <p:tgtEl>
                                          <p:spTgt spid="10"/>
                                        </p:tgtEl>
                                        <p:attrNameLst>
                                          <p:attrName>style.visibility</p:attrName>
                                        </p:attrNameLst>
                                      </p:cBhvr>
                                      <p:to>
                                        <p:strVal val="visible"/>
                                      </p:to>
                                    </p:set>
                                    <p:animEffect transition="in" filter="wipe(down)">
                                      <p:cBhvr>
                                        <p:cTn id="8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7" grpId="0" animBg="1"/>
      <p:bldP spid="13" grpId="0"/>
      <p:bldP spid="14" grpId="0"/>
      <p:bldP spid="16" grpId="0"/>
      <p:bldP spid="22" grpId="0"/>
      <p:bldP spid="26" grpId="0"/>
      <p:bldP spid="27" grpId="0"/>
      <p:bldP spid="28" grpId="0"/>
      <p:bldP spid="29" grpId="0"/>
      <p:bldP spid="30" grpId="0"/>
      <p:bldP spid="31"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27A387-DEAD-4EE9-B1D4-0F7C53E9BBFB}"/>
              </a:ext>
            </a:extLst>
          </p:cNvPr>
          <p:cNvSpPr txBox="1"/>
          <p:nvPr/>
        </p:nvSpPr>
        <p:spPr>
          <a:xfrm>
            <a:off x="2457414" y="1571462"/>
            <a:ext cx="7277172" cy="769441"/>
          </a:xfrm>
          <a:prstGeom prst="rect">
            <a:avLst/>
          </a:prstGeom>
          <a:noFill/>
        </p:spPr>
        <p:txBody>
          <a:bodyPr wrap="square" rtlCol="0">
            <a:spAutoFit/>
          </a:bodyPr>
          <a:lstStyle/>
          <a:p>
            <a:r>
              <a:rPr lang="ru-RU" sz="4400" b="1" i="1" dirty="0">
                <a:solidFill>
                  <a:srgbClr val="002060"/>
                </a:solidFill>
                <a:latin typeface="Georgia" panose="02040502050405020303" pitchFamily="18" charset="0"/>
              </a:rPr>
              <a:t>Удачи на экзаменах!</a:t>
            </a:r>
            <a:endParaRPr lang="uk-UA" sz="4400" b="1" i="1" dirty="0">
              <a:solidFill>
                <a:srgbClr val="002060"/>
              </a:solidFill>
              <a:latin typeface="Georgia" panose="02040502050405020303" pitchFamily="18" charset="0"/>
            </a:endParaRPr>
          </a:p>
        </p:txBody>
      </p:sp>
      <p:sp>
        <p:nvSpPr>
          <p:cNvPr id="3" name="TextBox 2">
            <a:extLst>
              <a:ext uri="{FF2B5EF4-FFF2-40B4-BE49-F238E27FC236}">
                <a16:creationId xmlns:a16="http://schemas.microsoft.com/office/drawing/2014/main" id="{CE148882-DEEE-4C87-ABCE-3605488D7F49}"/>
              </a:ext>
            </a:extLst>
          </p:cNvPr>
          <p:cNvSpPr txBox="1"/>
          <p:nvPr/>
        </p:nvSpPr>
        <p:spPr>
          <a:xfrm>
            <a:off x="2044110" y="3258064"/>
            <a:ext cx="7846340" cy="769441"/>
          </a:xfrm>
          <a:prstGeom prst="rect">
            <a:avLst/>
          </a:prstGeom>
          <a:noFill/>
        </p:spPr>
        <p:txBody>
          <a:bodyPr wrap="square" rtlCol="0">
            <a:spAutoFit/>
          </a:bodyPr>
          <a:lstStyle/>
          <a:p>
            <a:r>
              <a:rPr lang="ru-RU" sz="4400" b="1" i="1" dirty="0">
                <a:solidFill>
                  <a:srgbClr val="002060"/>
                </a:solidFill>
                <a:latin typeface="Georgia" panose="02040502050405020303" pitchFamily="18" charset="0"/>
              </a:rPr>
              <a:t>Спасибо за внимание!</a:t>
            </a:r>
            <a:endParaRPr lang="uk-UA" sz="4400" b="1" i="1" dirty="0">
              <a:solidFill>
                <a:srgbClr val="002060"/>
              </a:solidFill>
              <a:latin typeface="Georgia" panose="02040502050405020303" pitchFamily="18" charset="0"/>
            </a:endParaRPr>
          </a:p>
        </p:txBody>
      </p:sp>
    </p:spTree>
    <p:extLst>
      <p:ext uri="{BB962C8B-B14F-4D97-AF65-F5344CB8AC3E}">
        <p14:creationId xmlns:p14="http://schemas.microsoft.com/office/powerpoint/2010/main" val="1587611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ACB48F9-C7E3-401B-9085-BE50ADDF5BF2}"/>
              </a:ext>
            </a:extLst>
          </p:cNvPr>
          <p:cNvSpPr txBox="1"/>
          <p:nvPr/>
        </p:nvSpPr>
        <p:spPr>
          <a:xfrm>
            <a:off x="332509" y="574268"/>
            <a:ext cx="10370128" cy="2400657"/>
          </a:xfrm>
          <a:prstGeom prst="rect">
            <a:avLst/>
          </a:prstGeom>
          <a:noFill/>
        </p:spPr>
        <p:txBody>
          <a:bodyPr wrap="square" rtlCol="0">
            <a:spAutoFit/>
          </a:bodyPr>
          <a:lstStyle/>
          <a:p>
            <a:r>
              <a:rPr lang="ru-RU" sz="3000" b="1" i="1" dirty="0">
                <a:solidFill>
                  <a:srgbClr val="002060"/>
                </a:solidFill>
                <a:latin typeface="Georgia" panose="02040502050405020303" pitchFamily="18" charset="0"/>
              </a:rPr>
              <a:t>Два события называются </a:t>
            </a:r>
            <a:r>
              <a:rPr lang="ru-RU" sz="3000" b="1" i="1" u="sng" dirty="0">
                <a:solidFill>
                  <a:srgbClr val="00642D"/>
                </a:solidFill>
                <a:latin typeface="Georgia" panose="02040502050405020303" pitchFamily="18" charset="0"/>
              </a:rPr>
              <a:t>совместными</a:t>
            </a:r>
            <a:r>
              <a:rPr lang="ru-RU" sz="3000" b="1" i="1" dirty="0">
                <a:solidFill>
                  <a:srgbClr val="002060"/>
                </a:solidFill>
                <a:latin typeface="Georgia" panose="02040502050405020303" pitchFamily="18" charset="0"/>
              </a:rPr>
              <a:t>, если появление одного из них </a:t>
            </a:r>
            <a:r>
              <a:rPr lang="ru-RU" sz="3000" b="1" i="1" dirty="0">
                <a:solidFill>
                  <a:srgbClr val="00642D"/>
                </a:solidFill>
                <a:latin typeface="Georgia" panose="02040502050405020303" pitchFamily="18" charset="0"/>
              </a:rPr>
              <a:t>не исключает появление</a:t>
            </a:r>
            <a:r>
              <a:rPr lang="ru-RU" sz="3000" b="1" i="1" dirty="0">
                <a:solidFill>
                  <a:srgbClr val="002060"/>
                </a:solidFill>
                <a:latin typeface="Georgia" panose="02040502050405020303" pitchFamily="18" charset="0"/>
              </a:rPr>
              <a:t> другого в одном и том же испытании. В противном случае события называются несовместными.</a:t>
            </a:r>
          </a:p>
        </p:txBody>
      </p:sp>
      <p:sp>
        <p:nvSpPr>
          <p:cNvPr id="6" name="TextBox 5">
            <a:extLst>
              <a:ext uri="{FF2B5EF4-FFF2-40B4-BE49-F238E27FC236}">
                <a16:creationId xmlns:a16="http://schemas.microsoft.com/office/drawing/2014/main" id="{DDA99114-E8E2-4DB7-BAF0-49F5AE26FB73}"/>
              </a:ext>
            </a:extLst>
          </p:cNvPr>
          <p:cNvSpPr txBox="1"/>
          <p:nvPr/>
        </p:nvSpPr>
        <p:spPr>
          <a:xfrm>
            <a:off x="427652" y="3268973"/>
            <a:ext cx="10646229" cy="3323987"/>
          </a:xfrm>
          <a:prstGeom prst="rect">
            <a:avLst/>
          </a:prstGeom>
          <a:noFill/>
        </p:spPr>
        <p:txBody>
          <a:bodyPr wrap="square" rtlCol="0">
            <a:spAutoFit/>
          </a:bodyPr>
          <a:lstStyle/>
          <a:p>
            <a:r>
              <a:rPr lang="ru-RU" sz="3000" b="1" i="1" dirty="0">
                <a:solidFill>
                  <a:srgbClr val="C00000"/>
                </a:solidFill>
                <a:latin typeface="Georgia" panose="02040502050405020303" pitchFamily="18" charset="0"/>
              </a:rPr>
              <a:t>Примеры </a:t>
            </a:r>
            <a:r>
              <a:rPr lang="ru-RU" sz="3000" b="1" i="1" dirty="0">
                <a:solidFill>
                  <a:srgbClr val="00642D"/>
                </a:solidFill>
                <a:latin typeface="Georgia" panose="02040502050405020303" pitchFamily="18" charset="0"/>
              </a:rPr>
              <a:t>совместных </a:t>
            </a:r>
            <a:r>
              <a:rPr lang="ru-RU" sz="3000" b="1" i="1" dirty="0">
                <a:solidFill>
                  <a:srgbClr val="002060"/>
                </a:solidFill>
                <a:latin typeface="Georgia" panose="02040502050405020303" pitchFamily="18" charset="0"/>
              </a:rPr>
              <a:t>событий: </a:t>
            </a:r>
          </a:p>
          <a:p>
            <a:pPr marL="514350" indent="-514350">
              <a:buAutoNum type="arabicPeriod"/>
            </a:pPr>
            <a:r>
              <a:rPr lang="ru-RU" sz="3000" b="1" i="1" dirty="0">
                <a:solidFill>
                  <a:srgbClr val="002060"/>
                </a:solidFill>
                <a:latin typeface="Georgia" panose="02040502050405020303" pitchFamily="18" charset="0"/>
              </a:rPr>
              <a:t>При броске кости событие «выпадение четного числа очков» и событие «выпадение числа очков, кратного 3».</a:t>
            </a:r>
          </a:p>
          <a:p>
            <a:pPr marL="514350" indent="-514350">
              <a:buAutoNum type="arabicPeriod"/>
            </a:pPr>
            <a:r>
              <a:rPr lang="ru-RU" sz="3000" b="1" i="1" dirty="0">
                <a:solidFill>
                  <a:srgbClr val="002060"/>
                </a:solidFill>
                <a:latin typeface="Georgia" panose="02040502050405020303" pitchFamily="18" charset="0"/>
              </a:rPr>
              <a:t>При выборе игральной карты событие «игральная карта – черной масти» и событие «игральная карта 10»</a:t>
            </a:r>
          </a:p>
        </p:txBody>
      </p:sp>
    </p:spTree>
    <p:extLst>
      <p:ext uri="{BB962C8B-B14F-4D97-AF65-F5344CB8AC3E}">
        <p14:creationId xmlns:p14="http://schemas.microsoft.com/office/powerpoint/2010/main" val="396499541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6281A5B-6011-4B92-A8FD-24EDFF01835C}"/>
              </a:ext>
            </a:extLst>
          </p:cNvPr>
          <p:cNvSpPr txBox="1"/>
          <p:nvPr/>
        </p:nvSpPr>
        <p:spPr>
          <a:xfrm>
            <a:off x="657173" y="527179"/>
            <a:ext cx="10224655" cy="2400657"/>
          </a:xfrm>
          <a:prstGeom prst="rect">
            <a:avLst/>
          </a:prstGeom>
          <a:noFill/>
        </p:spPr>
        <p:txBody>
          <a:bodyPr wrap="square" rtlCol="0">
            <a:spAutoFit/>
          </a:bodyPr>
          <a:lstStyle/>
          <a:p>
            <a:r>
              <a:rPr lang="ru-RU" sz="3000" b="1" i="1" dirty="0">
                <a:solidFill>
                  <a:srgbClr val="002060"/>
                </a:solidFill>
                <a:latin typeface="Georgia" panose="02040502050405020303" pitchFamily="18" charset="0"/>
              </a:rPr>
              <a:t>Два события называются </a:t>
            </a:r>
            <a:r>
              <a:rPr lang="ru-RU" sz="3000" b="1" i="1" u="sng" dirty="0">
                <a:solidFill>
                  <a:srgbClr val="00642D"/>
                </a:solidFill>
                <a:latin typeface="Georgia" panose="02040502050405020303" pitchFamily="18" charset="0"/>
              </a:rPr>
              <a:t>противоположными</a:t>
            </a:r>
            <a:r>
              <a:rPr lang="ru-RU" sz="3000" b="1" i="1" dirty="0">
                <a:solidFill>
                  <a:srgbClr val="002060"/>
                </a:solidFill>
                <a:latin typeface="Georgia" panose="02040502050405020303" pitchFamily="18" charset="0"/>
              </a:rPr>
              <a:t>, если в данном испытании они </a:t>
            </a:r>
            <a:r>
              <a:rPr lang="ru-RU" sz="3000" b="1" i="1" dirty="0">
                <a:solidFill>
                  <a:srgbClr val="00642D"/>
                </a:solidFill>
                <a:latin typeface="Georgia" panose="02040502050405020303" pitchFamily="18" charset="0"/>
              </a:rPr>
              <a:t>несовместны</a:t>
            </a:r>
            <a:r>
              <a:rPr lang="ru-RU" sz="3000" b="1" i="1" dirty="0">
                <a:solidFill>
                  <a:srgbClr val="002060"/>
                </a:solidFill>
                <a:latin typeface="Georgia" panose="02040502050405020303" pitchFamily="18" charset="0"/>
              </a:rPr>
              <a:t> и одно из них обязательно происходит. </a:t>
            </a:r>
            <a:r>
              <a:rPr lang="ru-RU" sz="3000" b="1" i="1" dirty="0">
                <a:solidFill>
                  <a:srgbClr val="00642D"/>
                </a:solidFill>
                <a:latin typeface="Georgia" panose="02040502050405020303" pitchFamily="18" charset="0"/>
              </a:rPr>
              <a:t>Вероятности противоположных событий в сумме дают 1.</a:t>
            </a:r>
          </a:p>
        </p:txBody>
      </p:sp>
      <p:sp>
        <p:nvSpPr>
          <p:cNvPr id="6" name="TextBox 5">
            <a:extLst>
              <a:ext uri="{FF2B5EF4-FFF2-40B4-BE49-F238E27FC236}">
                <a16:creationId xmlns:a16="http://schemas.microsoft.com/office/drawing/2014/main" id="{2F995F77-0471-489B-97E6-125FA410DA15}"/>
              </a:ext>
            </a:extLst>
          </p:cNvPr>
          <p:cNvSpPr txBox="1"/>
          <p:nvPr/>
        </p:nvSpPr>
        <p:spPr>
          <a:xfrm>
            <a:off x="657173" y="3119683"/>
            <a:ext cx="10646229" cy="2862322"/>
          </a:xfrm>
          <a:prstGeom prst="rect">
            <a:avLst/>
          </a:prstGeom>
          <a:noFill/>
        </p:spPr>
        <p:txBody>
          <a:bodyPr wrap="square" rtlCol="0">
            <a:spAutoFit/>
          </a:bodyPr>
          <a:lstStyle/>
          <a:p>
            <a:r>
              <a:rPr lang="ru-RU" sz="3000" b="1" i="1" dirty="0">
                <a:solidFill>
                  <a:srgbClr val="C00000"/>
                </a:solidFill>
                <a:latin typeface="Georgia" panose="02040502050405020303" pitchFamily="18" charset="0"/>
              </a:rPr>
              <a:t>Примеры </a:t>
            </a:r>
            <a:r>
              <a:rPr lang="ru-RU" sz="3000" b="1" i="1" dirty="0">
                <a:solidFill>
                  <a:srgbClr val="00642D"/>
                </a:solidFill>
                <a:latin typeface="Georgia" panose="02040502050405020303" pitchFamily="18" charset="0"/>
              </a:rPr>
              <a:t>противоположных </a:t>
            </a:r>
            <a:r>
              <a:rPr lang="ru-RU" sz="3000" b="1" i="1" dirty="0">
                <a:solidFill>
                  <a:srgbClr val="002060"/>
                </a:solidFill>
                <a:latin typeface="Georgia" panose="02040502050405020303" pitchFamily="18" charset="0"/>
              </a:rPr>
              <a:t>событий: </a:t>
            </a:r>
          </a:p>
          <a:p>
            <a:pPr marL="514350" indent="-514350">
              <a:buAutoNum type="arabicPeriod"/>
            </a:pPr>
            <a:r>
              <a:rPr lang="ru-RU" sz="3000" b="1" i="1" dirty="0">
                <a:solidFill>
                  <a:srgbClr val="002060"/>
                </a:solidFill>
                <a:latin typeface="Georgia" panose="02040502050405020303" pitchFamily="18" charset="0"/>
              </a:rPr>
              <a:t>При броске кости событие «выпадение четного числа очков» и событие «выпадение нечетного числа очков».</a:t>
            </a:r>
          </a:p>
          <a:p>
            <a:pPr marL="514350" indent="-514350">
              <a:buAutoNum type="arabicPeriod"/>
            </a:pPr>
            <a:r>
              <a:rPr lang="ru-RU" sz="3000" b="1" i="1" dirty="0">
                <a:solidFill>
                  <a:srgbClr val="002060"/>
                </a:solidFill>
                <a:latin typeface="Georgia" panose="02040502050405020303" pitchFamily="18" charset="0"/>
              </a:rPr>
              <a:t>При броске монеты выпадение орла и решки.</a:t>
            </a:r>
          </a:p>
          <a:p>
            <a:pPr marL="514350" indent="-514350">
              <a:buAutoNum type="arabicPeriod"/>
            </a:pPr>
            <a:r>
              <a:rPr lang="ru-RU" sz="3000" b="1" i="1" dirty="0">
                <a:solidFill>
                  <a:srgbClr val="002060"/>
                </a:solidFill>
                <a:latin typeface="Georgia" panose="02040502050405020303" pitchFamily="18" charset="0"/>
              </a:rPr>
              <a:t>При стрельбе – попал и не попал в цель.</a:t>
            </a:r>
          </a:p>
        </p:txBody>
      </p:sp>
    </p:spTree>
    <p:extLst>
      <p:ext uri="{BB962C8B-B14F-4D97-AF65-F5344CB8AC3E}">
        <p14:creationId xmlns:p14="http://schemas.microsoft.com/office/powerpoint/2010/main" val="371144606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Прямокутник 8">
            <a:extLst>
              <a:ext uri="{FF2B5EF4-FFF2-40B4-BE49-F238E27FC236}">
                <a16:creationId xmlns:a16="http://schemas.microsoft.com/office/drawing/2014/main" id="{C3C62BC1-48F6-4E58-A601-76B9D3359E93}"/>
              </a:ext>
            </a:extLst>
          </p:cNvPr>
          <p:cNvSpPr/>
          <p:nvPr/>
        </p:nvSpPr>
        <p:spPr>
          <a:xfrm>
            <a:off x="1094012" y="253099"/>
            <a:ext cx="10398334" cy="1754326"/>
          </a:xfrm>
          <a:prstGeom prst="rect">
            <a:avLst/>
          </a:prstGeom>
        </p:spPr>
        <p:txBody>
          <a:bodyPr wrap="square">
            <a:spAutoFit/>
          </a:bodyPr>
          <a:lstStyle/>
          <a:p>
            <a:r>
              <a:rPr lang="ru-RU" sz="3600" b="1" i="1" dirty="0">
                <a:solidFill>
                  <a:srgbClr val="C00000"/>
                </a:solidFill>
                <a:latin typeface="Georgia" panose="02040502050405020303" pitchFamily="18" charset="0"/>
              </a:rPr>
              <a:t>Вероятность произведения </a:t>
            </a:r>
            <a:r>
              <a:rPr lang="ru-RU" sz="3600" b="1" i="1" dirty="0">
                <a:solidFill>
                  <a:srgbClr val="002060"/>
                </a:solidFill>
                <a:latin typeface="Georgia" panose="02040502050405020303" pitchFamily="18" charset="0"/>
              </a:rPr>
              <a:t>двух </a:t>
            </a:r>
            <a:r>
              <a:rPr lang="ru-RU" sz="3600" b="1" i="1" dirty="0">
                <a:solidFill>
                  <a:srgbClr val="00642D"/>
                </a:solidFill>
                <a:latin typeface="Georgia" panose="02040502050405020303" pitchFamily="18" charset="0"/>
              </a:rPr>
              <a:t>независимых</a:t>
            </a:r>
            <a:r>
              <a:rPr lang="ru-RU" sz="3600" b="1" i="1" dirty="0">
                <a:solidFill>
                  <a:srgbClr val="002060"/>
                </a:solidFill>
                <a:latin typeface="Georgia" panose="02040502050405020303" pitchFamily="18" charset="0"/>
              </a:rPr>
              <a:t> событий A и B равна произведению этих вероятностей</a:t>
            </a:r>
            <a:endParaRPr lang="uk-UA" sz="36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FAFEE92-7C8A-47C1-8C46-456B39C64D03}"/>
              </a:ext>
            </a:extLst>
          </p:cNvPr>
          <p:cNvSpPr/>
          <p:nvPr/>
        </p:nvSpPr>
        <p:spPr>
          <a:xfrm>
            <a:off x="2480666" y="3013501"/>
            <a:ext cx="6143789" cy="830997"/>
          </a:xfrm>
          <a:prstGeom prst="rect">
            <a:avLst/>
          </a:prstGeom>
          <a:ln w="38100">
            <a:solidFill>
              <a:schemeClr val="accent1"/>
            </a:solidFill>
          </a:ln>
        </p:spPr>
        <p:txBody>
          <a:bodyPr wrap="square">
            <a:spAutoFit/>
          </a:bodyPr>
          <a:lstStyle/>
          <a:p>
            <a:r>
              <a:rPr lang="ru-RU" sz="4800" dirty="0">
                <a:solidFill>
                  <a:srgbClr val="002060"/>
                </a:solidFill>
                <a:latin typeface="Georgia" panose="02040502050405020303" pitchFamily="18" charset="0"/>
              </a:rPr>
              <a:t>P (AB) = P (A)</a:t>
            </a:r>
            <a:r>
              <a:rPr lang="en-US" sz="4800" dirty="0">
                <a:solidFill>
                  <a:srgbClr val="002060"/>
                </a:solidFill>
                <a:latin typeface="Georgia" panose="02040502050405020303" pitchFamily="18" charset="0"/>
              </a:rPr>
              <a:t> </a:t>
            </a:r>
            <a:r>
              <a:rPr lang="ru-RU" sz="4800" dirty="0">
                <a:solidFill>
                  <a:srgbClr val="002060"/>
                </a:solidFill>
                <a:latin typeface="Georgia" panose="02040502050405020303" pitchFamily="18" charset="0"/>
              </a:rPr>
              <a:t>∙ P (B)</a:t>
            </a:r>
            <a:endParaRPr lang="uk-UA" sz="4800" dirty="0">
              <a:solidFill>
                <a:srgbClr val="002060"/>
              </a:solidFill>
              <a:latin typeface="Georgia" panose="02040502050405020303" pitchFamily="18" charset="0"/>
            </a:endParaRPr>
          </a:p>
        </p:txBody>
      </p:sp>
      <p:sp>
        <p:nvSpPr>
          <p:cNvPr id="2" name="Прямокутник 1">
            <a:extLst>
              <a:ext uri="{FF2B5EF4-FFF2-40B4-BE49-F238E27FC236}">
                <a16:creationId xmlns:a16="http://schemas.microsoft.com/office/drawing/2014/main" id="{75A746CC-2C8D-4E38-8E0D-98422FEF8D14}"/>
              </a:ext>
            </a:extLst>
          </p:cNvPr>
          <p:cNvSpPr/>
          <p:nvPr/>
        </p:nvSpPr>
        <p:spPr>
          <a:xfrm>
            <a:off x="1421276" y="2921168"/>
            <a:ext cx="766557" cy="923330"/>
          </a:xfrm>
          <a:prstGeom prst="rect">
            <a:avLst/>
          </a:prstGeom>
          <a:noFill/>
          <a:ln>
            <a:noFill/>
          </a:ln>
        </p:spPr>
        <p:txBody>
          <a:bodyPr wrap="none" lIns="91440" tIns="45720" rIns="91440" bIns="45720">
            <a:spAutoFit/>
          </a:bodyPr>
          <a:lstStyle/>
          <a:p>
            <a:pPr algn="ctr"/>
            <a:r>
              <a:rPr lang="uk-UA" sz="5400" b="1" cap="none" spc="0" dirty="0">
                <a:ln w="12700">
                  <a:solidFill>
                    <a:schemeClr val="accent1"/>
                  </a:solidFill>
                  <a:prstDash val="solid"/>
                </a:ln>
                <a:effectLst>
                  <a:outerShdw dist="38100" dir="2640000" algn="bl" rotWithShape="0">
                    <a:schemeClr val="accent1"/>
                  </a:outerShdw>
                </a:effectLst>
              </a:rPr>
              <a:t>1.</a:t>
            </a:r>
          </a:p>
        </p:txBody>
      </p:sp>
    </p:spTree>
    <p:extLst>
      <p:ext uri="{BB962C8B-B14F-4D97-AF65-F5344CB8AC3E}">
        <p14:creationId xmlns:p14="http://schemas.microsoft.com/office/powerpoint/2010/main" val="1135742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Прямокутник 8">
            <a:extLst>
              <a:ext uri="{FF2B5EF4-FFF2-40B4-BE49-F238E27FC236}">
                <a16:creationId xmlns:a16="http://schemas.microsoft.com/office/drawing/2014/main" id="{C3C62BC1-48F6-4E58-A601-76B9D3359E93}"/>
              </a:ext>
            </a:extLst>
          </p:cNvPr>
          <p:cNvSpPr/>
          <p:nvPr/>
        </p:nvSpPr>
        <p:spPr>
          <a:xfrm>
            <a:off x="1094012" y="253099"/>
            <a:ext cx="10398334" cy="1754326"/>
          </a:xfrm>
          <a:prstGeom prst="rect">
            <a:avLst/>
          </a:prstGeom>
        </p:spPr>
        <p:txBody>
          <a:bodyPr wrap="square">
            <a:spAutoFit/>
          </a:bodyPr>
          <a:lstStyle/>
          <a:p>
            <a:r>
              <a:rPr lang="ru-RU" sz="3600" b="1" i="1" dirty="0">
                <a:solidFill>
                  <a:srgbClr val="C00000"/>
                </a:solidFill>
                <a:latin typeface="Georgia" panose="02040502050405020303" pitchFamily="18" charset="0"/>
              </a:rPr>
              <a:t>Вероятность суммы </a:t>
            </a:r>
            <a:r>
              <a:rPr lang="ru-RU" sz="3600" b="1" i="1" dirty="0">
                <a:solidFill>
                  <a:srgbClr val="002060"/>
                </a:solidFill>
                <a:latin typeface="Georgia" panose="02040502050405020303" pitchFamily="18" charset="0"/>
              </a:rPr>
              <a:t>двух </a:t>
            </a:r>
            <a:r>
              <a:rPr lang="ru-RU" sz="3600" b="1" i="1" dirty="0">
                <a:solidFill>
                  <a:srgbClr val="00642D"/>
                </a:solidFill>
                <a:latin typeface="Georgia" panose="02040502050405020303" pitchFamily="18" charset="0"/>
              </a:rPr>
              <a:t>несовместных</a:t>
            </a:r>
            <a:r>
              <a:rPr lang="ru-RU" sz="3600" b="1" i="1" dirty="0">
                <a:solidFill>
                  <a:srgbClr val="002060"/>
                </a:solidFill>
                <a:latin typeface="Georgia" panose="02040502050405020303" pitchFamily="18" charset="0"/>
              </a:rPr>
              <a:t> событий A и B равна сумме вероятностей этих событий</a:t>
            </a:r>
            <a:endParaRPr lang="uk-UA" sz="36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FAFEE92-7C8A-47C1-8C46-456B39C64D03}"/>
              </a:ext>
            </a:extLst>
          </p:cNvPr>
          <p:cNvSpPr/>
          <p:nvPr/>
        </p:nvSpPr>
        <p:spPr>
          <a:xfrm>
            <a:off x="2332862" y="2598003"/>
            <a:ext cx="7380307" cy="830997"/>
          </a:xfrm>
          <a:prstGeom prst="rect">
            <a:avLst/>
          </a:prstGeom>
          <a:ln w="38100">
            <a:solidFill>
              <a:schemeClr val="accent1"/>
            </a:solidFill>
          </a:ln>
        </p:spPr>
        <p:txBody>
          <a:bodyPr wrap="square">
            <a:spAutoFit/>
          </a:bodyPr>
          <a:lstStyle/>
          <a:p>
            <a:r>
              <a:rPr lang="ru-RU" sz="4800" dirty="0">
                <a:solidFill>
                  <a:srgbClr val="002060"/>
                </a:solidFill>
                <a:latin typeface="Georgia" panose="02040502050405020303" pitchFamily="18" charset="0"/>
              </a:rPr>
              <a:t>P (A+B) = P (A)</a:t>
            </a:r>
            <a:r>
              <a:rPr lang="en-US" sz="4800" dirty="0">
                <a:solidFill>
                  <a:srgbClr val="002060"/>
                </a:solidFill>
                <a:latin typeface="Georgia" panose="02040502050405020303" pitchFamily="18" charset="0"/>
              </a:rPr>
              <a:t> </a:t>
            </a:r>
            <a:r>
              <a:rPr lang="ru-RU" sz="4800" dirty="0">
                <a:solidFill>
                  <a:srgbClr val="002060"/>
                </a:solidFill>
                <a:latin typeface="Georgia" panose="02040502050405020303" pitchFamily="18" charset="0"/>
              </a:rPr>
              <a:t>+ P (B)</a:t>
            </a:r>
            <a:endParaRPr lang="uk-UA" sz="4800" dirty="0">
              <a:solidFill>
                <a:srgbClr val="002060"/>
              </a:solidFill>
              <a:latin typeface="Georgia" panose="02040502050405020303" pitchFamily="18" charset="0"/>
            </a:endParaRPr>
          </a:p>
        </p:txBody>
      </p:sp>
      <p:sp>
        <p:nvSpPr>
          <p:cNvPr id="5" name="Прямокутник 4">
            <a:extLst>
              <a:ext uri="{FF2B5EF4-FFF2-40B4-BE49-F238E27FC236}">
                <a16:creationId xmlns:a16="http://schemas.microsoft.com/office/drawing/2014/main" id="{A6BB6B39-8803-4E49-A06C-E122380B2F5C}"/>
              </a:ext>
            </a:extLst>
          </p:cNvPr>
          <p:cNvSpPr/>
          <p:nvPr/>
        </p:nvSpPr>
        <p:spPr>
          <a:xfrm>
            <a:off x="2624056" y="4581598"/>
            <a:ext cx="8608518" cy="830997"/>
          </a:xfrm>
          <a:prstGeom prst="rect">
            <a:avLst/>
          </a:prstGeom>
          <a:ln w="38100">
            <a:solidFill>
              <a:schemeClr val="accent1"/>
            </a:solidFill>
          </a:ln>
        </p:spPr>
        <p:txBody>
          <a:bodyPr wrap="square">
            <a:spAutoFit/>
          </a:bodyPr>
          <a:lstStyle/>
          <a:p>
            <a:r>
              <a:rPr lang="ru-RU" sz="4800" dirty="0">
                <a:solidFill>
                  <a:srgbClr val="002060"/>
                </a:solidFill>
                <a:latin typeface="Georgia" panose="02040502050405020303" pitchFamily="18" charset="0"/>
              </a:rPr>
              <a:t>P (A+</a:t>
            </a:r>
            <a:r>
              <a:rPr lang="en-US" sz="4800" dirty="0">
                <a:solidFill>
                  <a:srgbClr val="002060"/>
                </a:solidFill>
                <a:latin typeface="Georgia" panose="02040502050405020303" pitchFamily="18" charset="0"/>
              </a:rPr>
              <a:t>Ā</a:t>
            </a:r>
            <a:r>
              <a:rPr lang="ru-RU" sz="4800" dirty="0">
                <a:solidFill>
                  <a:srgbClr val="002060"/>
                </a:solidFill>
                <a:latin typeface="Georgia" panose="02040502050405020303" pitchFamily="18" charset="0"/>
              </a:rPr>
              <a:t>) = P (A)</a:t>
            </a:r>
            <a:r>
              <a:rPr lang="en-US" sz="4800" dirty="0">
                <a:solidFill>
                  <a:srgbClr val="002060"/>
                </a:solidFill>
                <a:latin typeface="Georgia" panose="02040502050405020303" pitchFamily="18" charset="0"/>
              </a:rPr>
              <a:t> </a:t>
            </a:r>
            <a:r>
              <a:rPr lang="ru-RU" sz="4800" dirty="0">
                <a:solidFill>
                  <a:srgbClr val="002060"/>
                </a:solidFill>
                <a:latin typeface="Georgia" panose="02040502050405020303" pitchFamily="18" charset="0"/>
              </a:rPr>
              <a:t>+ P (</a:t>
            </a:r>
            <a:r>
              <a:rPr lang="en-US" sz="4800" dirty="0">
                <a:solidFill>
                  <a:srgbClr val="002060"/>
                </a:solidFill>
                <a:latin typeface="Georgia" panose="02040502050405020303" pitchFamily="18" charset="0"/>
              </a:rPr>
              <a:t>Ā</a:t>
            </a:r>
            <a:r>
              <a:rPr lang="ru-RU" sz="4800" dirty="0">
                <a:solidFill>
                  <a:srgbClr val="002060"/>
                </a:solidFill>
                <a:latin typeface="Georgia" panose="02040502050405020303" pitchFamily="18" charset="0"/>
              </a:rPr>
              <a:t>) = 1</a:t>
            </a:r>
            <a:endParaRPr lang="uk-UA" sz="4800" dirty="0">
              <a:solidFill>
                <a:srgbClr val="002060"/>
              </a:solidFill>
              <a:latin typeface="Georgia" panose="02040502050405020303" pitchFamily="18" charset="0"/>
            </a:endParaRPr>
          </a:p>
        </p:txBody>
      </p:sp>
      <p:sp>
        <p:nvSpPr>
          <p:cNvPr id="6" name="Прямокутник 5">
            <a:extLst>
              <a:ext uri="{FF2B5EF4-FFF2-40B4-BE49-F238E27FC236}">
                <a16:creationId xmlns:a16="http://schemas.microsoft.com/office/drawing/2014/main" id="{D7FE52D5-925F-41AB-A73B-193FE08B649D}"/>
              </a:ext>
            </a:extLst>
          </p:cNvPr>
          <p:cNvSpPr/>
          <p:nvPr/>
        </p:nvSpPr>
        <p:spPr>
          <a:xfrm>
            <a:off x="1094012" y="2598003"/>
            <a:ext cx="766557" cy="923330"/>
          </a:xfrm>
          <a:prstGeom prst="rect">
            <a:avLst/>
          </a:prstGeom>
          <a:noFill/>
          <a:ln>
            <a:noFill/>
          </a:ln>
        </p:spPr>
        <p:txBody>
          <a:bodyPr wrap="none" lIns="91440" tIns="45720" rIns="91440" bIns="45720">
            <a:spAutoFit/>
          </a:bodyPr>
          <a:lstStyle/>
          <a:p>
            <a:pPr algn="ctr"/>
            <a:r>
              <a:rPr lang="uk-UA" sz="5400" b="1" cap="none" spc="0" dirty="0">
                <a:ln w="12700">
                  <a:solidFill>
                    <a:schemeClr val="accent1"/>
                  </a:solidFill>
                  <a:prstDash val="solid"/>
                </a:ln>
                <a:effectLst>
                  <a:outerShdw dist="38100" dir="2640000" algn="bl" rotWithShape="0">
                    <a:schemeClr val="accent1"/>
                  </a:outerShdw>
                </a:effectLst>
              </a:rPr>
              <a:t>2.</a:t>
            </a:r>
          </a:p>
        </p:txBody>
      </p:sp>
      <p:sp>
        <p:nvSpPr>
          <p:cNvPr id="7" name="Прямокутник 6">
            <a:extLst>
              <a:ext uri="{FF2B5EF4-FFF2-40B4-BE49-F238E27FC236}">
                <a16:creationId xmlns:a16="http://schemas.microsoft.com/office/drawing/2014/main" id="{FF971A6E-10F6-4534-B7DA-F18FD495A671}"/>
              </a:ext>
            </a:extLst>
          </p:cNvPr>
          <p:cNvSpPr/>
          <p:nvPr/>
        </p:nvSpPr>
        <p:spPr>
          <a:xfrm>
            <a:off x="1304200" y="4489265"/>
            <a:ext cx="766557" cy="923330"/>
          </a:xfrm>
          <a:prstGeom prst="rect">
            <a:avLst/>
          </a:prstGeom>
          <a:noFill/>
          <a:ln>
            <a:noFill/>
          </a:ln>
        </p:spPr>
        <p:txBody>
          <a:bodyPr wrap="none" lIns="91440" tIns="45720" rIns="91440" bIns="45720">
            <a:spAutoFit/>
          </a:bodyPr>
          <a:lstStyle/>
          <a:p>
            <a:pPr algn="ctr"/>
            <a:r>
              <a:rPr lang="uk-UA" sz="5400" b="1" cap="none" spc="0" dirty="0">
                <a:ln w="12700">
                  <a:solidFill>
                    <a:schemeClr val="accent1"/>
                  </a:solidFill>
                  <a:prstDash val="solid"/>
                </a:ln>
                <a:effectLst>
                  <a:outerShdw dist="38100" dir="2640000" algn="bl" rotWithShape="0">
                    <a:schemeClr val="accent1"/>
                  </a:outerShdw>
                </a:effectLst>
              </a:rPr>
              <a:t>3.</a:t>
            </a:r>
          </a:p>
        </p:txBody>
      </p:sp>
    </p:spTree>
    <p:extLst>
      <p:ext uri="{BB962C8B-B14F-4D97-AF65-F5344CB8AC3E}">
        <p14:creationId xmlns:p14="http://schemas.microsoft.com/office/powerpoint/2010/main" val="23730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Прямокутник 8">
            <a:extLst>
              <a:ext uri="{FF2B5EF4-FFF2-40B4-BE49-F238E27FC236}">
                <a16:creationId xmlns:a16="http://schemas.microsoft.com/office/drawing/2014/main" id="{C3C62BC1-48F6-4E58-A601-76B9D3359E93}"/>
              </a:ext>
            </a:extLst>
          </p:cNvPr>
          <p:cNvSpPr/>
          <p:nvPr/>
        </p:nvSpPr>
        <p:spPr>
          <a:xfrm>
            <a:off x="779317" y="169972"/>
            <a:ext cx="11315701" cy="2308324"/>
          </a:xfrm>
          <a:prstGeom prst="rect">
            <a:avLst/>
          </a:prstGeom>
        </p:spPr>
        <p:txBody>
          <a:bodyPr wrap="square">
            <a:spAutoFit/>
          </a:bodyPr>
          <a:lstStyle/>
          <a:p>
            <a:r>
              <a:rPr lang="ru-RU" sz="3600" b="1" i="1" dirty="0">
                <a:solidFill>
                  <a:srgbClr val="C00000"/>
                </a:solidFill>
                <a:latin typeface="Georgia" panose="02040502050405020303" pitchFamily="18" charset="0"/>
              </a:rPr>
              <a:t>Вероятность суммы </a:t>
            </a:r>
            <a:r>
              <a:rPr lang="ru-RU" sz="3600" b="1" i="1" dirty="0">
                <a:solidFill>
                  <a:srgbClr val="002060"/>
                </a:solidFill>
                <a:latin typeface="Georgia" panose="02040502050405020303" pitchFamily="18" charset="0"/>
              </a:rPr>
              <a:t>двух </a:t>
            </a:r>
            <a:r>
              <a:rPr lang="ru-RU" sz="3600" b="1" i="1" dirty="0">
                <a:solidFill>
                  <a:srgbClr val="00642D"/>
                </a:solidFill>
                <a:latin typeface="Georgia" panose="02040502050405020303" pitchFamily="18" charset="0"/>
              </a:rPr>
              <a:t>совместных</a:t>
            </a:r>
            <a:r>
              <a:rPr lang="ru-RU" sz="3600" b="1" i="1" dirty="0">
                <a:solidFill>
                  <a:srgbClr val="002060"/>
                </a:solidFill>
                <a:latin typeface="Georgia" panose="02040502050405020303" pitchFamily="18" charset="0"/>
              </a:rPr>
              <a:t> событий A и B равна сумме вероятностей этих событий без вероятности их произведения</a:t>
            </a:r>
            <a:endParaRPr lang="uk-UA" sz="36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FAFEE92-7C8A-47C1-8C46-456B39C64D03}"/>
              </a:ext>
            </a:extLst>
          </p:cNvPr>
          <p:cNvSpPr/>
          <p:nvPr/>
        </p:nvSpPr>
        <p:spPr>
          <a:xfrm>
            <a:off x="1957256" y="2725013"/>
            <a:ext cx="9389617" cy="830997"/>
          </a:xfrm>
          <a:prstGeom prst="rect">
            <a:avLst/>
          </a:prstGeom>
          <a:ln w="38100">
            <a:solidFill>
              <a:schemeClr val="accent1"/>
            </a:solidFill>
          </a:ln>
        </p:spPr>
        <p:txBody>
          <a:bodyPr wrap="square">
            <a:spAutoFit/>
          </a:bodyPr>
          <a:lstStyle/>
          <a:p>
            <a:r>
              <a:rPr lang="ru-RU" sz="4800" dirty="0">
                <a:solidFill>
                  <a:srgbClr val="002060"/>
                </a:solidFill>
                <a:latin typeface="Georgia" panose="02040502050405020303" pitchFamily="18" charset="0"/>
              </a:rPr>
              <a:t>P (A+B) = P (A)</a:t>
            </a:r>
            <a:r>
              <a:rPr lang="en-US" sz="4800" dirty="0">
                <a:solidFill>
                  <a:srgbClr val="002060"/>
                </a:solidFill>
                <a:latin typeface="Georgia" panose="02040502050405020303" pitchFamily="18" charset="0"/>
              </a:rPr>
              <a:t> </a:t>
            </a:r>
            <a:r>
              <a:rPr lang="ru-RU" sz="4800" dirty="0">
                <a:solidFill>
                  <a:srgbClr val="002060"/>
                </a:solidFill>
                <a:latin typeface="Georgia" panose="02040502050405020303" pitchFamily="18" charset="0"/>
              </a:rPr>
              <a:t>+ P (B) – Р(АВ) </a:t>
            </a:r>
            <a:endParaRPr lang="uk-UA" sz="4800" dirty="0">
              <a:solidFill>
                <a:srgbClr val="002060"/>
              </a:solidFill>
              <a:latin typeface="Georgia" panose="02040502050405020303" pitchFamily="18" charset="0"/>
            </a:endParaRPr>
          </a:p>
        </p:txBody>
      </p:sp>
      <p:sp>
        <p:nvSpPr>
          <p:cNvPr id="4" name="Прямокутник 3">
            <a:extLst>
              <a:ext uri="{FF2B5EF4-FFF2-40B4-BE49-F238E27FC236}">
                <a16:creationId xmlns:a16="http://schemas.microsoft.com/office/drawing/2014/main" id="{D16D1D7F-1C5D-4576-A06C-BF61940D697D}"/>
              </a:ext>
            </a:extLst>
          </p:cNvPr>
          <p:cNvSpPr/>
          <p:nvPr/>
        </p:nvSpPr>
        <p:spPr>
          <a:xfrm>
            <a:off x="958931" y="2654733"/>
            <a:ext cx="766557" cy="923330"/>
          </a:xfrm>
          <a:prstGeom prst="rect">
            <a:avLst/>
          </a:prstGeom>
          <a:noFill/>
          <a:ln>
            <a:noFill/>
          </a:ln>
        </p:spPr>
        <p:txBody>
          <a:bodyPr wrap="none" lIns="91440" tIns="45720" rIns="91440" bIns="45720">
            <a:spAutoFit/>
          </a:bodyPr>
          <a:lstStyle/>
          <a:p>
            <a:pPr algn="ctr"/>
            <a:r>
              <a:rPr lang="uk-UA" sz="5400" b="1" cap="none" spc="0" dirty="0">
                <a:ln w="12700">
                  <a:solidFill>
                    <a:schemeClr val="accent1"/>
                  </a:solidFill>
                  <a:prstDash val="solid"/>
                </a:ln>
                <a:effectLst>
                  <a:outerShdw dist="38100" dir="2640000" algn="bl" rotWithShape="0">
                    <a:schemeClr val="accent1"/>
                  </a:outerShdw>
                </a:effectLst>
              </a:rPr>
              <a:t>4.</a:t>
            </a:r>
          </a:p>
        </p:txBody>
      </p:sp>
      <p:sp>
        <p:nvSpPr>
          <p:cNvPr id="2" name="Овал 1">
            <a:extLst>
              <a:ext uri="{FF2B5EF4-FFF2-40B4-BE49-F238E27FC236}">
                <a16:creationId xmlns:a16="http://schemas.microsoft.com/office/drawing/2014/main" id="{564E7D3F-76DB-44F4-A5A7-13E86E0EA583}"/>
              </a:ext>
            </a:extLst>
          </p:cNvPr>
          <p:cNvSpPr/>
          <p:nvPr/>
        </p:nvSpPr>
        <p:spPr>
          <a:xfrm>
            <a:off x="2930236" y="4135582"/>
            <a:ext cx="2098964" cy="1922318"/>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Овал 5">
            <a:extLst>
              <a:ext uri="{FF2B5EF4-FFF2-40B4-BE49-F238E27FC236}">
                <a16:creationId xmlns:a16="http://schemas.microsoft.com/office/drawing/2014/main" id="{EDA005B0-1E34-4EE9-86D1-110DA8AE7CC6}"/>
              </a:ext>
            </a:extLst>
          </p:cNvPr>
          <p:cNvSpPr/>
          <p:nvPr/>
        </p:nvSpPr>
        <p:spPr>
          <a:xfrm>
            <a:off x="4338203" y="4135582"/>
            <a:ext cx="2098964" cy="1922318"/>
          </a:xfrm>
          <a:prstGeom prst="ellipse">
            <a:avLst/>
          </a:prstGeom>
          <a:solidFill>
            <a:schemeClr val="accent1">
              <a:alpha val="5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кутник 6">
            <a:extLst>
              <a:ext uri="{FF2B5EF4-FFF2-40B4-BE49-F238E27FC236}">
                <a16:creationId xmlns:a16="http://schemas.microsoft.com/office/drawing/2014/main" id="{960A8209-0E89-4694-9EA3-5A046D48AAAF}"/>
              </a:ext>
            </a:extLst>
          </p:cNvPr>
          <p:cNvSpPr/>
          <p:nvPr/>
        </p:nvSpPr>
        <p:spPr>
          <a:xfrm>
            <a:off x="3481763" y="4483533"/>
            <a:ext cx="697627" cy="923330"/>
          </a:xfrm>
          <a:prstGeom prst="rect">
            <a:avLst/>
          </a:prstGeom>
          <a:noFill/>
          <a:ln>
            <a:noFill/>
          </a:ln>
        </p:spPr>
        <p:txBody>
          <a:bodyPr wrap="none" lIns="91440" tIns="45720" rIns="91440" bIns="45720">
            <a:spAutoFit/>
          </a:bodyPr>
          <a:lstStyle/>
          <a:p>
            <a:pPr algn="ctr"/>
            <a:r>
              <a:rPr lang="uk-UA" sz="5400" b="1" cap="none" spc="0" dirty="0">
                <a:ln w="12700">
                  <a:solidFill>
                    <a:schemeClr val="accent1"/>
                  </a:solidFill>
                  <a:prstDash val="solid"/>
                </a:ln>
                <a:effectLst>
                  <a:outerShdw dist="38100" dir="2640000" algn="bl" rotWithShape="0">
                    <a:schemeClr val="accent1"/>
                  </a:outerShdw>
                </a:effectLst>
              </a:rPr>
              <a:t>А</a:t>
            </a:r>
          </a:p>
        </p:txBody>
      </p:sp>
      <p:sp>
        <p:nvSpPr>
          <p:cNvPr id="12" name="Прямокутник 11">
            <a:extLst>
              <a:ext uri="{FF2B5EF4-FFF2-40B4-BE49-F238E27FC236}">
                <a16:creationId xmlns:a16="http://schemas.microsoft.com/office/drawing/2014/main" id="{5D904CB2-61E7-4609-864D-14A10252F0F2}"/>
              </a:ext>
            </a:extLst>
          </p:cNvPr>
          <p:cNvSpPr/>
          <p:nvPr/>
        </p:nvSpPr>
        <p:spPr>
          <a:xfrm>
            <a:off x="5243316" y="4514987"/>
            <a:ext cx="587020" cy="923330"/>
          </a:xfrm>
          <a:prstGeom prst="rect">
            <a:avLst/>
          </a:prstGeom>
          <a:noFill/>
          <a:ln>
            <a:noFill/>
          </a:ln>
        </p:spPr>
        <p:txBody>
          <a:bodyPr wrap="none" lIns="91440" tIns="45720" rIns="91440" bIns="45720">
            <a:spAutoFit/>
          </a:bodyPr>
          <a:lstStyle/>
          <a:p>
            <a:pPr algn="ctr"/>
            <a:r>
              <a:rPr lang="uk-UA" sz="5400" b="1" cap="none" spc="0" dirty="0">
                <a:ln w="12700">
                  <a:solidFill>
                    <a:schemeClr val="accent1"/>
                  </a:solidFill>
                  <a:prstDash val="solid"/>
                </a:ln>
                <a:effectLst>
                  <a:outerShdw dist="38100" dir="2640000" algn="bl" rotWithShape="0">
                    <a:schemeClr val="accent1"/>
                  </a:outerShdw>
                </a:effectLst>
              </a:rPr>
              <a:t>В</a:t>
            </a:r>
          </a:p>
        </p:txBody>
      </p:sp>
      <p:sp>
        <p:nvSpPr>
          <p:cNvPr id="13" name="Прямокутник 12">
            <a:extLst>
              <a:ext uri="{FF2B5EF4-FFF2-40B4-BE49-F238E27FC236}">
                <a16:creationId xmlns:a16="http://schemas.microsoft.com/office/drawing/2014/main" id="{414E9017-3F55-4E0E-ACD6-FA83624965EF}"/>
              </a:ext>
            </a:extLst>
          </p:cNvPr>
          <p:cNvSpPr/>
          <p:nvPr/>
        </p:nvSpPr>
        <p:spPr>
          <a:xfrm>
            <a:off x="4255647" y="4635076"/>
            <a:ext cx="862736" cy="707886"/>
          </a:xfrm>
          <a:prstGeom prst="rect">
            <a:avLst/>
          </a:prstGeom>
          <a:noFill/>
          <a:ln>
            <a:noFill/>
          </a:ln>
        </p:spPr>
        <p:txBody>
          <a:bodyPr wrap="none" lIns="91440" tIns="45720" rIns="91440" bIns="45720">
            <a:spAutoFit/>
          </a:bodyPr>
          <a:lstStyle/>
          <a:p>
            <a:pPr algn="ctr"/>
            <a:r>
              <a:rPr lang="uk-UA" sz="4000" b="1" cap="none" spc="0" dirty="0">
                <a:ln w="12700">
                  <a:solidFill>
                    <a:schemeClr val="accent1"/>
                  </a:solidFill>
                  <a:prstDash val="solid"/>
                </a:ln>
                <a:effectLst>
                  <a:outerShdw dist="38100" dir="2640000" algn="bl" rotWithShape="0">
                    <a:schemeClr val="accent1"/>
                  </a:outerShdw>
                </a:effectLst>
              </a:rPr>
              <a:t>АВ</a:t>
            </a:r>
          </a:p>
        </p:txBody>
      </p:sp>
    </p:spTree>
    <p:extLst>
      <p:ext uri="{BB962C8B-B14F-4D97-AF65-F5344CB8AC3E}">
        <p14:creationId xmlns:p14="http://schemas.microsoft.com/office/powerpoint/2010/main" val="3980742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CB1C71-E146-4443-9CD7-1802094AD1A3}"/>
              </a:ext>
            </a:extLst>
          </p:cNvPr>
          <p:cNvSpPr txBox="1"/>
          <p:nvPr/>
        </p:nvSpPr>
        <p:spPr>
          <a:xfrm>
            <a:off x="250371" y="90129"/>
            <a:ext cx="11448661" cy="1938992"/>
          </a:xfrm>
          <a:prstGeom prst="rect">
            <a:avLst/>
          </a:prstGeom>
          <a:noFill/>
        </p:spPr>
        <p:txBody>
          <a:bodyPr wrap="square" rtlCol="0">
            <a:spAutoFit/>
          </a:bodyPr>
          <a:lstStyle/>
          <a:p>
            <a:r>
              <a:rPr lang="ru-RU" sz="2400" b="1" dirty="0">
                <a:solidFill>
                  <a:srgbClr val="002060"/>
                </a:solidFill>
                <a:latin typeface="Georgia" panose="02040502050405020303" pitchFamily="18" charset="0"/>
              </a:rPr>
              <a:t>1. </a:t>
            </a:r>
            <a:r>
              <a:rPr lang="ru-RU" sz="2400" b="1" dirty="0">
                <a:solidFill>
                  <a:srgbClr val="00642D"/>
                </a:solidFill>
                <a:latin typeface="Georgia" panose="02040502050405020303" pitchFamily="18" charset="0"/>
              </a:rPr>
              <a:t>(Задача о продавцах). </a:t>
            </a:r>
            <a:r>
              <a:rPr lang="ru-RU" sz="2400" b="1" dirty="0">
                <a:solidFill>
                  <a:srgbClr val="002060"/>
                </a:solidFill>
                <a:latin typeface="Georgia" panose="02040502050405020303" pitchFamily="18" charset="0"/>
              </a:rPr>
              <a:t>В магазине три продавца. Каждый из них занят с клиентом с вероятностью 0,4. Найдите вероятность того, что в случайный момент времени все три продавца заняты одновременно (считайте, что клиенты заходят независимо друг от друга). </a:t>
            </a:r>
            <a:endParaRPr lang="uk-UA" sz="2400" b="1" i="1" dirty="0">
              <a:solidFill>
                <a:srgbClr val="002060"/>
              </a:solidFill>
              <a:latin typeface="Georgia" panose="02040502050405020303" pitchFamily="18" charset="0"/>
            </a:endParaRPr>
          </a:p>
        </p:txBody>
      </p:sp>
      <p:sp>
        <p:nvSpPr>
          <p:cNvPr id="4" name="TextBox 3">
            <a:extLst>
              <a:ext uri="{FF2B5EF4-FFF2-40B4-BE49-F238E27FC236}">
                <a16:creationId xmlns:a16="http://schemas.microsoft.com/office/drawing/2014/main" id="{00A23C66-2B24-4850-A34B-6E7A2DB5F7C5}"/>
              </a:ext>
            </a:extLst>
          </p:cNvPr>
          <p:cNvSpPr txBox="1"/>
          <p:nvPr/>
        </p:nvSpPr>
        <p:spPr>
          <a:xfrm>
            <a:off x="2701911" y="1819175"/>
            <a:ext cx="247017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0,4 - занят</a:t>
            </a:r>
            <a:endParaRPr lang="uk-UA" sz="3200" b="1" dirty="0">
              <a:solidFill>
                <a:srgbClr val="002060"/>
              </a:solidFill>
              <a:latin typeface="Georgia" panose="02040502050405020303" pitchFamily="18" charset="0"/>
            </a:endParaRPr>
          </a:p>
        </p:txBody>
      </p:sp>
      <p:sp>
        <p:nvSpPr>
          <p:cNvPr id="5" name="TextBox 4">
            <a:extLst>
              <a:ext uri="{FF2B5EF4-FFF2-40B4-BE49-F238E27FC236}">
                <a16:creationId xmlns:a16="http://schemas.microsoft.com/office/drawing/2014/main" id="{63538E3E-CD0C-4236-8A89-597B00D6882F}"/>
              </a:ext>
            </a:extLst>
          </p:cNvPr>
          <p:cNvSpPr txBox="1"/>
          <p:nvPr/>
        </p:nvSpPr>
        <p:spPr>
          <a:xfrm>
            <a:off x="2585069" y="5423899"/>
            <a:ext cx="465457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Р</a:t>
            </a:r>
            <a:r>
              <a:rPr lang="en-US" sz="3200" b="1" dirty="0">
                <a:solidFill>
                  <a:srgbClr val="002060"/>
                </a:solidFill>
                <a:latin typeface="Georgia" panose="02040502050405020303" pitchFamily="18" charset="0"/>
              </a:rPr>
              <a:t> </a:t>
            </a:r>
            <a:r>
              <a:rPr lang="ru-RU" sz="3200" b="1" dirty="0">
                <a:solidFill>
                  <a:srgbClr val="002060"/>
                </a:solidFill>
                <a:latin typeface="Georgia" panose="02040502050405020303" pitchFamily="18" charset="0"/>
              </a:rPr>
              <a:t>= 0,4 ∙ 0,4 ∙0,4 </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F4BB38C9-22D6-4F63-81FE-AB9B2EF341D7}"/>
                  </a:ext>
                </a:extLst>
              </p:cNvPr>
              <p:cNvSpPr txBox="1"/>
              <p:nvPr/>
            </p:nvSpPr>
            <p:spPr>
              <a:xfrm>
                <a:off x="9221355" y="5521225"/>
                <a:ext cx="1719510"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𝟎𝟔𝟒</m:t>
                      </m:r>
                    </m:oMath>
                  </m:oMathPara>
                </a14:m>
                <a:endParaRPr lang="uk-UA" sz="4400" b="1" dirty="0">
                  <a:solidFill>
                    <a:srgbClr val="C00000"/>
                  </a:solidFill>
                </a:endParaRPr>
              </a:p>
            </p:txBody>
          </p:sp>
        </mc:Choice>
        <mc:Fallback xmlns="">
          <p:sp>
            <p:nvSpPr>
              <p:cNvPr id="7" name="TextBox 6">
                <a:extLst>
                  <a:ext uri="{FF2B5EF4-FFF2-40B4-BE49-F238E27FC236}">
                    <a16:creationId xmlns="" xmlns:a16="http://schemas.microsoft.com/office/drawing/2014/main" xmlns:a14="http://schemas.microsoft.com/office/drawing/2010/main" id="{F4BB38C9-22D6-4F63-81FE-AB9B2EF341D7}"/>
                  </a:ext>
                </a:extLst>
              </p:cNvPr>
              <p:cNvSpPr txBox="1">
                <a:spLocks noRot="1" noChangeAspect="1" noMove="1" noResize="1" noEditPoints="1" noAdjustHandles="1" noChangeArrowheads="1" noChangeShapeType="1" noTextEdit="1"/>
              </p:cNvSpPr>
              <p:nvPr/>
            </p:nvSpPr>
            <p:spPr>
              <a:xfrm>
                <a:off x="9221355" y="5521225"/>
                <a:ext cx="1719510" cy="677108"/>
              </a:xfrm>
              <a:prstGeom prst="rect">
                <a:avLst/>
              </a:prstGeom>
              <a:blipFill>
                <a:blip r:embed="rId2"/>
                <a:stretch>
                  <a:fillRect/>
                </a:stretch>
              </a:blipFill>
            </p:spPr>
            <p:txBody>
              <a:bodyPr/>
              <a:lstStyle/>
              <a:p>
                <a:r>
                  <a:rPr lang="uk-UA">
                    <a:noFill/>
                  </a:rPr>
                  <a:t> </a:t>
                </a:r>
              </a:p>
            </p:txBody>
          </p:sp>
        </mc:Fallback>
      </mc:AlternateContent>
      <p:sp>
        <p:nvSpPr>
          <p:cNvPr id="8" name="TextBox 7">
            <a:extLst>
              <a:ext uri="{FF2B5EF4-FFF2-40B4-BE49-F238E27FC236}">
                <a16:creationId xmlns:a16="http://schemas.microsoft.com/office/drawing/2014/main" id="{0F8DF957-BD0A-476C-B214-8ADC91AFB6D0}"/>
              </a:ext>
            </a:extLst>
          </p:cNvPr>
          <p:cNvSpPr txBox="1"/>
          <p:nvPr/>
        </p:nvSpPr>
        <p:spPr>
          <a:xfrm>
            <a:off x="7374863" y="1829064"/>
            <a:ext cx="388241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0,6 - свободен</a:t>
            </a:r>
            <a:endParaRPr lang="uk-UA" sz="3200" b="1" dirty="0">
              <a:solidFill>
                <a:srgbClr val="002060"/>
              </a:solidFill>
              <a:latin typeface="Georgia" panose="02040502050405020303" pitchFamily="18" charset="0"/>
            </a:endParaRPr>
          </a:p>
        </p:txBody>
      </p:sp>
      <p:cxnSp>
        <p:nvCxnSpPr>
          <p:cNvPr id="9" name="Пряма сполучна лінія 8">
            <a:extLst>
              <a:ext uri="{FF2B5EF4-FFF2-40B4-BE49-F238E27FC236}">
                <a16:creationId xmlns:a16="http://schemas.microsoft.com/office/drawing/2014/main" id="{C706A165-A7B9-45F4-9B27-931D3350C29C}"/>
              </a:ext>
            </a:extLst>
          </p:cNvPr>
          <p:cNvCxnSpPr>
            <a:stCxn id="4" idx="2"/>
          </p:cNvCxnSpPr>
          <p:nvPr/>
        </p:nvCxnSpPr>
        <p:spPr>
          <a:xfrm flipH="1">
            <a:off x="2428240" y="2403950"/>
            <a:ext cx="1508760" cy="46117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Пряма сполучна лінія 9">
            <a:extLst>
              <a:ext uri="{FF2B5EF4-FFF2-40B4-BE49-F238E27FC236}">
                <a16:creationId xmlns:a16="http://schemas.microsoft.com/office/drawing/2014/main" id="{338C504F-6317-405A-9FA8-B632863CFEAB}"/>
              </a:ext>
            </a:extLst>
          </p:cNvPr>
          <p:cNvCxnSpPr>
            <a:cxnSpLocks/>
            <a:stCxn id="4" idx="2"/>
          </p:cNvCxnSpPr>
          <p:nvPr/>
        </p:nvCxnSpPr>
        <p:spPr>
          <a:xfrm>
            <a:off x="3937000" y="2403950"/>
            <a:ext cx="1235088" cy="407426"/>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CC5A5734-C508-4D91-8974-A023486D0674}"/>
              </a:ext>
            </a:extLst>
          </p:cNvPr>
          <p:cNvSpPr txBox="1"/>
          <p:nvPr/>
        </p:nvSpPr>
        <p:spPr>
          <a:xfrm>
            <a:off x="995031" y="2908418"/>
            <a:ext cx="247017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0,4 - занят</a:t>
            </a:r>
            <a:endParaRPr lang="uk-UA" sz="3200" b="1" dirty="0">
              <a:solidFill>
                <a:srgbClr val="002060"/>
              </a:solidFill>
              <a:latin typeface="Georgia" panose="02040502050405020303" pitchFamily="18" charset="0"/>
            </a:endParaRPr>
          </a:p>
        </p:txBody>
      </p:sp>
      <p:sp>
        <p:nvSpPr>
          <p:cNvPr id="14" name="TextBox 13">
            <a:extLst>
              <a:ext uri="{FF2B5EF4-FFF2-40B4-BE49-F238E27FC236}">
                <a16:creationId xmlns:a16="http://schemas.microsoft.com/office/drawing/2014/main" id="{57359084-BB03-4429-B9B9-BADEE7CB9203}"/>
              </a:ext>
            </a:extLst>
          </p:cNvPr>
          <p:cNvSpPr txBox="1"/>
          <p:nvPr/>
        </p:nvSpPr>
        <p:spPr>
          <a:xfrm>
            <a:off x="4372585" y="2834329"/>
            <a:ext cx="388241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0,6 - свободен</a:t>
            </a:r>
            <a:endParaRPr lang="uk-UA" sz="3200" b="1" dirty="0">
              <a:solidFill>
                <a:srgbClr val="002060"/>
              </a:solidFill>
              <a:latin typeface="Georgia" panose="02040502050405020303" pitchFamily="18" charset="0"/>
            </a:endParaRPr>
          </a:p>
        </p:txBody>
      </p:sp>
      <p:cxnSp>
        <p:nvCxnSpPr>
          <p:cNvPr id="15" name="Пряма сполучна лінія 14">
            <a:extLst>
              <a:ext uri="{FF2B5EF4-FFF2-40B4-BE49-F238E27FC236}">
                <a16:creationId xmlns:a16="http://schemas.microsoft.com/office/drawing/2014/main" id="{70D0EDEB-6886-4DE1-AA33-BB9BBAF9378F}"/>
              </a:ext>
            </a:extLst>
          </p:cNvPr>
          <p:cNvCxnSpPr/>
          <p:nvPr/>
        </p:nvCxnSpPr>
        <p:spPr>
          <a:xfrm flipH="1">
            <a:off x="1548101" y="3672011"/>
            <a:ext cx="1508760" cy="46117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Пряма сполучна лінія 15">
            <a:extLst>
              <a:ext uri="{FF2B5EF4-FFF2-40B4-BE49-F238E27FC236}">
                <a16:creationId xmlns:a16="http://schemas.microsoft.com/office/drawing/2014/main" id="{58318DE9-F485-4CE5-AE5D-4BA3AF0F0BC8}"/>
              </a:ext>
            </a:extLst>
          </p:cNvPr>
          <p:cNvCxnSpPr>
            <a:cxnSpLocks/>
          </p:cNvCxnSpPr>
          <p:nvPr/>
        </p:nvCxnSpPr>
        <p:spPr>
          <a:xfrm>
            <a:off x="3056861" y="3672011"/>
            <a:ext cx="1235088" cy="407426"/>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5F511FF-820A-4F46-9391-813539BB0925}"/>
              </a:ext>
            </a:extLst>
          </p:cNvPr>
          <p:cNvSpPr txBox="1"/>
          <p:nvPr/>
        </p:nvSpPr>
        <p:spPr>
          <a:xfrm>
            <a:off x="114892" y="4176479"/>
            <a:ext cx="247017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0,4 - занят</a:t>
            </a:r>
            <a:endParaRPr lang="uk-UA" sz="3200" b="1" dirty="0">
              <a:solidFill>
                <a:srgbClr val="002060"/>
              </a:solidFill>
              <a:latin typeface="Georgia" panose="02040502050405020303" pitchFamily="18" charset="0"/>
            </a:endParaRPr>
          </a:p>
        </p:txBody>
      </p:sp>
      <p:sp>
        <p:nvSpPr>
          <p:cNvPr id="18" name="TextBox 17">
            <a:extLst>
              <a:ext uri="{FF2B5EF4-FFF2-40B4-BE49-F238E27FC236}">
                <a16:creationId xmlns:a16="http://schemas.microsoft.com/office/drawing/2014/main" id="{1AD8C4F1-2513-4B15-BC8D-03B410146240}"/>
              </a:ext>
            </a:extLst>
          </p:cNvPr>
          <p:cNvSpPr txBox="1"/>
          <p:nvPr/>
        </p:nvSpPr>
        <p:spPr>
          <a:xfrm>
            <a:off x="3492447" y="4102390"/>
            <a:ext cx="3468190"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0,6 - свободен</a:t>
            </a:r>
            <a:endParaRPr lang="uk-UA" sz="3200" b="1" dirty="0">
              <a:solidFill>
                <a:srgbClr val="002060"/>
              </a:solidFill>
              <a:latin typeface="Georgia" panose="02040502050405020303" pitchFamily="18" charset="0"/>
            </a:endParaRPr>
          </a:p>
        </p:txBody>
      </p:sp>
      <p:sp>
        <p:nvSpPr>
          <p:cNvPr id="19" name="Прямокутник 18">
            <a:extLst>
              <a:ext uri="{FF2B5EF4-FFF2-40B4-BE49-F238E27FC236}">
                <a16:creationId xmlns:a16="http://schemas.microsoft.com/office/drawing/2014/main" id="{DF3B5D24-7ABA-4339-899B-0A3FD2A56533}"/>
              </a:ext>
            </a:extLst>
          </p:cNvPr>
          <p:cNvSpPr/>
          <p:nvPr/>
        </p:nvSpPr>
        <p:spPr>
          <a:xfrm>
            <a:off x="7105213" y="3787445"/>
            <a:ext cx="3609742" cy="523220"/>
          </a:xfrm>
          <a:prstGeom prst="rect">
            <a:avLst/>
          </a:prstGeom>
          <a:ln w="38100">
            <a:solidFill>
              <a:schemeClr val="accent1"/>
            </a:solidFill>
          </a:ln>
        </p:spPr>
        <p:txBody>
          <a:bodyPr wrap="square">
            <a:spAutoFit/>
          </a:bodyPr>
          <a:lstStyle/>
          <a:p>
            <a:r>
              <a:rPr lang="ru-RU" sz="2800" dirty="0">
                <a:solidFill>
                  <a:srgbClr val="002060"/>
                </a:solidFill>
                <a:latin typeface="Georgia" panose="02040502050405020303" pitchFamily="18" charset="0"/>
              </a:rPr>
              <a:t>P (AB) = P (A)</a:t>
            </a:r>
            <a:r>
              <a:rPr lang="en-US" sz="2800" dirty="0">
                <a:solidFill>
                  <a:srgbClr val="002060"/>
                </a:solidFill>
                <a:latin typeface="Georgia" panose="02040502050405020303" pitchFamily="18" charset="0"/>
              </a:rPr>
              <a:t> </a:t>
            </a:r>
            <a:r>
              <a:rPr lang="ru-RU" sz="2800" dirty="0">
                <a:solidFill>
                  <a:srgbClr val="002060"/>
                </a:solidFill>
                <a:latin typeface="Georgia" panose="02040502050405020303" pitchFamily="18" charset="0"/>
              </a:rPr>
              <a:t>∙ P (B)</a:t>
            </a:r>
            <a:endParaRPr lang="uk-UA" sz="2800" dirty="0">
              <a:solidFill>
                <a:srgbClr val="002060"/>
              </a:solidFill>
              <a:latin typeface="Georgia" panose="02040502050405020303" pitchFamily="18" charset="0"/>
            </a:endParaRPr>
          </a:p>
        </p:txBody>
      </p:sp>
    </p:spTree>
    <p:extLst>
      <p:ext uri="{BB962C8B-B14F-4D97-AF65-F5344CB8AC3E}">
        <p14:creationId xmlns:p14="http://schemas.microsoft.com/office/powerpoint/2010/main" val="4160164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par>
                                <p:cTn id="18" presetID="22" presetClass="entr" presetSubtype="4"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down)">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down)">
                                      <p:cBhvr>
                                        <p:cTn id="25" dur="5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ipe(down)">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down)">
                                      <p:cBhvr>
                                        <p:cTn id="35" dur="500"/>
                                        <p:tgtEl>
                                          <p:spTgt spid="16"/>
                                        </p:tgtEl>
                                      </p:cBhvr>
                                    </p:animEffect>
                                  </p:childTnLst>
                                </p:cTn>
                              </p:par>
                              <p:par>
                                <p:cTn id="36" presetID="22" presetClass="entr" presetSubtype="4" fill="hold"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down)">
                                      <p:cBhvr>
                                        <p:cTn id="38" dur="500"/>
                                        <p:tgtEl>
                                          <p:spTgt spid="15"/>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wipe(down)">
                                      <p:cBhvr>
                                        <p:cTn id="43" dur="500"/>
                                        <p:tgtEl>
                                          <p:spTgt spid="17"/>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wipe(down)">
                                      <p:cBhvr>
                                        <p:cTn id="48" dur="500"/>
                                        <p:tgtEl>
                                          <p:spTgt spid="18"/>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wipe(down)">
                                      <p:cBhvr>
                                        <p:cTn id="53" dur="500"/>
                                        <p:tgtEl>
                                          <p:spTgt spid="19"/>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wipe(down)">
                                      <p:cBhvr>
                                        <p:cTn id="58" dur="500"/>
                                        <p:tgtEl>
                                          <p:spTgt spid="5"/>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wipe(down)">
                                      <p:cBhvr>
                                        <p:cTn id="6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animBg="1"/>
      <p:bldP spid="8" grpId="0"/>
      <p:bldP spid="13" grpId="0"/>
      <p:bldP spid="14" grpId="0"/>
      <p:bldP spid="17" grpId="0"/>
      <p:bldP spid="18" grpId="0"/>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389681" y="154642"/>
            <a:ext cx="11618817" cy="1754326"/>
          </a:xfrm>
          <a:prstGeom prst="rect">
            <a:avLst/>
          </a:prstGeom>
        </p:spPr>
        <p:txBody>
          <a:bodyPr wrap="square">
            <a:spAutoFit/>
          </a:bodyPr>
          <a:lstStyle/>
          <a:p>
            <a:r>
              <a:rPr lang="ru-RU" b="1" i="1" dirty="0">
                <a:solidFill>
                  <a:srgbClr val="002060"/>
                </a:solidFill>
                <a:latin typeface="Georgia" panose="02040502050405020303" pitchFamily="18" charset="0"/>
              </a:rPr>
              <a:t>2. </a:t>
            </a:r>
            <a:r>
              <a:rPr lang="ru-RU" b="1" i="1" dirty="0">
                <a:solidFill>
                  <a:srgbClr val="00642D"/>
                </a:solidFill>
                <a:latin typeface="Georgia" panose="02040502050405020303" pitchFamily="18" charset="0"/>
              </a:rPr>
              <a:t>(Задача об экзамене). </a:t>
            </a:r>
            <a:r>
              <a:rPr lang="ru-RU" b="1" i="1" dirty="0">
                <a:solidFill>
                  <a:srgbClr val="002060"/>
                </a:solidFill>
                <a:latin typeface="Georgia" panose="02040502050405020303" pitchFamily="18" charset="0"/>
              </a:rPr>
              <a:t>На экзамене по геометрии школьник отвечает на один вопрос из списка экзаменационных вопросов. Вероятность того, что это вопрос по теме «Вписанная окружность», равна 0,15. Вероятность того, что это вопрос по теме «Тригонометрия», равна 0,2. </a:t>
            </a:r>
            <a:r>
              <a:rPr lang="ru-RU" b="1" i="1" u="sng" dirty="0">
                <a:solidFill>
                  <a:srgbClr val="002060"/>
                </a:solidFill>
                <a:latin typeface="Georgia" panose="02040502050405020303" pitchFamily="18" charset="0"/>
              </a:rPr>
              <a:t>Вопросов, которые одновременно относятся к этим двум темам, нет. </a:t>
            </a:r>
            <a:r>
              <a:rPr lang="ru-RU" b="1" i="1" dirty="0">
                <a:solidFill>
                  <a:srgbClr val="002060"/>
                </a:solidFill>
                <a:latin typeface="Georgia" panose="02040502050405020303" pitchFamily="18" charset="0"/>
              </a:rPr>
              <a:t>Найдите вероятность того, что на экзамене школьнику достанется вопрос по одной из этих двух тем. </a:t>
            </a:r>
            <a:endParaRPr lang="uk-UA" b="1" i="1" dirty="0">
              <a:solidFill>
                <a:srgbClr val="002060"/>
              </a:solidFill>
              <a:latin typeface="Georgia" panose="02040502050405020303" pitchFamily="18" charset="0"/>
            </a:endParaRPr>
          </a:p>
        </p:txBody>
      </p:sp>
      <p:sp>
        <p:nvSpPr>
          <p:cNvPr id="10" name="TextBox 9">
            <a:extLst>
              <a:ext uri="{FF2B5EF4-FFF2-40B4-BE49-F238E27FC236}">
                <a16:creationId xmlns:a16="http://schemas.microsoft.com/office/drawing/2014/main" id="{5BA31080-6AEE-4F4A-9344-58E5A73082E2}"/>
              </a:ext>
            </a:extLst>
          </p:cNvPr>
          <p:cNvSpPr txBox="1"/>
          <p:nvPr/>
        </p:nvSpPr>
        <p:spPr>
          <a:xfrm>
            <a:off x="3685066" y="5066967"/>
            <a:ext cx="3858468"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0,15 + 0,2= 0,35 </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703165" y="2054224"/>
            <a:ext cx="10823372" cy="1569660"/>
          </a:xfrm>
          <a:prstGeom prst="rect">
            <a:avLst/>
          </a:prstGeom>
          <a:noFill/>
        </p:spPr>
        <p:txBody>
          <a:bodyPr wrap="square" rtlCol="0">
            <a:spAutoFit/>
          </a:bodyPr>
          <a:lstStyle/>
          <a:p>
            <a:r>
              <a:rPr lang="ru-RU" sz="2400" dirty="0">
                <a:solidFill>
                  <a:srgbClr val="002060"/>
                </a:solidFill>
                <a:latin typeface="Georgia" panose="02040502050405020303" pitchFamily="18" charset="0"/>
              </a:rPr>
              <a:t>События «Попадется вопрос по теме «Вписанная окружность» и «Попадется вопрос по теме «Тригонометрия» - </a:t>
            </a:r>
            <a:r>
              <a:rPr lang="ru-RU" sz="2400" b="1" dirty="0">
                <a:solidFill>
                  <a:srgbClr val="002060"/>
                </a:solidFill>
                <a:latin typeface="Georgia" panose="02040502050405020303" pitchFamily="18" charset="0"/>
              </a:rPr>
              <a:t>несовместны</a:t>
            </a:r>
            <a:r>
              <a:rPr lang="ru-RU" sz="2400" dirty="0">
                <a:solidFill>
                  <a:srgbClr val="002060"/>
                </a:solidFill>
                <a:latin typeface="Georgia" panose="02040502050405020303" pitchFamily="18" charset="0"/>
              </a:rPr>
              <a:t> – не могут попасться одновременно, следовательно вероятность, что попадется один их этих вопросов равна сумме вероятностей</a:t>
            </a:r>
            <a:endParaRPr lang="uk-UA" sz="2400"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8060119" y="5806585"/>
                <a:ext cx="3265894"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Ответ: </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𝟑𝟓</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8060119" y="5806585"/>
                <a:ext cx="3265894" cy="677108"/>
              </a:xfrm>
              <a:prstGeom prst="rect">
                <a:avLst/>
              </a:prstGeom>
              <a:blipFill>
                <a:blip r:embed="rId2"/>
                <a:stretch>
                  <a:fillRect/>
                </a:stretch>
              </a:blipFill>
            </p:spPr>
            <p:txBody>
              <a:bodyPr/>
              <a:lstStyle/>
              <a:p>
                <a:r>
                  <a:rPr lang="uk-UA">
                    <a:noFill/>
                  </a:rPr>
                  <a:t> </a:t>
                </a:r>
              </a:p>
            </p:txBody>
          </p:sp>
        </mc:Fallback>
      </mc:AlternateContent>
      <p:sp>
        <p:nvSpPr>
          <p:cNvPr id="6" name="Прямокутник 5">
            <a:extLst>
              <a:ext uri="{FF2B5EF4-FFF2-40B4-BE49-F238E27FC236}">
                <a16:creationId xmlns:a16="http://schemas.microsoft.com/office/drawing/2014/main" id="{1A88C61B-2010-4F06-94F5-7447E89490BB}"/>
              </a:ext>
            </a:extLst>
          </p:cNvPr>
          <p:cNvSpPr/>
          <p:nvPr/>
        </p:nvSpPr>
        <p:spPr>
          <a:xfrm>
            <a:off x="3297127" y="3838072"/>
            <a:ext cx="4402537" cy="584775"/>
          </a:xfrm>
          <a:prstGeom prst="rect">
            <a:avLst/>
          </a:prstGeom>
          <a:ln w="38100">
            <a:solidFill>
              <a:schemeClr val="accent1"/>
            </a:solidFill>
          </a:ln>
        </p:spPr>
        <p:txBody>
          <a:bodyPr wrap="square">
            <a:spAutoFit/>
          </a:bodyPr>
          <a:lstStyle/>
          <a:p>
            <a:r>
              <a:rPr lang="ru-RU" sz="3200" dirty="0">
                <a:solidFill>
                  <a:srgbClr val="002060"/>
                </a:solidFill>
                <a:latin typeface="Georgia" panose="02040502050405020303" pitchFamily="18" charset="0"/>
              </a:rPr>
              <a:t>P (A+B) = P (A)</a:t>
            </a:r>
            <a:r>
              <a:rPr lang="en-US" sz="3200" dirty="0">
                <a:solidFill>
                  <a:srgbClr val="002060"/>
                </a:solidFill>
                <a:latin typeface="Georgia" panose="02040502050405020303" pitchFamily="18" charset="0"/>
              </a:rPr>
              <a:t> </a:t>
            </a:r>
            <a:r>
              <a:rPr lang="ru-RU" sz="3200" dirty="0">
                <a:solidFill>
                  <a:srgbClr val="002060"/>
                </a:solidFill>
                <a:latin typeface="Georgia" panose="02040502050405020303" pitchFamily="18" charset="0"/>
              </a:rPr>
              <a:t>+ P (B)</a:t>
            </a:r>
            <a:endParaRPr lang="uk-UA" sz="3200" dirty="0">
              <a:solidFill>
                <a:srgbClr val="002060"/>
              </a:solidFill>
              <a:latin typeface="Georgia" panose="02040502050405020303" pitchFamily="18" charset="0"/>
            </a:endParaRPr>
          </a:p>
        </p:txBody>
      </p:sp>
    </p:spTree>
    <p:extLst>
      <p:ext uri="{BB962C8B-B14F-4D97-AF65-F5344CB8AC3E}">
        <p14:creationId xmlns:p14="http://schemas.microsoft.com/office/powerpoint/2010/main" val="1966119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6" grpId="0" animBg="1"/>
    </p:bldLst>
  </p:timing>
</p:sld>
</file>

<file path=ppt/theme/theme1.xml><?xml version="1.0" encoding="utf-8"?>
<a:theme xmlns:a="http://schemas.openxmlformats.org/drawingml/2006/main" name="Віхоть">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3470</TotalTime>
  <Words>2662</Words>
  <Application>Microsoft Office PowerPoint</Application>
  <PresentationFormat>Широкий екран</PresentationFormat>
  <Paragraphs>291</Paragraphs>
  <Slides>26</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26</vt:i4>
      </vt:variant>
    </vt:vector>
  </HeadingPairs>
  <TitlesOfParts>
    <vt:vector size="34" baseType="lpstr">
      <vt:lpstr>Arial</vt:lpstr>
      <vt:lpstr>Bookman Old Style</vt:lpstr>
      <vt:lpstr>Calibri</vt:lpstr>
      <vt:lpstr>Cambria Math</vt:lpstr>
      <vt:lpstr>Century Gothic</vt:lpstr>
      <vt:lpstr>Georgia</vt:lpstr>
      <vt:lpstr>Wingdings 3</vt:lpstr>
      <vt:lpstr>Віхоть</vt:lpstr>
      <vt:lpstr>ЕГЭ. Математика. (Профильный уровень. Задание 4 Базовый уровень. Задание 10)</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Марина Павленко</dc:creator>
  <cp:lastModifiedBy>Марина Павленко</cp:lastModifiedBy>
  <cp:revision>228</cp:revision>
  <cp:lastPrinted>2018-09-24T17:45:39Z</cp:lastPrinted>
  <dcterms:created xsi:type="dcterms:W3CDTF">2018-09-01T14:42:22Z</dcterms:created>
  <dcterms:modified xsi:type="dcterms:W3CDTF">2019-11-17T09:27:40Z</dcterms:modified>
</cp:coreProperties>
</file>