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sldIdLst>
    <p:sldId id="256" r:id="rId2"/>
    <p:sldId id="300" r:id="rId3"/>
    <p:sldId id="302" r:id="rId4"/>
    <p:sldId id="272" r:id="rId5"/>
    <p:sldId id="273" r:id="rId6"/>
    <p:sldId id="257" r:id="rId7"/>
    <p:sldId id="275" r:id="rId8"/>
    <p:sldId id="296" r:id="rId9"/>
    <p:sldId id="281" r:id="rId10"/>
    <p:sldId id="290" r:id="rId11"/>
    <p:sldId id="291" r:id="rId12"/>
    <p:sldId id="283" r:id="rId13"/>
    <p:sldId id="274" r:id="rId14"/>
    <p:sldId id="277" r:id="rId15"/>
    <p:sldId id="278" r:id="rId16"/>
    <p:sldId id="284" r:id="rId17"/>
    <p:sldId id="282" r:id="rId18"/>
    <p:sldId id="292" r:id="rId19"/>
    <p:sldId id="288" r:id="rId20"/>
    <p:sldId id="305" r:id="rId21"/>
    <p:sldId id="303" r:id="rId22"/>
    <p:sldId id="264" r:id="rId23"/>
    <p:sldId id="293" r:id="rId24"/>
    <p:sldId id="294" r:id="rId25"/>
    <p:sldId id="295" r:id="rId26"/>
    <p:sldId id="301" r:id="rId27"/>
    <p:sldId id="30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F8F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63" autoAdjust="0"/>
  </p:normalViewPr>
  <p:slideViewPr>
    <p:cSldViewPr>
      <p:cViewPr varScale="1">
        <p:scale>
          <a:sx n="63" d="100"/>
          <a:sy n="63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E7367-928D-4D84-9287-A5941A68A4DD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30F8-A7D5-469B-9420-09C02C95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30F8-A7D5-469B-9420-09C02C95237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571500" y="500063"/>
            <a:ext cx="785813" cy="2714625"/>
            <a:chOff x="571472" y="500042"/>
            <a:chExt cx="785818" cy="2714644"/>
          </a:xfrm>
        </p:grpSpPr>
        <p:sp>
          <p:nvSpPr>
            <p:cNvPr id="5" name="Овал 4"/>
            <p:cNvSpPr/>
            <p:nvPr/>
          </p:nvSpPr>
          <p:spPr>
            <a:xfrm>
              <a:off x="571472" y="500042"/>
              <a:ext cx="785818" cy="785818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42910" y="1428736"/>
              <a:ext cx="571504" cy="57150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714348" y="2214554"/>
              <a:ext cx="428628" cy="428628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14348" y="2857496"/>
              <a:ext cx="357190" cy="35719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B5A0-E1F7-41EF-8D8E-FA898BF3A6DB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2ABD-7650-41E0-9AE5-81DBF56E1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5655-4A64-4A7B-A8B8-B14E550B804F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EFAF3-8068-4170-924C-A3A9F981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0063" y="285750"/>
            <a:ext cx="6000750" cy="62865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142875" y="500063"/>
            <a:ext cx="214313" cy="5929312"/>
            <a:chOff x="142844" y="500042"/>
            <a:chExt cx="214314" cy="5929354"/>
          </a:xfrm>
        </p:grpSpPr>
        <p:sp>
          <p:nvSpPr>
            <p:cNvPr id="6" name="Овал 5"/>
            <p:cNvSpPr/>
            <p:nvPr/>
          </p:nvSpPr>
          <p:spPr>
            <a:xfrm>
              <a:off x="142844" y="621508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42844" y="5000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42844" y="335756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42844" y="40719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2844" y="114298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42844" y="478632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42844" y="185736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42844" y="550070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2844" y="257174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04AA-74C6-4E24-B2B2-AF8C6BF25EE5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D18F-CA98-4ABA-A534-3D6CB5EB8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95E437-03A7-4AD1-8A23-53FB507A6F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1CD705-674D-46FA-8233-F9987CDEEF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0283-4A36-4BD5-8E07-DB9ECD8A9388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31D9-9D89-4A98-8110-A5CA382DC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571500" y="500063"/>
            <a:ext cx="785813" cy="2714625"/>
            <a:chOff x="571472" y="500042"/>
            <a:chExt cx="785818" cy="2714644"/>
          </a:xfrm>
        </p:grpSpPr>
        <p:sp>
          <p:nvSpPr>
            <p:cNvPr id="5" name="Овал 4"/>
            <p:cNvSpPr/>
            <p:nvPr/>
          </p:nvSpPr>
          <p:spPr>
            <a:xfrm>
              <a:off x="571472" y="500042"/>
              <a:ext cx="785818" cy="785818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42910" y="1428736"/>
              <a:ext cx="571504" cy="57150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714348" y="2214554"/>
              <a:ext cx="428628" cy="428628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14348" y="2857496"/>
              <a:ext cx="357190" cy="35719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5F62-C00F-4AD1-8F5D-5280F8EB58B3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FAC6-9C1B-4BC2-8D40-EFB12143F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FAED-164D-4D39-9C7D-D2AB71713188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8F34-5112-4203-A69A-F6B903619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6117-AC7D-458F-AB20-4891FCC7E941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6C7C-92CC-4A74-AF23-933924FCB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2E2F-77BF-42BF-8741-E1AB8A8671C1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DD6E-5DF6-47AC-A079-73718F233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142875" y="500063"/>
            <a:ext cx="214313" cy="5929312"/>
            <a:chOff x="142844" y="500042"/>
            <a:chExt cx="214314" cy="5929354"/>
          </a:xfrm>
        </p:grpSpPr>
        <p:sp>
          <p:nvSpPr>
            <p:cNvPr id="3" name="Овал 2"/>
            <p:cNvSpPr/>
            <p:nvPr/>
          </p:nvSpPr>
          <p:spPr>
            <a:xfrm>
              <a:off x="142844" y="621508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42844" y="5000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42844" y="335756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42844" y="40719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42844" y="114298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42844" y="478632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42844" y="185736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2844" y="550070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42844" y="257174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00063" y="357188"/>
            <a:ext cx="8143875" cy="621506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34E5-63A1-4F75-B5D8-E66B2A7C4C76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E0A2-36DE-4891-81B0-19BE62E2D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63" y="1571625"/>
            <a:ext cx="3000375" cy="5000625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71875" y="285750"/>
            <a:ext cx="5143500" cy="62865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142875" y="500063"/>
            <a:ext cx="214313" cy="5929312"/>
            <a:chOff x="142844" y="500042"/>
            <a:chExt cx="214314" cy="5929354"/>
          </a:xfrm>
        </p:grpSpPr>
        <p:sp>
          <p:nvSpPr>
            <p:cNvPr id="8" name="Овал 7"/>
            <p:cNvSpPr/>
            <p:nvPr/>
          </p:nvSpPr>
          <p:spPr>
            <a:xfrm>
              <a:off x="142844" y="621508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42844" y="5000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2844" y="335756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42844" y="40719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42844" y="114298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42844" y="478632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2844" y="185736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42844" y="550070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42844" y="257174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8E3B-69AA-479E-864D-9954BFF2624E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64B7-BE45-462E-91DA-96B207614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00125" y="5357813"/>
            <a:ext cx="7143750" cy="121443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00125" y="285750"/>
            <a:ext cx="7143750" cy="45720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142875" y="500063"/>
            <a:ext cx="214313" cy="5929312"/>
            <a:chOff x="142844" y="500042"/>
            <a:chExt cx="214314" cy="5929354"/>
          </a:xfrm>
        </p:grpSpPr>
        <p:sp>
          <p:nvSpPr>
            <p:cNvPr id="8" name="Овал 7"/>
            <p:cNvSpPr/>
            <p:nvPr/>
          </p:nvSpPr>
          <p:spPr>
            <a:xfrm>
              <a:off x="142844" y="621508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42844" y="5000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2844" y="335756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42844" y="40719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42844" y="114298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42844" y="478632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2844" y="185736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42844" y="550070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42844" y="257174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DFA7-CDDF-45F2-8FA5-435E2904201A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F3FE-7D35-4FEE-AD9C-6EFB9DCE7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500063" y="1571625"/>
            <a:ext cx="8143875" cy="5000625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249576-3116-4C9F-8321-F737FEBEEFF6}" type="datetimeFigureOut">
              <a:rPr lang="ru-RU"/>
              <a:pPr>
                <a:defRPr/>
              </a:pPr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AE7B50-84F2-4979-A9FC-7E49FAA5B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2" name="Группа 16"/>
          <p:cNvGrpSpPr>
            <a:grpSpLocks/>
          </p:cNvGrpSpPr>
          <p:nvPr/>
        </p:nvGrpSpPr>
        <p:grpSpPr bwMode="auto">
          <a:xfrm>
            <a:off x="142875" y="500063"/>
            <a:ext cx="214313" cy="5929312"/>
            <a:chOff x="142844" y="500042"/>
            <a:chExt cx="214314" cy="5929354"/>
          </a:xfrm>
        </p:grpSpPr>
        <p:sp>
          <p:nvSpPr>
            <p:cNvPr id="18" name="Овал 17"/>
            <p:cNvSpPr/>
            <p:nvPr/>
          </p:nvSpPr>
          <p:spPr>
            <a:xfrm>
              <a:off x="142844" y="621508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42844" y="5000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42844" y="335756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42844" y="407194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2844" y="114298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42844" y="478632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42844" y="185736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2844" y="550070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42844" y="2571744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4" r:id="rId2"/>
    <p:sldLayoutId id="2147483840" r:id="rId3"/>
    <p:sldLayoutId id="2147483835" r:id="rId4"/>
    <p:sldLayoutId id="2147483836" r:id="rId5"/>
    <p:sldLayoutId id="2147483837" r:id="rId6"/>
    <p:sldLayoutId id="2147483841" r:id="rId7"/>
    <p:sldLayoutId id="2147483842" r:id="rId8"/>
    <p:sldLayoutId id="2147483843" r:id="rId9"/>
    <p:sldLayoutId id="2147483838" r:id="rId10"/>
    <p:sldLayoutId id="2147483844" r:id="rId11"/>
    <p:sldLayoutId id="2147483845" r:id="rId12"/>
    <p:sldLayoutId id="2147483846" r:id="rId13"/>
  </p:sldLayoutIdLst>
  <p:transition spd="med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2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slide" Target="slide1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slide" Target="slide8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cats-cats.net/?p=1820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vetoznak.ru/index.php/2010-08-18-13-10-09/2010-08-18-13-11-24/405" TargetMode="External"/><Relationship Id="rId3" Type="http://schemas.openxmlformats.org/officeDocument/2006/relationships/hyperlink" Target="http://www.sfam.ru/page_html.php?page=12" TargetMode="External"/><Relationship Id="rId7" Type="http://schemas.openxmlformats.org/officeDocument/2006/relationships/hyperlink" Target="http://www.in-win.net/4/svetodiodnye-znaki.html" TargetMode="External"/><Relationship Id="rId2" Type="http://schemas.openxmlformats.org/officeDocument/2006/relationships/hyperlink" Target="http://www.moscow-faq.ru/all_question/transport/2008/April/5436/1943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ts-cats.net/?p=1820" TargetMode="External"/><Relationship Id="rId11" Type="http://schemas.openxmlformats.org/officeDocument/2006/relationships/hyperlink" Target="http://www.plasto.ru/viewpage.php?page_id=67" TargetMode="External"/><Relationship Id="rId5" Type="http://schemas.openxmlformats.org/officeDocument/2006/relationships/hyperlink" Target="http://www.vashamashina.ru/traffic_signs.html" TargetMode="External"/><Relationship Id="rId10" Type="http://schemas.openxmlformats.org/officeDocument/2006/relationships/hyperlink" Target="http://www.freepatent.ru/patents/2414731" TargetMode="External"/><Relationship Id="rId4" Type="http://schemas.openxmlformats.org/officeDocument/2006/relationships/hyperlink" Target="file:///D:\&#1040;&#1088;&#1089;&#1077;&#1085;&#1090;&#1100;&#1077;&#1074;&#1072;%20&#1043;.&#1053;\&#1092;&#1077;&#1089;&#1090;&#1080;&#1074;&#1072;&#1083;&#1100;\&#1040;&#1088;&#1089;&#1077;&#1085;&#1090;&#1100;&#1077;&#1074;&#1072;%20&#1043;.&#1053;.%20&#1054;&#1087;&#1090;&#1080;&#1095;&#1077;&#1089;&#1082;&#1086;&#1077;%20&#1088;&#1077;&#1096;&#1077;&#1085;&#1080;&#1077;%20&#1073;&#1077;&#1079;&#1086;&#1087;&#1072;&#1089;&#1085;&#1086;&#1089;&#1090;&#1080;%20&#1076;&#1074;&#1080;&#1078;&#1077;&#1085;&#1080;&#1103;\" TargetMode="External"/><Relationship Id="rId9" Type="http://schemas.openxmlformats.org/officeDocument/2006/relationships/hyperlink" Target="http://www.svetoznak.ru/inde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233169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Оптическое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решение </a:t>
            </a:r>
            <a:r>
              <a:rPr lang="ru-RU" dirty="0" smtClean="0">
                <a:solidFill>
                  <a:srgbClr val="008000"/>
                </a:solidFill>
                <a:latin typeface="Verdana" pitchFamily="34" charset="0"/>
              </a:rPr>
              <a:t>безопасности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8496944" cy="2135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Выполнила: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Арсентьева Галина Николаевна,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учитель физики МАОУ  СОШ № 10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города Кандалакша Мурманской области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2013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500042"/>
            <a:ext cx="785818" cy="78581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2910" y="1428736"/>
            <a:ext cx="571504" cy="57150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348" y="2214554"/>
            <a:ext cx="428628" cy="428628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4348" y="2857496"/>
            <a:ext cx="357190" cy="35719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peshihod_perho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4509120"/>
            <a:ext cx="1368152" cy="136815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EFE"/>
              </a:clrFrom>
              <a:clrTo>
                <a:srgbClr val="FB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276872"/>
            <a:ext cx="7410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18864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Изображение предметов в </a:t>
            </a:r>
            <a:r>
              <a:rPr lang="ru-RU" sz="2000" dirty="0" smtClean="0">
                <a:solidFill>
                  <a:srgbClr val="C00000"/>
                </a:solidFill>
                <a:latin typeface="Verdana" pitchFamily="34" charset="0"/>
              </a:rPr>
              <a:t>вогнутом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зеркале.</a:t>
            </a: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44522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Verdana" pitchFamily="34" charset="0"/>
              </a:rPr>
              <a:t>Изображение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предметов в </a:t>
            </a:r>
            <a:r>
              <a:rPr lang="ru-RU" dirty="0" smtClean="0">
                <a:solidFill>
                  <a:srgbClr val="008000"/>
                </a:solidFill>
                <a:latin typeface="Verdana" pitchFamily="34" charset="0"/>
              </a:rPr>
              <a:t>вогнутом зеркале 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может быть разным: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- это зависит от положения предмета относительно центра зеркала, фокусного расстояния и вершины зеркала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980728"/>
            <a:ext cx="7524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1763688" y="3140968"/>
            <a:ext cx="6120680" cy="472118"/>
            <a:chOff x="1979712" y="3501008"/>
            <a:chExt cx="6120680" cy="472118"/>
          </a:xfrm>
        </p:grpSpPr>
        <p:sp>
          <p:nvSpPr>
            <p:cNvPr id="15" name="TextBox 14"/>
            <p:cNvSpPr txBox="1"/>
            <p:nvPr/>
          </p:nvSpPr>
          <p:spPr>
            <a:xfrm>
              <a:off x="1979712" y="3501008"/>
              <a:ext cx="412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а)</a:t>
              </a:r>
              <a:endParaRPr lang="ru-RU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0032" y="357301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б)</a:t>
              </a:r>
              <a:endParaRPr lang="ru-RU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80312" y="3573016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в)</a:t>
              </a:r>
              <a:endParaRPr lang="ru-RU" sz="20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71600" y="3789040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а) </a:t>
            </a:r>
            <a:r>
              <a:rPr lang="ru-RU" dirty="0" smtClean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зображение действительное, уменьшенное, перевёрнутое;</a:t>
            </a:r>
          </a:p>
          <a:p>
            <a:endParaRPr lang="ru-RU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429309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б)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изображение действительное, уменьшенное, перевёрнутое; 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4797152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в)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изображение мнимое, увеличенное, прямое.</a:t>
            </a:r>
            <a:endParaRPr lang="ru-RU" sz="20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1680" y="18864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Изображение предметов в </a:t>
            </a:r>
            <a:r>
              <a:rPr lang="ru-RU" sz="2000" dirty="0" smtClean="0">
                <a:solidFill>
                  <a:srgbClr val="C00000"/>
                </a:solidFill>
                <a:latin typeface="Verdana" pitchFamily="34" charset="0"/>
              </a:rPr>
              <a:t>выпуклом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 зеркале.</a:t>
            </a: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86104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</a:rPr>
              <a:t>Независимо от расположения предмета его изображение в </a:t>
            </a:r>
            <a:r>
              <a:rPr lang="ru-RU" b="1" dirty="0" smtClean="0">
                <a:solidFill>
                  <a:srgbClr val="008000"/>
                </a:solidFill>
                <a:latin typeface="Verdana" pitchFamily="34" charset="0"/>
              </a:rPr>
              <a:t>выпуклом зеркале </a:t>
            </a:r>
            <a:r>
              <a:rPr lang="ru-RU" b="1" dirty="0" smtClean="0">
                <a:solidFill>
                  <a:srgbClr val="002060"/>
                </a:solidFill>
                <a:latin typeface="Verdana" pitchFamily="34" charset="0"/>
              </a:rPr>
              <a:t>является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</a:rPr>
              <a:t>мнимым, уменьшенным и прямым.</a:t>
            </a:r>
            <a:endParaRPr lang="ru-RU" b="1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908720"/>
            <a:ext cx="41371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75656" y="508518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  <a:hlinkClick r:id="rId3" action="ppaction://hlinkfile"/>
              </a:rPr>
              <a:t>Приложение 2. Построение изображений в сферических зеркалах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948264" y="5949280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Современные 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зеркала автомобилей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обеспечивают существенное повышение безопасности и комфортабельности транспортных средств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861048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Увеличение зоны обзора в зеркалах бокового вида.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Нередко причиной дорожно-транспортных происшествий  и даже тяжелых аварий является нахождение автомобиля в «мертвой» зоне сбоку автомобиля. Наличие этой зоны обусловлено тем, что между секторами обзора, видимыми с места водителя через стекла дверей и через зеркала бокового вида, имеется  </a:t>
            </a:r>
            <a:r>
              <a:rPr lang="ru-RU" dirty="0" err="1" smtClean="0">
                <a:solidFill>
                  <a:srgbClr val="002060"/>
                </a:solidFill>
                <a:latin typeface="Verdana" pitchFamily="34" charset="0"/>
              </a:rPr>
              <a:t>непросматриваемый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сектор.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61248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Чем больше видно в зеркалах,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тем полнее и достовернее информация о дорожной обстановке.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E"/>
              </a:clrFrom>
              <a:clrTo>
                <a:srgbClr val="FFF8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412776"/>
            <a:ext cx="431854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165304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1988840"/>
            <a:ext cx="810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устанавливают: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- в местах выезда транспортных средств из ворот предприятий, арок домов;</a:t>
            </a:r>
          </a:p>
          <a:p>
            <a:endParaRPr lang="ru-RU" sz="1600" dirty="0" smtClean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- на пересечении дорог, на которых видимость не обеспечена в виду близко расположенных зданий, заборов и других сооружений;</a:t>
            </a:r>
          </a:p>
          <a:p>
            <a:endParaRPr lang="ru-RU" sz="1600" dirty="0" smtClean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- на пересечениях с ж/</a:t>
            </a:r>
            <a:r>
              <a:rPr lang="ru-RU" sz="1600" dirty="0" err="1" smtClean="0">
                <a:solidFill>
                  <a:srgbClr val="002060"/>
                </a:solidFill>
                <a:latin typeface="Verdana" pitchFamily="34" charset="0"/>
              </a:rPr>
              <a:t>д</a:t>
            </a:r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 подъездными путями к предприятиям, складам и другим объектам, на которых не обеспечены условия видимости приближающегося поезда;</a:t>
            </a:r>
          </a:p>
          <a:p>
            <a:endParaRPr lang="ru-RU" sz="1600" dirty="0" smtClean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- на серпантинах дорог в горной местности и участках горизонтальных кривых малого радиуса в плане с необеспеченной видимостью на других дорогах;</a:t>
            </a:r>
          </a:p>
          <a:p>
            <a:endParaRPr lang="ru-RU" sz="1600" dirty="0" smtClean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- в местах пересечения пешеходных путей с дорогами у детских, школьных и зрелищных предприятий (детские сады, школы, учебные заведения, кинотеатры и т.п.).</a:t>
            </a:r>
            <a:endParaRPr lang="ru-RU" sz="1600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1D8D2"/>
              </a:clrFrom>
              <a:clrTo>
                <a:srgbClr val="D1D8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0"/>
            <a:ext cx="1662966" cy="194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051" y="0"/>
            <a:ext cx="1901949" cy="22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59832" y="40466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Зеркала безопасности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дорожные на улицах </a:t>
            </a:r>
            <a:endParaRPr lang="ru-RU" sz="20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6237312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70892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	</a:t>
            </a:r>
          </a:p>
          <a:p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На опасных выездах зеркала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устанавливаются для предотвращения дорожных происшествий. Они позволяют водителю полностью контролировать ситуацию, поскольку предоставляют ему обзор главной дороги при выезде со второстепенной или с огороженной территории.</a:t>
            </a:r>
          </a:p>
          <a:p>
            <a:endParaRPr lang="ru-RU" dirty="0" smtClean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ru-RU" dirty="0" smtClean="0">
                <a:solidFill>
                  <a:srgbClr val="008000"/>
                </a:solidFill>
                <a:latin typeface="Verdana" pitchFamily="34" charset="0"/>
              </a:rPr>
              <a:t>Эффект от использования: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безопасность при выезде с огороженной территории </a:t>
            </a:r>
            <a:r>
              <a:rPr lang="ru-RU" dirty="0" smtClean="0">
                <a:solidFill>
                  <a:srgbClr val="002060"/>
                </a:solidFill>
              </a:rPr>
              <a:t>для транспорта;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удобство и свобода маневрирования для водителя.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176464" cy="212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1196752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Зеркала безопасности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на опасных выездах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948264" y="5949280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420888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	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Зеркала способны сделать любые повороты более безопасными как для транспорта, так и для людей. Их устанавливают на территориях различных предприятий, в жилых городских и сельских районах, просто на дорогах — на тех поворотах, где это необходимо для повышения безопасности движения.</a:t>
            </a:r>
          </a:p>
          <a:p>
            <a:endParaRPr lang="ru-RU" dirty="0" smtClean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ru-RU" dirty="0" smtClean="0">
                <a:solidFill>
                  <a:srgbClr val="008000"/>
                </a:solidFill>
                <a:latin typeface="Verdana" pitchFamily="34" charset="0"/>
              </a:rPr>
              <a:t>Эффект от использования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предотвращают столкновения транспорта и другие ДТП; 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делают дорогу более безопасной (особенно при условии, когда ее переходят дети).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39533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1124744"/>
            <a:ext cx="3209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</a:rPr>
              <a:t>Зеркала безопасности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</a:rPr>
              <a:t>на опасных поворотах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948264" y="5949280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18864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Технические инновации 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в автомобильных зеркалах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бокового вида нацелены на повышение безопасности,  комфортности и экономичности автомобиля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700808"/>
            <a:ext cx="7812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Ослепление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также является  распространенной причиной аварий и ДТП.  Более того, даже если ослепления, как такового, не происходит, повышенная яркость отраженного зеркалами света создает излишнюю нагрузку на зрение водителя, вызывая преждевременную усталость.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dirty="0" smtClean="0">
                <a:solidFill>
                  <a:srgbClr val="008000"/>
                </a:solidFill>
                <a:latin typeface="Verdana" pitchFamily="34" charset="0"/>
              </a:rPr>
              <a:t>Защита от ослепления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, таким образом, оказывается весьма важным фактором повышения безопасности и комфортабельности управления автомобилем, особенно в темное время суток.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43711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В последние годы появились противоослепляющие зеркала на основе жидких кристаллов. Противоослепляющее действие этих зеркал основано на способности некоторых жидких кристаллов изменять свою прозрачность под действием электрического поля. 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8865" y="764704"/>
            <a:ext cx="121513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733256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93610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88640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Современные технологии позволяют выпускать 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светодиодные знаки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повышенной надежности, что в свою очередь повышает безопасность дорожного движения и сокращения количество дорожно-транспортных происшествий.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5168" y="177281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Использование 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светодиодных знаков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имеет ряд неоспоримых преимуществ перед обычными знаками дорожного движения: </a:t>
            </a:r>
          </a:p>
          <a:p>
            <a:endParaRPr lang="ru-RU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отображающаяся информация на светодиодном знаке не зависит от времени суток и погодных условий; </a:t>
            </a:r>
          </a:p>
          <a:p>
            <a:endParaRPr lang="ru-RU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импульсные дорожные знаки имею значительно больший ресурс в сравнении с ламповыми дорожными знаками и более высокую устойчивость к агрессивности окружающей среды; </a:t>
            </a:r>
          </a:p>
          <a:p>
            <a:endParaRPr lang="ru-RU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низкое электропотребление обеспечивает долгую бесперебойную работу, светодиодные знаки практически не требуют обслуживания. Напряжение питания всех светодиодных знаков 12 В. 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0" name="Рисунок 9" descr="peshihod_perho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1368152" cy="1368152"/>
          </a:xfrm>
          <a:prstGeom prst="rect">
            <a:avLst/>
          </a:prstGeom>
        </p:spPr>
      </p:pic>
      <p:pic>
        <p:nvPicPr>
          <p:cNvPr id="11" name="Рисунок 10" descr="impulsnay_strel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331640" cy="1331640"/>
          </a:xfrm>
          <a:prstGeom prst="rect">
            <a:avLst/>
          </a:prstGeom>
        </p:spPr>
      </p:pic>
      <p:pic>
        <p:nvPicPr>
          <p:cNvPr id="12" name="Рисунок 11" descr="ogran_sk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1403648" cy="1403648"/>
          </a:xfrm>
          <a:prstGeom prst="rect">
            <a:avLst/>
          </a:prstGeom>
        </p:spPr>
      </p:pic>
      <p:pic>
        <p:nvPicPr>
          <p:cNvPr id="13" name="Рисунок 12" descr="djr_raboti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65104"/>
            <a:ext cx="1584176" cy="158417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6" action="ppaction://hlinksldjump" highlightClick="1"/>
          </p:cNvPr>
          <p:cNvSpPr/>
          <p:nvPr/>
        </p:nvSpPr>
        <p:spPr>
          <a:xfrm>
            <a:off x="7956376" y="6165304"/>
            <a:ext cx="93610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404664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В настоящее время 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знаки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дорожной разметки применяются 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на солнечных батареях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. Источником питания является конденсатор, заряжающийся от солнечной батареи. Достаточно 2-4 часов светового дня (даже пасмурного) для его зарядки. Срок службы неограничен. </a:t>
            </a:r>
          </a:p>
          <a:p>
            <a:endParaRPr lang="ru-RU" dirty="0" smtClean="0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Они устанавливаются на дорожное полотно для обозначения разделительных полос, края обочины, пешеходных переходов, мест стоянки, а также украшений тротуаров перед парадными входами и декорирования площадей.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4392488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3933056"/>
            <a:ext cx="43204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7884368" y="6165304"/>
            <a:ext cx="93610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128" y="40466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Люминофор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- это люминесцентный состав; </a:t>
            </a:r>
            <a:r>
              <a:rPr lang="ru-RU" dirty="0" err="1" smtClean="0">
                <a:solidFill>
                  <a:srgbClr val="002060"/>
                </a:solidFill>
                <a:latin typeface="Verdana" pitchFamily="34" charset="0"/>
              </a:rPr>
              <a:t>светонакопитель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; светящийся в темноте.</a:t>
            </a:r>
          </a:p>
          <a:p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Люминофор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- обладает свойством аккумулировать свет (накапливает свет), при освещении различными источниками света (солнечный свет, лампы ультрафиолетовые накаливания, в том числе люминесцентные лампы). 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Для зарядки изделий с покрытием из люминофора достаточно 10 -15 секунд подержать их у источников света. Продолжительность свечения составляет от 2 до 36 часов, в зависимости от свойств люминофоров. При этом яркость свечения не линейна. В первые минуты послесвечения в темноте яркость максимальна, уменьшается пропорционально времени свечения. Спустя несколько часов свечение люминофора продолжает оставаться хорошо заметным.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3711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Люминофоры используются: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для разметки автомобильных дорог,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для изготовления дорожных знаков, информационно-указательных щитов на автострадах;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для изготовления опознавательных знаков транспортных средств.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596336" y="6093296"/>
            <a:ext cx="93610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2614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Содержание 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12776"/>
            <a:ext cx="47314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Безопасность движения и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sldjump"/>
              </a:rPr>
              <a:t>поляризованные линзы;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2"/>
              </a:buBlip>
            </a:pP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сферические зеркала;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2"/>
              </a:buBlip>
            </a:pP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 action="ppaction://hlinksldjump"/>
              </a:rPr>
              <a:t>светодиодные знаки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Blip>
                <a:blip r:embed="rId2"/>
              </a:buBlip>
            </a:pP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 action="ppaction://hlinksldjump"/>
              </a:rPr>
              <a:t>знаки дорожной разметки;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 action="ppaction://hlinksldjump"/>
              </a:rPr>
              <a:t>люминофоры.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2"/>
              </a:buBlip>
            </a:pP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2"/>
              </a:buBlip>
            </a:pP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764704"/>
            <a:ext cx="377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8" action="ppaction://hlinksldjump"/>
              </a:rPr>
              <a:t>Три цвета: светофоры</a:t>
            </a:r>
            <a:endParaRPr lang="ru-RU" sz="2400" dirty="0" smtClean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0120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9" action="ppaction://hlinksldjump"/>
              </a:rPr>
              <a:t>Почему дорожные знаки светятся в темноте?</a:t>
            </a:r>
            <a:endParaRPr lang="ru-RU" sz="2400" dirty="0" smtClean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877272"/>
            <a:ext cx="3671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0" action="ppaction://hlinksldjump"/>
              </a:rPr>
              <a:t>Ответьте на вопросы</a:t>
            </a:r>
            <a:endParaRPr lang="ru-RU" sz="2400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Управляющая кнопка: в конец 8">
            <a:hlinkClick r:id="rId8" action="ppaction://hlinksldjump" highlightClick="1"/>
          </p:cNvPr>
          <p:cNvSpPr/>
          <p:nvPr/>
        </p:nvSpPr>
        <p:spPr>
          <a:xfrm>
            <a:off x="6012160" y="836712"/>
            <a:ext cx="720080" cy="360040"/>
          </a:xfrm>
          <a:prstGeom prst="actionButtonE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rId3" action="ppaction://hlinksldjump" highlightClick="1"/>
          </p:cNvPr>
          <p:cNvSpPr/>
          <p:nvPr/>
        </p:nvSpPr>
        <p:spPr>
          <a:xfrm>
            <a:off x="6012160" y="1916832"/>
            <a:ext cx="720080" cy="360040"/>
          </a:xfrm>
          <a:prstGeom prst="actionButtonE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rId4" action="ppaction://hlinksldjump" highlightClick="1"/>
          </p:cNvPr>
          <p:cNvSpPr/>
          <p:nvPr/>
        </p:nvSpPr>
        <p:spPr>
          <a:xfrm>
            <a:off x="6012160" y="2564904"/>
            <a:ext cx="720080" cy="360040"/>
          </a:xfrm>
          <a:prstGeom prst="actionButtonE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rId5" action="ppaction://hlinksldjump" highlightClick="1"/>
          </p:cNvPr>
          <p:cNvSpPr/>
          <p:nvPr/>
        </p:nvSpPr>
        <p:spPr>
          <a:xfrm>
            <a:off x="6012160" y="3284984"/>
            <a:ext cx="720080" cy="360040"/>
          </a:xfrm>
          <a:prstGeom prst="actionButtonE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rId6" action="ppaction://hlinksldjump" highlightClick="1"/>
          </p:cNvPr>
          <p:cNvSpPr/>
          <p:nvPr/>
        </p:nvSpPr>
        <p:spPr>
          <a:xfrm>
            <a:off x="6300192" y="4005064"/>
            <a:ext cx="720080" cy="360040"/>
          </a:xfrm>
          <a:prstGeom prst="actionButtonE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rId7" action="ppaction://hlinksldjump" highlightClick="1"/>
          </p:cNvPr>
          <p:cNvSpPr/>
          <p:nvPr/>
        </p:nvSpPr>
        <p:spPr>
          <a:xfrm>
            <a:off x="4211960" y="4725144"/>
            <a:ext cx="720080" cy="360040"/>
          </a:xfrm>
          <a:prstGeom prst="actionButtonE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rId9" action="ppaction://hlinksldjump" highlightClick="1"/>
          </p:cNvPr>
          <p:cNvSpPr/>
          <p:nvPr/>
        </p:nvSpPr>
        <p:spPr>
          <a:xfrm>
            <a:off x="8028384" y="5373216"/>
            <a:ext cx="720080" cy="360040"/>
          </a:xfrm>
          <a:prstGeom prst="actionButtonE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rId10" action="ppaction://hlinksldjump" highlightClick="1"/>
          </p:cNvPr>
          <p:cNvSpPr/>
          <p:nvPr/>
        </p:nvSpPr>
        <p:spPr>
          <a:xfrm>
            <a:off x="4211960" y="5949280"/>
            <a:ext cx="720080" cy="360040"/>
          </a:xfrm>
          <a:prstGeom prst="actionButtonE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0624" y="260649"/>
            <a:ext cx="78133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Кажущиеся днем совершенно обычными, 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в темноте дорожные знаки  вспыхивают ярким светом.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И “виноваты” в этом маленькие стеклянные шарики, </a:t>
            </a:r>
            <a:r>
              <a:rPr lang="ru-RU" dirty="0" err="1" smtClean="0">
                <a:solidFill>
                  <a:srgbClr val="002060"/>
                </a:solidFill>
                <a:latin typeface="Verdana" pitchFamily="34" charset="0"/>
              </a:rPr>
              <a:t>напылённые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на заданное изображение.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Эти </a:t>
            </a:r>
            <a:r>
              <a:rPr lang="ru-RU" dirty="0" err="1" smtClean="0">
                <a:solidFill>
                  <a:srgbClr val="002060"/>
                </a:solidFill>
                <a:latin typeface="Verdana" pitchFamily="34" charset="0"/>
              </a:rPr>
              <a:t>микролинзы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диаметром всего в несколько десятых долей миллиметра сначала фокусируют свет на тонкий слой краски, а затем из отраженного света формируют почти параллельный пучок, идущий ровно в обратном направлении.  Эти знаки отражают свет в основном назад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отсюда и возникает ощущение, что знаки светятся сами собой!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948264" y="5949280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Преломление лучей в сферических микролинза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429000"/>
            <a:ext cx="3096344" cy="27660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3645024"/>
            <a:ext cx="7344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Видеофильм  «Почему дорожные знаки светятся в темноте?» 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http://cats-cats.net/?p=1820</a:t>
            </a: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Управляющая кнопка: фильм 4">
            <a:hlinkClick r:id="" action="ppaction://noaction" highlightClick="1"/>
          </p:cNvPr>
          <p:cNvSpPr/>
          <p:nvPr/>
        </p:nvSpPr>
        <p:spPr>
          <a:xfrm>
            <a:off x="5580112" y="4077072"/>
            <a:ext cx="1008112" cy="792088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692696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Но прогресс не стоит на месте: сейчас дорожные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знаки покрывают самоклеящейся светоотражающей пленкой.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Суть новшества в том, что эти самые отражающие шарики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там спрятаны от дождя.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А вот когда они открыты, то дождь может сыграть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с водителем злую шутку: мокрый знак не виден ночью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в свете фар. Вода, попавшая на знак, изменяет всю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оптическую систему!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7596336" y="6093296"/>
            <a:ext cx="93610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54868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Verdana" pitchFamily="34" charset="0"/>
              </a:rPr>
              <a:t>Ответьте на вопросы</a:t>
            </a:r>
            <a:endParaRPr lang="ru-RU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05273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8000"/>
                </a:solidFill>
                <a:latin typeface="Verdana" pitchFamily="34" charset="0"/>
                <a:ea typeface="Times New Roman" pitchFamily="18" charset="0"/>
              </a:rPr>
              <a:t>1.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 Почему стёкла автомобильных фар делают рифлёными, а не гладкими?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653136"/>
            <a:ext cx="70198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Ответ: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При такой конструкции они состоят как бы из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маленьких треугольных призм. Набор этих призм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позволяет направить свет лампы после отражения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в нужное направление, то есть вниз на дорогу.</a:t>
            </a: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96336" y="6021288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7667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Verdana" pitchFamily="34" charset="0"/>
              </a:rPr>
              <a:t>Ответьте на вопросы</a:t>
            </a:r>
            <a:endParaRPr lang="ru-RU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908720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8000"/>
                </a:solidFill>
                <a:latin typeface="Verdana" pitchFamily="34" charset="0"/>
                <a:ea typeface="Times New Roman" pitchFamily="18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 Некоторые автомобили имеют дополнительные фары жёлтого цвета Почему такие фары хорошо освещают дорогу в туманную погоду?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05064"/>
            <a:ext cx="8847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Ответ: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Жёлтый свет сравнительно слабо рассеивается.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Кроме того, лучам этого света наиболее чувствителен наш глаз.</a:t>
            </a: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492896"/>
            <a:ext cx="23246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85184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err="1" smtClean="0">
                <a:solidFill>
                  <a:srgbClr val="008000"/>
                </a:solidFill>
                <a:latin typeface="Verdana" pitchFamily="34" charset="0"/>
              </a:rPr>
              <a:t>Противотуманные</a:t>
            </a:r>
            <a:r>
              <a:rPr lang="ru-RU" sz="2000" dirty="0" smtClean="0">
                <a:solidFill>
                  <a:srgbClr val="008000"/>
                </a:solidFill>
                <a:latin typeface="Verdana" pitchFamily="34" charset="0"/>
              </a:rPr>
              <a:t> фары 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используются для расширения зоны видимости при езде в тумане, во время снегопада или сильного дождя. Они становятся хорошим подспорьем при движении в непогоду, существенно снижая вероятность ДТП.</a:t>
            </a: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68344" y="6165304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Verdana" pitchFamily="34" charset="0"/>
              </a:rPr>
              <a:t>Ответьте на вопросы</a:t>
            </a:r>
            <a:endParaRPr lang="ru-RU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692696"/>
            <a:ext cx="7668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  <a:ea typeface="Times New Roman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. В ясные солнечные дни на загородных асфальтированных шоссе водители автомашин часто наблюдают такую картину: некоторые участки асфальта, находящиеся впереди автомашины на расстоянии около 80—100 м, кажутся покрытыми лужами. Когда водитель подъезжает ближе к этому месту, лужи исчезают и снова появляются впереди на других местах, примерно на том же расстоянии. Как объясняется это явление?</a:t>
            </a:r>
            <a:endParaRPr lang="ru-RU" sz="20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149080"/>
            <a:ext cx="85250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Ответ: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У тёплого воздуха вблизи асфальта показатель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преломления света меньше, чем у холодных вышележащих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слоёв. Потому происходит полное внутреннее отражение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света от  границы раздела этих слоёв, и асфальт кажется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столь же хорошо отражающим  свет, как и поверхность воды.</a:t>
            </a: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96336" y="6165304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Verdana" pitchFamily="34" charset="0"/>
              </a:rPr>
              <a:t>Ответьте на вопросы</a:t>
            </a:r>
            <a:endParaRPr lang="ru-RU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692696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  <a:ea typeface="Times New Roman" pitchFamily="18" charset="0"/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. Для чего у автомобиля сбоку от водителя укреплены небольшие зеркала?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Какие зеркала лучше использовать – плоские, вогнутые или выпуклые?</a:t>
            </a:r>
            <a:endParaRPr lang="ru-RU" sz="20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32" y="4005064"/>
            <a:ext cx="89402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Ответ: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Зеркала помогают водителю наблюдать за тем, что происходит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сбоку и сзади автомобиля. </a:t>
            </a:r>
            <a:r>
              <a:rPr lang="ru-RU" sz="2000" dirty="0" smtClean="0">
                <a:solidFill>
                  <a:srgbClr val="008000"/>
                </a:solidFill>
                <a:latin typeface="Verdana" pitchFamily="34" charset="0"/>
              </a:rPr>
              <a:t>Лучше всего применять выпуклое</a:t>
            </a:r>
          </a:p>
          <a:p>
            <a:r>
              <a:rPr lang="ru-RU" sz="2000" dirty="0" smtClean="0">
                <a:solidFill>
                  <a:srgbClr val="008000"/>
                </a:solidFill>
                <a:latin typeface="Verdana" pitchFamily="34" charset="0"/>
              </a:rPr>
              <a:t> зеркало, 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так как в этом случае  изображение всегда получается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 прямым, что позволяет водителю просматривать значительное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Пространство за машиной. Плоское зеркало даёт прямое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изображение в натуральную величину, но поле зрения его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Меньше, чем у выпуклого зеркала.</a:t>
            </a: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884368" y="6165304"/>
            <a:ext cx="93610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542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Список использованного материала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1202269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Почему у светофора такие цвета?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://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moscow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-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faq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ru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all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_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question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transport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/2008/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April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/5436/19437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2.  Незаменимые люминофоры.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://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sfam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ru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page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_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html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php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?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page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=12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3. Дорожные знаки и разметка. </a:t>
            </a: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://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www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vashamashina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ru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traffic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_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signs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html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4. «Почему дорожные знаки светятся в темноте?» </a:t>
            </a: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http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://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cats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cats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net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/?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=1820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5.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http://www.in-win.net/4/svetodiodnye-znaki.html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5. Зеркала дорожные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http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://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www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svetoznak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ru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index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Микрооптическая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система безопасности и воспроизведения изображения.</a:t>
            </a: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http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://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www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freepatent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ru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patents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/2414731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Светодиодные активные импульсные дорожные знаки.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http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://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www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plasto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ru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/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viewpage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php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?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page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_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id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=67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060848"/>
            <a:ext cx="495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:\Арсентьева Г.Н\ПДД и физика\Арсентьева Г.Н. Оптическое решение безопасности движения\536145973.jp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068960"/>
            <a:ext cx="2520280" cy="21536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Три цвета есть у светофора,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Они понятны для шофера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Красный свет –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Проезда нет.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8F200"/>
                </a:solidFill>
              </a:rPr>
              <a:t>Желтый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–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Будь готов к пути,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8000"/>
                </a:solidFill>
              </a:rPr>
              <a:t> А зеленый свет </a:t>
            </a:r>
            <a:r>
              <a:rPr lang="ru-RU" sz="2400" dirty="0" smtClean="0"/>
              <a:t>–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Кати!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Picture 4" descr="C:\Documents and Settings\учитель24\Рабочий стол\624138925.jp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5334" y="2492896"/>
            <a:ext cx="2721902" cy="2376264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948264" y="5949280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653136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Почему для запрещающего сигнала светофора, а также предупреждающих огней заднего хода в автомобилях используют именной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красный свет? </a:t>
            </a:r>
            <a:endParaRPr lang="en-US" sz="20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60648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сигналов светофора были выбраны цвета:</a:t>
            </a:r>
          </a:p>
        </p:txBody>
      </p:sp>
      <p:cxnSp>
        <p:nvCxnSpPr>
          <p:cNvPr id="7" name="Прямая со стрелкой 6"/>
          <p:cNvCxnSpPr>
            <a:endCxn id="8" idx="1"/>
          </p:cNvCxnSpPr>
          <p:nvPr/>
        </p:nvCxnSpPr>
        <p:spPr>
          <a:xfrm>
            <a:off x="1259632" y="980728"/>
            <a:ext cx="1512168" cy="353943"/>
          </a:xfrm>
          <a:prstGeom prst="straightConnector1">
            <a:avLst/>
          </a:prstGeom>
          <a:ln w="127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0" idx="1"/>
          </p:cNvCxnSpPr>
          <p:nvPr/>
        </p:nvCxnSpPr>
        <p:spPr>
          <a:xfrm>
            <a:off x="1187624" y="1484784"/>
            <a:ext cx="1512168" cy="77611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043608" y="2348880"/>
            <a:ext cx="1584176" cy="792088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11560" y="2708920"/>
            <a:ext cx="504056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C:\Documents and Settings\учитель24\Рабочий стол\624138925.jp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196752"/>
            <a:ext cx="1897083" cy="1656184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2699792" y="2060848"/>
            <a:ext cx="4248472" cy="400110"/>
            <a:chOff x="2627784" y="2852936"/>
            <a:chExt cx="4248472" cy="40011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627784" y="2852936"/>
              <a:ext cx="37465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красный –</a:t>
              </a:r>
              <a:r>
                <a:rPr lang="ru-RU" sz="20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запрещающий</a:t>
              </a:r>
              <a:endPara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372200" y="2852936"/>
              <a:ext cx="50405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?</a:t>
              </a:r>
              <a:endPara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627784" y="2996952"/>
            <a:ext cx="4977811" cy="400110"/>
            <a:chOff x="2555776" y="3789040"/>
            <a:chExt cx="4206601" cy="40011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555776" y="3789040"/>
              <a:ext cx="42066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жёлтый - </a:t>
              </a:r>
              <a:r>
                <a:rPr lang="ru-RU" sz="20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предупреждающий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963479" y="3789040"/>
              <a:ext cx="50405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0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?</a:t>
              </a:r>
              <a:endParaRPr lang="ru-RU" sz="20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71800" y="980728"/>
            <a:ext cx="4104456" cy="707886"/>
            <a:chOff x="2843809" y="2060848"/>
            <a:chExt cx="4104456" cy="70788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43809" y="2060848"/>
              <a:ext cx="37444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зелёный </a:t>
              </a:r>
              <a:r>
                <a:rPr lang="ru-RU" sz="20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– разрешающий       </a:t>
              </a:r>
            </a:p>
            <a:p>
              <a:endParaRPr lang="ru-RU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444209" y="2060848"/>
              <a:ext cx="50405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0" dirty="0" smtClean="0">
                  <a:ln w="11430"/>
                  <a:solidFill>
                    <a:srgbClr val="008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?</a:t>
              </a:r>
              <a:endParaRPr lang="ru-RU" sz="2000" b="1" cap="none" spc="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6948264" y="5949280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60648"/>
            <a:ext cx="6301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Это связано с тем, что свет разного цвета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по-разному распространяется в атмосфере.</a:t>
            </a:r>
            <a:endParaRPr lang="en-US" sz="2000" b="1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331640" y="980728"/>
            <a:ext cx="1368152" cy="1368152"/>
          </a:xfrm>
          <a:prstGeom prst="straightConnector1">
            <a:avLst/>
          </a:prstGeom>
          <a:ln w="127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771800" y="1340768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Verdana" pitchFamily="34" charset="0"/>
              </a:rPr>
              <a:t>зелёный свет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– разрешённый сигнал светофора, так как наибольшая разница в ощущении цветности человеческим глазом именно между красным и зелёным  светом, то есть они наиболее различимы, а значит, могут быть безошибочно распознаны.      </a:t>
            </a:r>
          </a:p>
          <a:p>
            <a:endParaRPr lang="ru-RU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cxnSp>
        <p:nvCxnSpPr>
          <p:cNvPr id="9" name="Прямая со стрелкой 8"/>
          <p:cNvCxnSpPr>
            <a:endCxn id="10" idx="1"/>
          </p:cNvCxnSpPr>
          <p:nvPr/>
        </p:nvCxnSpPr>
        <p:spPr>
          <a:xfrm>
            <a:off x="1115616" y="1844824"/>
            <a:ext cx="1635287" cy="218434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50903" y="3429000"/>
            <a:ext cx="63930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красный  свет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рассеивается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меньше других,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хорошо виден на значительном расстоянии даже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в тёмное время суток и в туманную погоду, 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что очень важно для запрещающего сигнала.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cxnSp>
        <p:nvCxnSpPr>
          <p:cNvPr id="11" name="Прямая со стрелкой 10"/>
          <p:cNvCxnSpPr>
            <a:endCxn id="23" idx="1"/>
          </p:cNvCxnSpPr>
          <p:nvPr/>
        </p:nvCxnSpPr>
        <p:spPr>
          <a:xfrm>
            <a:off x="971600" y="2636912"/>
            <a:ext cx="1800200" cy="2837929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11560" y="2708920"/>
            <a:ext cx="504056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учитель24\Рабочий стол\624138925.jp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941168"/>
            <a:ext cx="1656184" cy="144587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771800" y="5013176"/>
            <a:ext cx="5809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жёлтый свет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рассеивается больше красного,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но меньше, чем зелёный, он хорошо заметен 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и подходит для предупреждающего сигнала.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Управляющая кнопка: назад 19">
            <a:hlinkClick r:id="rId3" action="ppaction://hlinksldjump" highlightClick="1"/>
          </p:cNvPr>
          <p:cNvSpPr/>
          <p:nvPr/>
        </p:nvSpPr>
        <p:spPr>
          <a:xfrm>
            <a:off x="7596336" y="6093296"/>
            <a:ext cx="93610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648" y="188640"/>
            <a:ext cx="7740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013176"/>
            <a:ext cx="1656184" cy="87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97152"/>
            <a:ext cx="1656184" cy="133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Самая распространенная и опасная помеха при вождении автомобиля - это 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слепящий свет.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Такими бликами может быть яркий солнечный свет, отраженный от бесконечного разнообразия гладких поверхностей, например от дороги, капота или приборной панели автомобиля или даже глянец впереди идущей машины. 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06084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Поляризованные линзы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являются лучшим решением для устранения большинства аварий в этих условиях.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92494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Поляризация все еще важна, потому что яркие блики могут появляться неожиданно, например, отражение от дороги. Глаз, привыкший к слабому освещению, особенно подвержен ослеплению. Существуют линзы, разработанные специально для вождения автомобиля. 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725144"/>
            <a:ext cx="1944216" cy="143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596336" y="6093296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648" y="188640"/>
            <a:ext cx="7740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На фарах и ветровых стёклах автомашин устанавливают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>поляроиды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. </a:t>
            </a:r>
          </a:p>
          <a:p>
            <a:endParaRPr lang="ru-RU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836712"/>
            <a:ext cx="69830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Поляроиды 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- это плёнки из особых кристаллов,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нанесённые на стекло или целлулоид. Они пропускают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Только такие световые волны, колебания вектора напряжённости электрического поля лежат только в одной определённой плоскости.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Если фары и ветровое стекло покрыть </a:t>
            </a:r>
            <a:r>
              <a:rPr lang="ru-RU" dirty="0" err="1" smtClean="0">
                <a:solidFill>
                  <a:srgbClr val="002060"/>
                </a:solidFill>
                <a:latin typeface="Verdana" pitchFamily="34" charset="0"/>
              </a:rPr>
              <a:t>поляроидной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плёнкой, оптическая ось которой составляет 45</a:t>
            </a:r>
            <a:r>
              <a:rPr lang="ru-RU" baseline="30000" dirty="0" smtClean="0">
                <a:solidFill>
                  <a:srgbClr val="002060"/>
                </a:solidFill>
                <a:latin typeface="Verdana" pitchFamily="34" charset="0"/>
              </a:rPr>
              <a:t>0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к горизонту, то свет фар встречных машин не пройдёт в салон.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Встречные машины водитель различит только в свете фар своего автомобиля.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148064" y="4005064"/>
            <a:ext cx="2374368" cy="1706706"/>
            <a:chOff x="5796136" y="4149080"/>
            <a:chExt cx="2374368" cy="170670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0" y="4149080"/>
              <a:ext cx="1905000" cy="12382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796136" y="5517232"/>
              <a:ext cx="23743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0000"/>
                  </a:solidFill>
                  <a:latin typeface="Verdana" pitchFamily="34" charset="0"/>
                </a:rPr>
                <a:t>Поляроид </a:t>
              </a:r>
              <a:r>
                <a:rPr lang="ru-RU" sz="1600" dirty="0" smtClean="0">
                  <a:solidFill>
                    <a:srgbClr val="002060"/>
                  </a:solidFill>
                  <a:latin typeface="Verdana" pitchFamily="34" charset="0"/>
                </a:rPr>
                <a:t>защищает</a:t>
              </a:r>
              <a:endParaRPr lang="ru-RU" sz="1600" dirty="0">
                <a:solidFill>
                  <a:srgbClr val="002060"/>
                </a:solidFill>
                <a:latin typeface="Verdana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03648" y="4005064"/>
            <a:ext cx="2367956" cy="1665476"/>
            <a:chOff x="611560" y="4365104"/>
            <a:chExt cx="2367956" cy="16654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4365104"/>
              <a:ext cx="1905000" cy="11715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11560" y="5661248"/>
              <a:ext cx="2367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  <a:latin typeface="Verdana" pitchFamily="34" charset="0"/>
                </a:rPr>
                <a:t>Солнце ослепляет</a:t>
              </a:r>
              <a:endParaRPr lang="ru-RU" dirty="0">
                <a:solidFill>
                  <a:srgbClr val="002060"/>
                </a:solidFill>
                <a:latin typeface="Verdana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259632" y="60212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Поляроиды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предназначены для защиты водителей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 от ослепления светом фар встречных автомашин.</a:t>
            </a:r>
            <a:endParaRPr lang="ru-RU" dirty="0"/>
          </a:p>
        </p:txBody>
      </p:sp>
      <p:sp>
        <p:nvSpPr>
          <p:cNvPr id="15" name="Управляющая кнопка: назад 14">
            <a:hlinkClick r:id="rId5" action="ppaction://hlinksldjump" highlightClick="1"/>
          </p:cNvPr>
          <p:cNvSpPr/>
          <p:nvPr/>
        </p:nvSpPr>
        <p:spPr>
          <a:xfrm>
            <a:off x="7956376" y="6093296"/>
            <a:ext cx="93610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877272" cy="27363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Сферические зеркала</a:t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и безопасность движения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6"/>
            <a:ext cx="142875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2664296" cy="2158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948264" y="5949280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Зеркала безопасности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на автомобилях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813" y="3356992"/>
            <a:ext cx="315703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764704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7" y="3323016"/>
            <a:ext cx="4320480" cy="324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547664" y="5877272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Боковые зеркала заднего вида</a:t>
            </a: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764704"/>
            <a:ext cx="271757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403648" y="2276872"/>
            <a:ext cx="43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Внутренние зеркала заднего вида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948264" y="5949280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етоф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Светофор</Template>
  <TotalTime>1089</TotalTime>
  <Words>1803</Words>
  <Application>Microsoft Office PowerPoint</Application>
  <PresentationFormat>Экран (4:3)</PresentationFormat>
  <Paragraphs>199</Paragraphs>
  <Slides>27</Slides>
  <Notes>1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Светофор</vt:lpstr>
      <vt:lpstr>Оптическое решение безопасности движения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Сферические зеркала  и безопасность движения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 и правила дорожного движения </dc:title>
  <dc:creator>Учитель24</dc:creator>
  <cp:lastModifiedBy>Админ</cp:lastModifiedBy>
  <cp:revision>164</cp:revision>
  <dcterms:created xsi:type="dcterms:W3CDTF">2012-02-02T11:44:03Z</dcterms:created>
  <dcterms:modified xsi:type="dcterms:W3CDTF">2013-01-11T10:00:38Z</dcterms:modified>
</cp:coreProperties>
</file>