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83" r:id="rId4"/>
    <p:sldId id="282" r:id="rId5"/>
    <p:sldId id="256" r:id="rId6"/>
    <p:sldId id="258" r:id="rId7"/>
    <p:sldId id="285" r:id="rId8"/>
    <p:sldId id="281" r:id="rId9"/>
    <p:sldId id="259" r:id="rId10"/>
    <p:sldId id="260" r:id="rId11"/>
    <p:sldId id="284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59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22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641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76962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3733800"/>
            <a:ext cx="76962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34BE582-F7D2-4297-9F93-49083067E1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654297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22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53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74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9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12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60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69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8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7EBDE-718F-4CB8-BAA6-A7CE06D1F07C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B435-860C-42E4-9778-9CE67944E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14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g0.liveinternet.ru/images/attach/c/1/50/225/50225700_zima.jpg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g0.liveinternet.ru/images/attach/c/1/50/225/50225700_zima.jpg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0324"/>
            <a:ext cx="8229600" cy="158415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/>
                </a:solidFill>
              </a:rPr>
              <a:t>С новым годом!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7175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2286000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2" descr="Картинка 41 из 114034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391" y="1556792"/>
            <a:ext cx="8572381" cy="5161791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317500"/>
          </a:effectLst>
        </p:spPr>
      </p:pic>
      <p:pic>
        <p:nvPicPr>
          <p:cNvPr id="7172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857232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285992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929066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429132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3786188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62966" y="987574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2071688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257" y="130324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214438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6" descr="prir95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93017" y="4786316"/>
            <a:ext cx="718944" cy="1565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776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9"/>
            <a:ext cx="8362950" cy="1944216"/>
          </a:xfrm>
        </p:spPr>
        <p:txBody>
          <a:bodyPr>
            <a:normAutofit/>
          </a:bodyPr>
          <a:lstStyle/>
          <a:p>
            <a:r>
              <a:rPr lang="ru-RU" sz="4000" dirty="0"/>
              <a:t>   </a:t>
            </a:r>
            <a:r>
              <a:rPr lang="ru-RU" sz="4000" b="1" dirty="0">
                <a:solidFill>
                  <a:srgbClr val="FF0000"/>
                </a:solidFill>
              </a:rPr>
              <a:t>Род  </a:t>
            </a:r>
            <a:r>
              <a:rPr lang="ru-RU" sz="4000" b="1" dirty="0" smtClean="0">
                <a:solidFill>
                  <a:srgbClr val="FF0000"/>
                </a:solidFill>
              </a:rPr>
              <a:t>имён существительных</a:t>
            </a: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dirty="0"/>
              <a:t>           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9"/>
            <a:ext cx="8363272" cy="4035152"/>
          </a:xfrm>
        </p:spPr>
        <p:txBody>
          <a:bodyPr>
            <a:normAutofit/>
          </a:bodyPr>
          <a:lstStyle/>
          <a:p>
            <a:r>
              <a:rPr lang="ru-RU" i="1" dirty="0" smtClean="0"/>
              <a:t>   </a:t>
            </a:r>
            <a:r>
              <a:rPr lang="ru-RU" b="1" dirty="0" smtClean="0"/>
              <a:t>Женский </a:t>
            </a:r>
            <a:r>
              <a:rPr lang="ru-RU" b="1" dirty="0"/>
              <a:t>:       </a:t>
            </a:r>
            <a:r>
              <a:rPr lang="ru-RU" dirty="0"/>
              <a:t>весна, земля</a:t>
            </a:r>
            <a:r>
              <a:rPr lang="ru-RU" dirty="0" smtClean="0"/>
              <a:t>… </a:t>
            </a:r>
            <a:endParaRPr lang="ru-RU" dirty="0"/>
          </a:p>
          <a:p>
            <a:endParaRPr lang="ru-RU" b="1" dirty="0"/>
          </a:p>
          <a:p>
            <a:r>
              <a:rPr lang="ru-RU" b="1" dirty="0"/>
              <a:t>  </a:t>
            </a:r>
            <a:r>
              <a:rPr lang="ru-RU" b="1" dirty="0" smtClean="0"/>
              <a:t>Мужской </a:t>
            </a:r>
            <a:r>
              <a:rPr lang="ru-RU" b="1" dirty="0"/>
              <a:t>:    </a:t>
            </a:r>
            <a:r>
              <a:rPr lang="ru-RU" dirty="0"/>
              <a:t>дуб, брат, цвет, </a:t>
            </a:r>
            <a:r>
              <a:rPr lang="ru-RU" dirty="0" smtClean="0"/>
              <a:t>предмет  </a:t>
            </a:r>
            <a:endParaRPr lang="ru-RU" dirty="0"/>
          </a:p>
          <a:p>
            <a:pPr>
              <a:buFontTx/>
              <a:buNone/>
            </a:pPr>
            <a:endParaRPr lang="ru-RU" b="1" dirty="0"/>
          </a:p>
          <a:p>
            <a:r>
              <a:rPr lang="ru-RU" b="1" dirty="0" smtClean="0"/>
              <a:t> Средний </a:t>
            </a:r>
            <a:r>
              <a:rPr lang="ru-RU" b="1" dirty="0"/>
              <a:t>:    </a:t>
            </a:r>
            <a:r>
              <a:rPr lang="ru-RU" dirty="0"/>
              <a:t>кино, пальто, </a:t>
            </a:r>
            <a:r>
              <a:rPr lang="ru-RU" dirty="0" smtClean="0"/>
              <a:t>платье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73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0" grpId="1"/>
      <p:bldP spid="327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Число имён существительных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3777283"/>
          </a:xfrm>
        </p:spPr>
        <p:txBody>
          <a:bodyPr/>
          <a:lstStyle/>
          <a:p>
            <a:endParaRPr lang="ru-RU" dirty="0" smtClean="0"/>
          </a:p>
          <a:p>
            <a:r>
              <a:rPr lang="ru-RU" b="1" dirty="0" smtClean="0"/>
              <a:t>Единственное:  </a:t>
            </a:r>
            <a:r>
              <a:rPr lang="ru-RU" dirty="0" smtClean="0"/>
              <a:t>тетрадь, пирог, озеро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Множественное:  </a:t>
            </a:r>
            <a:r>
              <a:rPr lang="ru-RU" dirty="0" smtClean="0"/>
              <a:t>заводы, деревья, орехи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353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 rot="11008997">
            <a:off x="4856163" y="2439988"/>
            <a:ext cx="36750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endParaRPr lang="ru-RU" sz="1800">
              <a:effectLst/>
              <a:latin typeface="Garamond" pitchFamily="18" charset="0"/>
            </a:endParaRP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EE0E49"/>
                </a:solidFill>
              </a:rPr>
              <a:t>Спасибо за урок!</a:t>
            </a:r>
            <a:endParaRPr lang="ru-RU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body" sz="half" idx="2"/>
          </p:nvPr>
        </p:nvSpPr>
        <p:spPr>
          <a:xfrm rot="10801451" flipV="1">
            <a:off x="323850" y="5707063"/>
            <a:ext cx="8494713" cy="11509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800">
                <a:solidFill>
                  <a:srgbClr val="EE0E49"/>
                </a:solidFill>
              </a:rPr>
              <a:t>Молодцы!</a:t>
            </a:r>
          </a:p>
        </p:txBody>
      </p:sp>
      <p:pic>
        <p:nvPicPr>
          <p:cNvPr id="168965" name="Picture 5" descr="C41-07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066800"/>
            <a:ext cx="4608513" cy="4575175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8966" name="Picture 6" descr="DD0100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886200"/>
            <a:ext cx="19050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967" name="Picture 7" descr="DD0100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57200" y="1371600"/>
            <a:ext cx="19050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968547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8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8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8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/>
      <p:bldP spid="16896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Поле 4"/>
          <p:cNvSpPr txBox="1">
            <a:spLocks noChangeArrowheads="1"/>
          </p:cNvSpPr>
          <p:nvPr/>
        </p:nvSpPr>
        <p:spPr bwMode="auto">
          <a:xfrm>
            <a:off x="395535" y="396875"/>
            <a:ext cx="8424937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i="1" dirty="0">
                <a:solidFill>
                  <a:srgbClr val="FF9900"/>
                </a:solidFill>
                <a:latin typeface="Svoboda" pitchFamily="34" charset="0"/>
              </a:rPr>
              <a:t>      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Правила работы в группах</a:t>
            </a:r>
          </a:p>
          <a:p>
            <a:pPr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1.Вежливо обращайтесь друг с другом.</a:t>
            </a:r>
          </a:p>
          <a:p>
            <a:pPr>
              <a:defRPr/>
            </a:pP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Svoboda" pitchFamily="34" charset="0"/>
            </a:endParaRPr>
          </a:p>
          <a:p>
            <a:pPr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2.Выслушивайте мнение каждого.</a:t>
            </a:r>
          </a:p>
          <a:p>
            <a:pPr>
              <a:defRPr/>
            </a:pP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Svoboda" pitchFamily="34" charset="0"/>
            </a:endParaRPr>
          </a:p>
          <a:p>
            <a:pPr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3.Не перебивайте говорящего.</a:t>
            </a:r>
          </a:p>
          <a:p>
            <a:pPr>
              <a:defRPr/>
            </a:pP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Svoboda" pitchFamily="34" charset="0"/>
            </a:endParaRPr>
          </a:p>
          <a:p>
            <a:pPr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4.Доказывайте свои версии.</a:t>
            </a:r>
          </a:p>
          <a:p>
            <a:pPr>
              <a:defRPr/>
            </a:pP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Svoboda" pitchFamily="34" charset="0"/>
            </a:endParaRPr>
          </a:p>
          <a:p>
            <a:pPr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5.В группе ответы дает каждый.</a:t>
            </a:r>
          </a:p>
          <a:p>
            <a:pPr>
              <a:defRPr/>
            </a:pP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Svoboda" pitchFamily="34" charset="0"/>
            </a:endParaRPr>
          </a:p>
          <a:p>
            <a:pPr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voboda" pitchFamily="34" charset="0"/>
              </a:rPr>
              <a:t>6.Умеешь сам - научи другого.</a:t>
            </a:r>
          </a:p>
        </p:txBody>
      </p:sp>
    </p:spTree>
    <p:extLst>
      <p:ext uri="{BB962C8B-B14F-4D97-AF65-F5344CB8AC3E}">
        <p14:creationId xmlns:p14="http://schemas.microsoft.com/office/powerpoint/2010/main" val="300832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 каждой группе слов найдите лишнее слово, выпишите и определите род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b="1" dirty="0" smtClean="0"/>
              <a:t>Чулки, носки, яблоки, сад.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Чистота, сапоги, груши, рельсы.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Медали, село, камни, острова.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Школьники, скрипки, утро, столы.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Папа, волны, ключи, перья.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Ромашки, ягоды, встреча, огни.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467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440159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Проверь!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8208912" cy="4536504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сад (м. р.)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чистота (ж. р.)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село (ср. р.)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утро (ср. р.)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папа (м. р.)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встреча (ж. р.)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13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640960" cy="1872208"/>
          </a:xfrm>
        </p:spPr>
        <p:txBody>
          <a:bodyPr>
            <a:normAutofit/>
          </a:bodyPr>
          <a:lstStyle/>
          <a:p>
            <a:r>
              <a:rPr lang="ru-RU" b="1" dirty="0" smtClean="0"/>
              <a:t>Определите род имён существительных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39248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1 ряд                             2 ряд                        3 ряд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какао                             кофе                         радио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тюль                              кружево                  метро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пианино                        рояль                       пони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тополь                            сирень              шимпанзе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какаду                            трель                       семья            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54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одушевлённые        неодушевлённые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ru-RU" b="1" dirty="0" smtClean="0"/>
              <a:t>гусеница                                    </a:t>
            </a:r>
            <a:r>
              <a:rPr lang="ru-RU" b="1" dirty="0" err="1" smtClean="0"/>
              <a:t>гусеница</a:t>
            </a:r>
            <a:endParaRPr lang="ru-RU" b="1" dirty="0" smtClean="0"/>
          </a:p>
          <a:p>
            <a:r>
              <a:rPr lang="ru-RU" b="1" dirty="0" smtClean="0"/>
              <a:t>Роза                                             </a:t>
            </a:r>
            <a:r>
              <a:rPr lang="ru-RU" b="1" dirty="0" err="1" smtClean="0"/>
              <a:t>роза</a:t>
            </a:r>
            <a:endParaRPr lang="ru-RU" b="1" dirty="0" smtClean="0"/>
          </a:p>
          <a:p>
            <a:r>
              <a:rPr lang="ru-RU" b="1" dirty="0" smtClean="0"/>
              <a:t>мышка                                        </a:t>
            </a:r>
            <a:r>
              <a:rPr lang="ru-RU" b="1" dirty="0" err="1" smtClean="0"/>
              <a:t>мышка</a:t>
            </a:r>
            <a:endParaRPr lang="ru-RU" b="1" dirty="0" smtClean="0"/>
          </a:p>
          <a:p>
            <a:r>
              <a:rPr lang="ru-RU" b="1" dirty="0" smtClean="0"/>
              <a:t>моряк                                          книга</a:t>
            </a:r>
          </a:p>
          <a:p>
            <a:r>
              <a:rPr lang="ru-RU" b="1" dirty="0" smtClean="0"/>
              <a:t>дельфин                                     айсберг</a:t>
            </a:r>
          </a:p>
          <a:p>
            <a:r>
              <a:rPr lang="ru-RU" b="1" dirty="0" smtClean="0"/>
              <a:t>кит                                                дым             </a:t>
            </a:r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251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0324"/>
            <a:ext cx="8229600" cy="158415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/>
                </a:solidFill>
              </a:rPr>
              <a:t>   ИМЯ СУЩЕСТВИТЕЛЬНОЕ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7175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2286000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2" descr="Картинка 41 из 114034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587" y="1714032"/>
            <a:ext cx="8572381" cy="5004553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317500"/>
          </a:effectLst>
        </p:spPr>
      </p:pic>
      <p:pic>
        <p:nvPicPr>
          <p:cNvPr id="7172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857232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285992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929066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429132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3786188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62966" y="987574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22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2071688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257" y="130324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6" descr="prir9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214438"/>
            <a:ext cx="523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6" descr="prir95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93017" y="4786316"/>
            <a:ext cx="718944" cy="1565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497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Кто? Что?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tx2"/>
                </a:solidFill>
              </a:rPr>
              <a:t>Одушевлённые</a:t>
            </a:r>
            <a:r>
              <a:rPr lang="ru-RU" dirty="0" smtClean="0"/>
              <a:t> существительные отвечают на вопрос </a:t>
            </a:r>
            <a:r>
              <a:rPr lang="ru-RU" b="1" i="1" dirty="0" smtClean="0">
                <a:solidFill>
                  <a:srgbClr val="248829"/>
                </a:solidFill>
              </a:rPr>
              <a:t>кто?</a:t>
            </a:r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 smtClean="0"/>
              <a:t>и обозначают </a:t>
            </a:r>
            <a:r>
              <a:rPr lang="ru-RU" dirty="0" smtClean="0">
                <a:hlinkClick r:id="rId2" action="ppaction://hlinksldjump"/>
              </a:rPr>
              <a:t>живые существа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eaLnBrk="1" hangingPunct="1"/>
            <a:r>
              <a:rPr lang="ru-RU" b="1" dirty="0" smtClean="0">
                <a:solidFill>
                  <a:schemeClr val="tx2"/>
                </a:solidFill>
              </a:rPr>
              <a:t>Неодушевлённые</a:t>
            </a:r>
            <a:r>
              <a:rPr lang="ru-RU" dirty="0" smtClean="0"/>
              <a:t> существительные отвечают на вопрос </a:t>
            </a:r>
            <a:r>
              <a:rPr lang="ru-RU" b="1" i="1" dirty="0" smtClean="0">
                <a:solidFill>
                  <a:srgbClr val="248829"/>
                </a:solidFill>
              </a:rPr>
              <a:t>что?</a:t>
            </a:r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 smtClean="0"/>
              <a:t>и обозначают </a:t>
            </a:r>
            <a:r>
              <a:rPr lang="ru-RU" dirty="0" smtClean="0">
                <a:hlinkClick r:id="" action="ppaction://noaction"/>
              </a:rPr>
              <a:t>предметы, явления природы, события</a:t>
            </a:r>
            <a:r>
              <a:rPr lang="ru-RU" dirty="0" smtClean="0"/>
              <a:t>.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23850" y="1773238"/>
            <a:ext cx="503238" cy="431800"/>
          </a:xfrm>
          <a:custGeom>
            <a:avLst/>
            <a:gdLst>
              <a:gd name="T0" fmla="*/ 137337375 w 21600"/>
              <a:gd name="T1" fmla="*/ 17471806 h 21600"/>
              <a:gd name="T2" fmla="*/ 37028157 w 21600"/>
              <a:gd name="T3" fmla="*/ 86280046 h 21600"/>
              <a:gd name="T4" fmla="*/ 137337375 w 21600"/>
              <a:gd name="T5" fmla="*/ 172560092 h 21600"/>
              <a:gd name="T6" fmla="*/ 236128969 w 21600"/>
              <a:gd name="T7" fmla="*/ 862800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3789363"/>
            <a:ext cx="503238" cy="503237"/>
            <a:chOff x="204" y="2387"/>
            <a:chExt cx="317" cy="317"/>
          </a:xfrm>
        </p:grpSpPr>
        <p:sp>
          <p:nvSpPr>
            <p:cNvPr id="10246" name="AutoShape 5"/>
            <p:cNvSpPr>
              <a:spLocks noChangeArrowheads="1"/>
            </p:cNvSpPr>
            <p:nvPr/>
          </p:nvSpPr>
          <p:spPr bwMode="auto">
            <a:xfrm>
              <a:off x="204" y="2432"/>
              <a:ext cx="317" cy="2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2 w 21600"/>
                <a:gd name="T13" fmla="*/ 2303 h 21600"/>
                <a:gd name="T14" fmla="*/ 16558 w 21600"/>
                <a:gd name="T15" fmla="*/ 1365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H="1">
              <a:off x="249" y="2387"/>
              <a:ext cx="227" cy="31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3455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Имена собственные и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                       нарицательные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4864"/>
            <a:ext cx="8229600" cy="410386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dirty="0"/>
              <a:t>Город, деревня, океан, озеро, река –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/>
              <a:t>            </a:t>
            </a:r>
            <a:r>
              <a:rPr lang="ru-RU" b="1" u="sng" dirty="0"/>
              <a:t>н а р и ц а т е л ь н ы 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b="1" u="sng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/>
              <a:t>   Имена людей, названия рек, городов,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/>
              <a:t>   улиц пишутся с заглавной буквы  и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/>
              <a:t>   являются </a:t>
            </a:r>
            <a:r>
              <a:rPr lang="ru-RU" b="1" u="sng" dirty="0"/>
              <a:t> собственными.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6479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290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 новым годом!</vt:lpstr>
      <vt:lpstr>Презентация PowerPoint</vt:lpstr>
      <vt:lpstr>В каждой группе слов найдите лишнее слово, выпишите и определите род</vt:lpstr>
      <vt:lpstr>Проверь!</vt:lpstr>
      <vt:lpstr>Определите род имён существительных</vt:lpstr>
      <vt:lpstr>одушевлённые        неодушевлённые</vt:lpstr>
      <vt:lpstr>   ИМЯ СУЩЕСТВИТЕЛЬНОЕ</vt:lpstr>
      <vt:lpstr>Кто? Что?</vt:lpstr>
      <vt:lpstr>Имена собственные и                         нарицательные</vt:lpstr>
      <vt:lpstr>   Род  имён существительных             </vt:lpstr>
      <vt:lpstr>Число имён существительных</vt:lpstr>
      <vt:lpstr>Спасибо за урок!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15</cp:revision>
  <dcterms:created xsi:type="dcterms:W3CDTF">2012-12-23T18:31:19Z</dcterms:created>
  <dcterms:modified xsi:type="dcterms:W3CDTF">2013-01-24T16:03:14Z</dcterms:modified>
</cp:coreProperties>
</file>