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54;&#1084;&#1077;&#1083;&#1100;&#1095;&#1091;&#1082;&#1045;&#1048;/&#1047;&#1072;&#1076;&#1072;&#1085;&#1080;&#1103;.notebook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643042" y="285728"/>
            <a:ext cx="5857916" cy="50006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Documents and Settings\Елена\Рабочий стол\Елене Ивановне\DSC053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72596" cy="68580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29322" y="142852"/>
            <a:ext cx="71438" cy="714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1627" y="285728"/>
            <a:ext cx="3786214" cy="50006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3333FF"/>
                </a:solidFill>
              </a:rPr>
              <a:t>МОУ «</a:t>
            </a:r>
            <a:r>
              <a:rPr lang="ru-RU" dirty="0" err="1" smtClean="0">
                <a:solidFill>
                  <a:srgbClr val="3333FF"/>
                </a:solidFill>
              </a:rPr>
              <a:t>Клюквинская</a:t>
            </a:r>
            <a:r>
              <a:rPr lang="ru-RU" dirty="0" smtClean="0">
                <a:solidFill>
                  <a:srgbClr val="3333FF"/>
                </a:solidFill>
              </a:rPr>
              <a:t> СОШ»</a:t>
            </a:r>
            <a:endParaRPr lang="ru-RU" dirty="0">
              <a:solidFill>
                <a:srgbClr val="3333FF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43108" y="1428736"/>
            <a:ext cx="6715172" cy="150019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Урок</a:t>
            </a:r>
            <a:endParaRPr lang="ru-RU" sz="4400" dirty="0"/>
          </a:p>
        </p:txBody>
      </p:sp>
      <p:sp>
        <p:nvSpPr>
          <p:cNvPr id="12" name="TextBox 11"/>
          <p:cNvSpPr txBox="1"/>
          <p:nvPr/>
        </p:nvSpPr>
        <p:spPr>
          <a:xfrm>
            <a:off x="2571736" y="1785926"/>
            <a:ext cx="526035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3333FF"/>
                </a:solidFill>
              </a:rPr>
              <a:t>Русский язык, 6 класс</a:t>
            </a:r>
          </a:p>
          <a:p>
            <a:pPr algn="ctr"/>
            <a:r>
              <a:rPr lang="ru-RU" sz="3200" b="1" dirty="0" smtClean="0">
                <a:solidFill>
                  <a:srgbClr val="3333FF"/>
                </a:solidFill>
              </a:rPr>
              <a:t>Урок-зачет по теме «Глагол»</a:t>
            </a:r>
            <a:endParaRPr lang="ru-RU" sz="3200" b="1" dirty="0">
              <a:solidFill>
                <a:srgbClr val="3333FF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000760" y="5929330"/>
            <a:ext cx="3143240" cy="50006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3333FF"/>
                </a:solidFill>
              </a:rPr>
              <a:t>Учитель </a:t>
            </a:r>
            <a:r>
              <a:rPr lang="ru-RU" dirty="0" err="1" smtClean="0">
                <a:solidFill>
                  <a:srgbClr val="3333FF"/>
                </a:solidFill>
              </a:rPr>
              <a:t>Омельчук</a:t>
            </a:r>
            <a:r>
              <a:rPr lang="ru-RU" dirty="0" smtClean="0">
                <a:solidFill>
                  <a:srgbClr val="3333FF"/>
                </a:solidFill>
              </a:rPr>
              <a:t> Е.И.</a:t>
            </a:r>
            <a:endParaRPr lang="ru-RU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285728"/>
            <a:ext cx="7643866" cy="5929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1357298"/>
            <a:ext cx="6286544" cy="2500330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solidFill>
                  <a:srgbClr val="3333FF"/>
                </a:solidFill>
              </a:rPr>
              <a:t>Глагол – самая </a:t>
            </a:r>
            <a:r>
              <a:rPr lang="ru-RU" b="1" dirty="0" err="1" smtClean="0">
                <a:solidFill>
                  <a:srgbClr val="3333FF"/>
                </a:solidFill>
              </a:rPr>
              <a:t>огнепышущая</a:t>
            </a:r>
            <a:r>
              <a:rPr lang="ru-RU" b="1" dirty="0" smtClean="0">
                <a:solidFill>
                  <a:srgbClr val="3333FF"/>
                </a:solidFill>
              </a:rPr>
              <a:t>,</a:t>
            </a:r>
            <a:br>
              <a:rPr lang="ru-RU" b="1" dirty="0" smtClean="0">
                <a:solidFill>
                  <a:srgbClr val="3333FF"/>
                </a:solidFill>
              </a:rPr>
            </a:br>
            <a:r>
              <a:rPr lang="ru-RU" b="1" dirty="0" err="1" smtClean="0">
                <a:solidFill>
                  <a:srgbClr val="3333FF"/>
                </a:solidFill>
              </a:rPr>
              <a:t>самая</a:t>
            </a:r>
            <a:r>
              <a:rPr lang="ru-RU" b="1" dirty="0" smtClean="0">
                <a:solidFill>
                  <a:srgbClr val="3333FF"/>
                </a:solidFill>
              </a:rPr>
              <a:t> живая часть речи.</a:t>
            </a:r>
            <a:br>
              <a:rPr lang="ru-RU" b="1" dirty="0" smtClean="0">
                <a:solidFill>
                  <a:srgbClr val="3333FF"/>
                </a:solidFill>
              </a:rPr>
            </a:br>
            <a:r>
              <a:rPr lang="ru-RU" sz="4000" b="1" i="1" dirty="0" smtClean="0">
                <a:solidFill>
                  <a:srgbClr val="3333FF"/>
                </a:solidFill>
              </a:rPr>
              <a:t>Алексей Югов</a:t>
            </a:r>
            <a:endParaRPr lang="ru-RU" sz="4000" b="1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лако 4"/>
          <p:cNvSpPr/>
          <p:nvPr/>
        </p:nvSpPr>
        <p:spPr>
          <a:xfrm>
            <a:off x="428596" y="214290"/>
            <a:ext cx="2143140" cy="150019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блако 10"/>
          <p:cNvSpPr/>
          <p:nvPr/>
        </p:nvSpPr>
        <p:spPr>
          <a:xfrm>
            <a:off x="500034" y="2285992"/>
            <a:ext cx="2143140" cy="150019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3333FF"/>
                </a:solidFill>
              </a:rPr>
              <a:t>Виды глагола</a:t>
            </a:r>
            <a:endParaRPr lang="ru-RU" sz="2400" b="1" dirty="0">
              <a:solidFill>
                <a:srgbClr val="3333FF"/>
              </a:solidFill>
            </a:endParaRPr>
          </a:p>
        </p:txBody>
      </p:sp>
      <p:sp>
        <p:nvSpPr>
          <p:cNvPr id="12" name="Облако 11"/>
          <p:cNvSpPr/>
          <p:nvPr/>
        </p:nvSpPr>
        <p:spPr>
          <a:xfrm>
            <a:off x="500034" y="4572008"/>
            <a:ext cx="2286016" cy="150019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rgbClr val="3333FF"/>
                </a:solidFill>
              </a:rPr>
              <a:t>Наклоне-ния</a:t>
            </a:r>
            <a:endParaRPr lang="ru-RU" sz="2400" b="1" dirty="0">
              <a:solidFill>
                <a:srgbClr val="3333FF"/>
              </a:solidFill>
            </a:endParaRPr>
          </a:p>
        </p:txBody>
      </p:sp>
      <p:sp>
        <p:nvSpPr>
          <p:cNvPr id="13" name="Облако 12"/>
          <p:cNvSpPr/>
          <p:nvPr/>
        </p:nvSpPr>
        <p:spPr>
          <a:xfrm>
            <a:off x="3357554" y="4572008"/>
            <a:ext cx="2643206" cy="150019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3333FF"/>
                </a:solidFill>
              </a:rPr>
              <a:t>Спряжение</a:t>
            </a:r>
            <a:endParaRPr lang="ru-RU" sz="2400" b="1" dirty="0">
              <a:solidFill>
                <a:srgbClr val="3333FF"/>
              </a:solidFill>
            </a:endParaRPr>
          </a:p>
        </p:txBody>
      </p:sp>
      <p:sp>
        <p:nvSpPr>
          <p:cNvPr id="14" name="Облако 13"/>
          <p:cNvSpPr/>
          <p:nvPr/>
        </p:nvSpPr>
        <p:spPr>
          <a:xfrm>
            <a:off x="3500430" y="2143116"/>
            <a:ext cx="2143140" cy="150019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3333FF"/>
                </a:solidFill>
              </a:rPr>
              <a:t>Лицо и число</a:t>
            </a:r>
            <a:endParaRPr lang="ru-RU" sz="2400" b="1" dirty="0">
              <a:solidFill>
                <a:srgbClr val="3333FF"/>
              </a:solidFill>
            </a:endParaRPr>
          </a:p>
        </p:txBody>
      </p:sp>
      <p:sp>
        <p:nvSpPr>
          <p:cNvPr id="15" name="Облако 14"/>
          <p:cNvSpPr/>
          <p:nvPr/>
        </p:nvSpPr>
        <p:spPr>
          <a:xfrm>
            <a:off x="3571868" y="285728"/>
            <a:ext cx="2143140" cy="150019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3333FF"/>
                </a:solidFill>
              </a:rPr>
              <a:t>Времена</a:t>
            </a:r>
            <a:endParaRPr lang="ru-RU" sz="2400" b="1" dirty="0">
              <a:solidFill>
                <a:srgbClr val="3333FF"/>
              </a:solidFill>
            </a:endParaRPr>
          </a:p>
        </p:txBody>
      </p:sp>
      <p:sp>
        <p:nvSpPr>
          <p:cNvPr id="16" name="Облако 15"/>
          <p:cNvSpPr/>
          <p:nvPr/>
        </p:nvSpPr>
        <p:spPr>
          <a:xfrm>
            <a:off x="6143636" y="4286256"/>
            <a:ext cx="2643206" cy="150019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rgbClr val="3333FF"/>
                </a:solidFill>
              </a:rPr>
              <a:t>Словообра-зование</a:t>
            </a:r>
            <a:endParaRPr lang="ru-RU" sz="2400" b="1" dirty="0">
              <a:solidFill>
                <a:srgbClr val="3333FF"/>
              </a:solidFill>
            </a:endParaRPr>
          </a:p>
        </p:txBody>
      </p:sp>
      <p:sp>
        <p:nvSpPr>
          <p:cNvPr id="17" name="Облако 16"/>
          <p:cNvSpPr/>
          <p:nvPr/>
        </p:nvSpPr>
        <p:spPr>
          <a:xfrm>
            <a:off x="6143636" y="2143116"/>
            <a:ext cx="2571768" cy="150019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3333FF"/>
                </a:solidFill>
              </a:rPr>
              <a:t>Суффиксы</a:t>
            </a:r>
            <a:endParaRPr lang="ru-RU" sz="2400" b="1" dirty="0">
              <a:solidFill>
                <a:srgbClr val="3333FF"/>
              </a:solidFill>
            </a:endParaRPr>
          </a:p>
        </p:txBody>
      </p:sp>
      <p:sp>
        <p:nvSpPr>
          <p:cNvPr id="18" name="Облако 17"/>
          <p:cNvSpPr/>
          <p:nvPr/>
        </p:nvSpPr>
        <p:spPr>
          <a:xfrm>
            <a:off x="6357950" y="214290"/>
            <a:ext cx="2286016" cy="150019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rgbClr val="3333FF"/>
                </a:solidFill>
              </a:rPr>
              <a:t>Безличн-ые</a:t>
            </a:r>
            <a:endParaRPr lang="ru-RU" sz="2400" b="1" dirty="0" smtClean="0">
              <a:solidFill>
                <a:srgbClr val="3333FF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3333FF"/>
                </a:solidFill>
              </a:rPr>
              <a:t>глаголы</a:t>
            </a:r>
            <a:endParaRPr lang="ru-RU" sz="2400" b="1" dirty="0">
              <a:solidFill>
                <a:srgbClr val="3333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4348" y="500042"/>
            <a:ext cx="1428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3333FF"/>
                </a:solidFill>
              </a:rPr>
              <a:t>Понятие о глаголе</a:t>
            </a:r>
            <a:endParaRPr lang="ru-RU" sz="2400" b="1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ransition spd="med"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3333FF"/>
                </a:solidFill>
              </a:rPr>
              <a:t>Понятие о глаголе</a:t>
            </a:r>
            <a:endParaRPr lang="ru-RU" sz="3200" b="1" i="1" dirty="0">
              <a:solidFill>
                <a:srgbClr val="3333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715040"/>
          </a:xfrm>
        </p:spPr>
        <p:txBody>
          <a:bodyPr/>
          <a:lstStyle/>
          <a:p>
            <a:pPr>
              <a:buNone/>
            </a:pPr>
            <a:endParaRPr lang="ru-RU" sz="1000" dirty="0" smtClean="0">
              <a:solidFill>
                <a:srgbClr val="3333FF"/>
              </a:solidFill>
            </a:endParaRPr>
          </a:p>
          <a:p>
            <a:pPr>
              <a:buNone/>
            </a:pPr>
            <a:endParaRPr lang="ru-RU" sz="1000" dirty="0" smtClean="0">
              <a:solidFill>
                <a:srgbClr val="3333FF"/>
              </a:solidFill>
            </a:endParaRPr>
          </a:p>
          <a:p>
            <a:pPr>
              <a:buNone/>
            </a:pPr>
            <a:endParaRPr lang="ru-RU" sz="1000" dirty="0" smtClean="0">
              <a:solidFill>
                <a:srgbClr val="3333FF"/>
              </a:solidFill>
            </a:endParaRPr>
          </a:p>
          <a:p>
            <a:pPr>
              <a:buNone/>
            </a:pPr>
            <a:endParaRPr lang="ru-RU" sz="1000" dirty="0" smtClean="0">
              <a:solidFill>
                <a:srgbClr val="3333FF"/>
              </a:solidFill>
            </a:endParaRPr>
          </a:p>
          <a:p>
            <a:pPr>
              <a:buNone/>
            </a:pPr>
            <a:endParaRPr lang="ru-RU" sz="1000" dirty="0" smtClean="0">
              <a:solidFill>
                <a:srgbClr val="3333FF"/>
              </a:solidFill>
            </a:endParaRPr>
          </a:p>
          <a:p>
            <a:pPr>
              <a:buNone/>
            </a:pPr>
            <a:endParaRPr lang="ru-RU" sz="1000" dirty="0" smtClean="0">
              <a:solidFill>
                <a:srgbClr val="3333FF"/>
              </a:solidFill>
            </a:endParaRPr>
          </a:p>
          <a:p>
            <a:pPr>
              <a:buNone/>
            </a:pPr>
            <a:endParaRPr lang="ru-RU" sz="1000" dirty="0" smtClean="0">
              <a:solidFill>
                <a:srgbClr val="3333FF"/>
              </a:solidFill>
            </a:endParaRPr>
          </a:p>
          <a:p>
            <a:pPr>
              <a:buNone/>
            </a:pPr>
            <a:endParaRPr lang="ru-RU" sz="1000" dirty="0" smtClean="0">
              <a:solidFill>
                <a:srgbClr val="3333FF"/>
              </a:solidFill>
            </a:endParaRPr>
          </a:p>
          <a:p>
            <a:pPr>
              <a:buNone/>
            </a:pPr>
            <a:endParaRPr lang="ru-RU" sz="1000" dirty="0" smtClean="0">
              <a:solidFill>
                <a:srgbClr val="3333FF"/>
              </a:solidFill>
            </a:endParaRPr>
          </a:p>
          <a:p>
            <a:pPr>
              <a:buNone/>
            </a:pPr>
            <a:endParaRPr lang="ru-RU" sz="1000" dirty="0" smtClean="0">
              <a:solidFill>
                <a:srgbClr val="3333FF"/>
              </a:solidFill>
            </a:endParaRPr>
          </a:p>
          <a:p>
            <a:pPr>
              <a:buNone/>
            </a:pPr>
            <a:endParaRPr lang="ru-RU" sz="1000" dirty="0" smtClean="0">
              <a:solidFill>
                <a:srgbClr val="3333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928670"/>
            <a:ext cx="2786082" cy="100013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Общее грамматическое значение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429256" y="928670"/>
            <a:ext cx="3286148" cy="928694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Обозначает действие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3071802" y="1142984"/>
            <a:ext cx="2357454" cy="357190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857356" y="2214554"/>
            <a:ext cx="5143536" cy="857256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Морфологические признаки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2071670" y="3071810"/>
            <a:ext cx="500066" cy="1000132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6215074" y="3071810"/>
            <a:ext cx="500066" cy="1000132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14282" y="4071942"/>
            <a:ext cx="3786214" cy="1714512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Непостоянные:</a:t>
            </a:r>
          </a:p>
          <a:p>
            <a:pPr algn="ctr"/>
            <a:r>
              <a:rPr lang="ru-RU" sz="2400" b="1" dirty="0" smtClean="0">
                <a:solidFill>
                  <a:srgbClr val="3333FF"/>
                </a:solidFill>
              </a:rPr>
              <a:t>наклонение</a:t>
            </a:r>
          </a:p>
          <a:p>
            <a:pPr algn="ctr"/>
            <a:r>
              <a:rPr lang="ru-RU" sz="2400" b="1" dirty="0" smtClean="0">
                <a:solidFill>
                  <a:srgbClr val="3333FF"/>
                </a:solidFill>
              </a:rPr>
              <a:t>время</a:t>
            </a:r>
          </a:p>
          <a:p>
            <a:pPr algn="ctr"/>
            <a:r>
              <a:rPr lang="ru-RU" sz="2400" b="1" dirty="0" smtClean="0">
                <a:solidFill>
                  <a:srgbClr val="3333FF"/>
                </a:solidFill>
              </a:rPr>
              <a:t>число</a:t>
            </a:r>
          </a:p>
          <a:p>
            <a:pPr algn="ctr"/>
            <a:r>
              <a:rPr lang="ru-RU" sz="2400" b="1" dirty="0" smtClean="0">
                <a:solidFill>
                  <a:srgbClr val="3333FF"/>
                </a:solidFill>
              </a:rPr>
              <a:t>лицо или род</a:t>
            </a:r>
            <a:endParaRPr lang="ru-RU" sz="2400" b="1" dirty="0">
              <a:solidFill>
                <a:srgbClr val="3333FF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929190" y="4071942"/>
            <a:ext cx="3857652" cy="1714512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Постоянные:</a:t>
            </a:r>
          </a:p>
          <a:p>
            <a:pPr algn="ctr"/>
            <a:r>
              <a:rPr lang="ru-RU" sz="2400" b="1" dirty="0" smtClean="0">
                <a:solidFill>
                  <a:srgbClr val="3333FF"/>
                </a:solidFill>
              </a:rPr>
              <a:t>вид</a:t>
            </a:r>
          </a:p>
          <a:p>
            <a:pPr algn="ctr"/>
            <a:r>
              <a:rPr lang="ru-RU" sz="2400" b="1" dirty="0" smtClean="0">
                <a:solidFill>
                  <a:srgbClr val="3333FF"/>
                </a:solidFill>
              </a:rPr>
              <a:t>возвратность</a:t>
            </a:r>
          </a:p>
          <a:p>
            <a:pPr algn="ctr"/>
            <a:r>
              <a:rPr lang="ru-RU" sz="2400" b="1" dirty="0" smtClean="0">
                <a:solidFill>
                  <a:srgbClr val="3333FF"/>
                </a:solidFill>
              </a:rPr>
              <a:t>спряжение</a:t>
            </a:r>
          </a:p>
        </p:txBody>
      </p:sp>
      <p:sp>
        <p:nvSpPr>
          <p:cNvPr id="17" name="Управляющая кнопка: домой 16">
            <a:hlinkClick r:id="rId2" action="ppaction://hlinksldjump" highlightClick="1"/>
          </p:cNvPr>
          <p:cNvSpPr/>
          <p:nvPr/>
        </p:nvSpPr>
        <p:spPr>
          <a:xfrm>
            <a:off x="8715404" y="6286520"/>
            <a:ext cx="285752" cy="357190"/>
          </a:xfrm>
          <a:prstGeom prst="actionButtonHom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786578" y="6286520"/>
            <a:ext cx="1843094" cy="3571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hlinkClick r:id="rId3" action="ppaction://hlinkfile"/>
              </a:rPr>
              <a:t>задание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65</Words>
  <PresentationFormat>Экран (4:3)</PresentationFormat>
  <Paragraphs>39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Глагол – самая огнепышущая, самая живая часть речи. Алексей Югов</vt:lpstr>
      <vt:lpstr>Слайд 3</vt:lpstr>
      <vt:lpstr>Понятие о глаголе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Русский язык, 6 класс</dc:title>
  <cp:lastModifiedBy>Елена Ивановна</cp:lastModifiedBy>
  <cp:revision>24</cp:revision>
  <dcterms:modified xsi:type="dcterms:W3CDTF">2010-10-25T16:52:47Z</dcterms:modified>
</cp:coreProperties>
</file>