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E3"/>
    <a:srgbClr val="B558BC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20" autoAdjust="0"/>
  </p:normalViewPr>
  <p:slideViewPr>
    <p:cSldViewPr>
      <p:cViewPr varScale="1">
        <p:scale>
          <a:sx n="76" d="100"/>
          <a:sy n="76" d="100"/>
        </p:scale>
        <p:origin x="-9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F73A84-D6B1-4762-B660-FBE62B856392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51FA95-9DF2-4678-B43D-716A8A0F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573F08-3FD5-4EA7-9910-406B7DBCAEA1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54821D-3203-4A2D-B4DD-E329B4AD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0CF29-40A9-40CA-A734-BE2069E913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8E5A19-204F-4109-A2FC-6EE9F67256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533BD-DB78-4810-A2BF-51AEE97F9C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387ED-702A-422F-BEDD-3064FF08E4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2E7C2-3B5E-4C24-97D0-BC429C85BF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3996-1D1A-4A34-8B2B-0E91258E7D1B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300F-CA25-4584-BAEF-F9CC64E2B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9183-C60F-4C88-AF40-8A798F00B309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81C4-8674-4895-A05B-1C53FAD4E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2077-9899-41DE-993E-F87B0C4911EC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43BD-34CF-4EF4-8CAA-5414ACFD1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1472-5434-4342-9A92-2AF0E284D7A4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5264-B93F-4881-8F20-12F7F10CA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3F7F-E05C-4E5D-9CD4-3D8DD5649A9E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09DC-A45C-4986-90A8-A5503DF9A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1324-54A8-402B-B193-4C24EE7D8A10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7CB8-51F9-424E-A27D-94D9056EC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B6F8-ED6B-4E7B-A246-9D177C700944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C5B1-E89A-4BBE-A280-E67BB0013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68A4-92F7-4B8E-8368-295A13221088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A7E7-3638-48F6-9D75-3408ED09F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944B-EFE0-4267-AE88-5D57756D4D7E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C5DD-DB41-4CD6-BD7E-EC612ACCE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C1D9-D0DA-43BA-A8FF-61002C481A20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E03B-B8BB-45CC-9F90-DDAD51F76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F348-9ECB-43F4-9DB2-5728DCCD753A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A209-14DB-41EB-9820-0518E2472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A68DE-4A75-4ECD-A864-2FBA1EC386F8}" type="datetime8">
              <a:rPr lang="ru-RU"/>
              <a:pPr>
                <a:defRPr/>
              </a:pPr>
              <a:t>23.03.2011 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14B5B-2A95-44BC-AF3D-D4712F9EE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9375" y="4773613"/>
            <a:ext cx="8832850" cy="2103437"/>
          </a:xfrm>
        </p:spPr>
      </p:pic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038" y="817563"/>
            <a:ext cx="3571875" cy="4546600"/>
          </a:xfrm>
          <a:prstGeom prst="rect">
            <a:avLst/>
          </a:prstGeom>
          <a:noFill/>
        </p:spPr>
      </p:pic>
      <p:sp>
        <p:nvSpPr>
          <p:cNvPr id="15374" name="TextBox 32"/>
          <p:cNvSpPr txBox="1">
            <a:spLocks noChangeArrowheads="1"/>
          </p:cNvSpPr>
          <p:nvPr/>
        </p:nvSpPr>
        <p:spPr bwMode="auto">
          <a:xfrm>
            <a:off x="7072313" y="4143375"/>
            <a:ext cx="1643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Выполнили учащиеся группы 14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оп Ганихина Н. и Хакимова К.</a:t>
            </a:r>
          </a:p>
        </p:txBody>
      </p:sp>
      <p:grpSp>
        <p:nvGrpSpPr>
          <p:cNvPr id="32" name="Подзаголовок 2"/>
          <p:cNvGrpSpPr>
            <a:grpSpLocks/>
          </p:cNvGrpSpPr>
          <p:nvPr/>
        </p:nvGrpSpPr>
        <p:grpSpPr bwMode="auto">
          <a:xfrm>
            <a:off x="1146175" y="6138863"/>
            <a:ext cx="6705600" cy="871537"/>
            <a:chOff x="722" y="3867"/>
            <a:chExt cx="4224" cy="549"/>
          </a:xfrm>
        </p:grpSpPr>
        <p:pic>
          <p:nvPicPr>
            <p:cNvPr id="15375" name="Подзаголовок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2" y="3867"/>
              <a:ext cx="4224" cy="549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817" y="3963"/>
              <a:ext cx="403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3200">
                  <a:solidFill>
                    <a:srgbClr val="898989"/>
                  </a:solidFill>
                  <a:latin typeface="Calibri" pitchFamily="34" charset="0"/>
                </a:rPr>
                <a:t>созвездие северного полушария</a:t>
              </a:r>
            </a:p>
          </p:txBody>
        </p:sp>
      </p:grpSp>
      <p:grpSp>
        <p:nvGrpSpPr>
          <p:cNvPr id="15378" name="Группа 41"/>
          <p:cNvGrpSpPr>
            <a:grpSpLocks/>
          </p:cNvGrpSpPr>
          <p:nvPr/>
        </p:nvGrpSpPr>
        <p:grpSpPr bwMode="auto">
          <a:xfrm>
            <a:off x="2747963" y="0"/>
            <a:ext cx="3500437" cy="571500"/>
            <a:chOff x="2821769" y="0"/>
            <a:chExt cx="3500462" cy="571480"/>
          </a:xfrm>
        </p:grpSpPr>
        <p:sp>
          <p:nvSpPr>
            <p:cNvPr id="43" name="Полилиния 42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" name="Группа 2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69328" y="42672"/>
              <a:ext cx="457200" cy="524256"/>
            </a:xfrm>
            <a:prstGeom prst="rect">
              <a:avLst/>
            </a:prstGeom>
            <a:noFill/>
          </p:spPr>
        </p:pic>
        <p:grpSp>
          <p:nvGrpSpPr>
            <p:cNvPr id="45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Равнобедренный треугольник 52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Равнобедренный треугольник 53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6" name="Умножение 45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7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Нашивка 50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Нашивка 51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Группа 3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7664" y="79248"/>
              <a:ext cx="597408" cy="451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463675" y="642938"/>
            <a:ext cx="60023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E331E3"/>
                </a:solidFill>
                <a:latin typeface="Calibri" pitchFamily="34" charset="0"/>
              </a:rPr>
              <a:t>NGC 147 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— карликовая сфероидальная галактика в созвездии Кассиопеи, находящаяся на расстоянии 2,2 миллиона световых лет[1]. Является членом Местной группы и спутником Туманности Андромеды (M31). Гравитационно связанна с галактикой NGC 185, другим карликовым спутником M31. Относительно яркий объект, может наблюдаться в любительские телескопы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1428750" y="3929063"/>
            <a:ext cx="6072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Принадлежность NGC 147 к Местной группе была подтверждена в 1944 году Вальтером Бааде, разрешившим галактику на отдельные звёзды с помощью 100-дюймового (2,5 метрового) телескопа обсерватории Маунт-Вильсон (США, Калифорния)[2].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Этот объект входит в число перечисленных в оригинальной редакции нового общего каталога.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Дата 13"/>
          <p:cNvSpPr txBox="1">
            <a:spLocks/>
          </p:cNvSpPr>
          <p:nvPr/>
        </p:nvSpPr>
        <p:spPr>
          <a:xfrm>
            <a:off x="8215313" y="6421438"/>
            <a:ext cx="92868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DD18F7A-2AB8-42A7-9790-A26FB2FE36D5}" type="datetime8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23.03.2011 13:49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708" name="Группа 15"/>
          <p:cNvGrpSpPr>
            <a:grpSpLocks/>
          </p:cNvGrpSpPr>
          <p:nvPr/>
        </p:nvGrpSpPr>
        <p:grpSpPr bwMode="auto">
          <a:xfrm>
            <a:off x="2714625" y="0"/>
            <a:ext cx="3500438" cy="571500"/>
            <a:chOff x="2821769" y="0"/>
            <a:chExt cx="3500462" cy="571480"/>
          </a:xfrm>
        </p:grpSpPr>
        <p:grpSp>
          <p:nvGrpSpPr>
            <p:cNvPr id="17" name="Полилиния 16"/>
            <p:cNvGrpSpPr>
              <a:grpSpLocks/>
            </p:cNvGrpSpPr>
            <p:nvPr/>
          </p:nvGrpSpPr>
          <p:grpSpPr bwMode="auto">
            <a:xfrm>
              <a:off x="2801589" y="-18288"/>
              <a:ext cx="3535680" cy="603504"/>
              <a:chOff x="2694432" y="-18288"/>
              <a:chExt cx="3535680" cy="603504"/>
            </a:xfrm>
          </p:grpSpPr>
          <p:pic>
            <p:nvPicPr>
              <p:cNvPr id="29709" name="Полилиния 16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4432" y="-18288"/>
                <a:ext cx="3535680" cy="603504"/>
              </a:xfrm>
              <a:prstGeom prst="rect">
                <a:avLst/>
              </a:prstGeom>
              <a:noFill/>
            </p:spPr>
          </p:pic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2714612" y="0"/>
                <a:ext cx="3500462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8" name="Группа 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1765" y="42672"/>
              <a:ext cx="451104" cy="524256"/>
            </a:xfrm>
            <a:prstGeom prst="rect">
              <a:avLst/>
            </a:prstGeom>
            <a:noFill/>
          </p:spPr>
        </p:pic>
        <p:grpSp>
          <p:nvGrpSpPr>
            <p:cNvPr id="19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Равнобедренный треугольник 26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Равнобедренный треугольник 27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" name="Умножение 19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" name="Группа 3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5333" y="79248"/>
              <a:ext cx="597408" cy="451104"/>
            </a:xfrm>
            <a:prstGeom prst="rect">
              <a:avLst/>
            </a:prstGeom>
            <a:noFill/>
          </p:spPr>
        </p:pic>
        <p:pic>
          <p:nvPicPr>
            <p:cNvPr id="22" name="Группа 3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4005" y="79248"/>
              <a:ext cx="597408" cy="451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542925"/>
            <a:ext cx="8004175" cy="1103313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Полилиния 8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Дата 13"/>
          <p:cNvSpPr txBox="1">
            <a:spLocks/>
          </p:cNvSpPr>
          <p:nvPr/>
        </p:nvSpPr>
        <p:spPr>
          <a:xfrm>
            <a:off x="8215313" y="6421438"/>
            <a:ext cx="92868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DD18F7A-2AB8-42A7-9790-A26FB2FE36D5}" type="datetime8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23.03.2011 13:49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730" name="Группа 13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15" name="Полилиния 14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Равнобедренный треугольник 26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Равнобедренный треугольник 27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Равнобедренный треугольник 24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Равнобедренный треугольник 25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" name="Умножение 17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Нашивка 22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Нашивка 23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Нашивка 20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Нашивка 21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328613" y="1109663"/>
            <a:ext cx="8486775" cy="5065712"/>
            <a:chOff x="207" y="699"/>
            <a:chExt cx="5346" cy="3191"/>
          </a:xfrm>
        </p:grpSpPr>
        <p:pic>
          <p:nvPicPr>
            <p:cNvPr id="17409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" y="699"/>
              <a:ext cx="5346" cy="3191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25" y="720"/>
              <a:ext cx="5310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47675">
                <a:lnSpc>
                  <a:spcPct val="13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2600">
                  <a:solidFill>
                    <a:srgbClr val="E331E3"/>
                  </a:solidFill>
                  <a:latin typeface="Calibri" pitchFamily="34" charset="0"/>
                </a:rPr>
                <a:t>Кассиопе́я</a:t>
              </a:r>
              <a:r>
                <a:rPr lang="ru-RU" sz="2600">
                  <a:solidFill>
                    <a:schemeClr val="bg1"/>
                  </a:solidFill>
                  <a:latin typeface="Calibri" pitchFamily="34" charset="0"/>
                </a:rPr>
                <a:t> (лат. Cassiopeia) — незаходящее созвездие Северного полушария неба. Ярчайшие звезды Кассиопеи (от 2,2 до 3,4 звёздной величины) образуют фигуру, похожую на буквы «М» или «W» . Созвездие занимает на небе площадь в 598,4 квадратного градуса и содержит около 150 звёзд, видимых невооруженным глазом; из них 90 звёзд — ярче 6m. Большая часть созвездия лежит в полосе Млечного Пути и содержит много рассеянных звёздных скоплений. </a:t>
              </a:r>
            </a:p>
            <a:p>
              <a:pPr indent="447675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ru-RU" sz="19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2" name="Полилиния 31"/>
          <p:cNvGrpSpPr>
            <a:grpSpLocks/>
          </p:cNvGrpSpPr>
          <p:nvPr/>
        </p:nvGrpSpPr>
        <p:grpSpPr bwMode="auto">
          <a:xfrm>
            <a:off x="323850" y="554038"/>
            <a:ext cx="8515350" cy="598487"/>
            <a:chOff x="204" y="349"/>
            <a:chExt cx="5364" cy="377"/>
          </a:xfrm>
        </p:grpSpPr>
        <p:pic>
          <p:nvPicPr>
            <p:cNvPr id="17412" name="Полилиния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349"/>
              <a:ext cx="5364" cy="377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 rot="10800000">
              <a:off x="216" y="332"/>
              <a:ext cx="540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469900" y="323850"/>
            <a:ext cx="8289925" cy="931863"/>
          </a:xfrm>
        </p:spPr>
      </p:pic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26" name="Группа 27"/>
          <p:cNvGrpSpPr>
            <a:grpSpLocks/>
          </p:cNvGrpSpPr>
          <p:nvPr/>
        </p:nvGrpSpPr>
        <p:grpSpPr bwMode="auto">
          <a:xfrm>
            <a:off x="2820988" y="0"/>
            <a:ext cx="3502025" cy="571500"/>
            <a:chOff x="2821769" y="0"/>
            <a:chExt cx="3500462" cy="571480"/>
          </a:xfrm>
        </p:grpSpPr>
        <p:sp>
          <p:nvSpPr>
            <p:cNvPr id="7" name="Полилиния 6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Равнобедренный треугольник 25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Равнобедренный треугольник 26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16" name="Группа 2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1312" y="42672"/>
              <a:ext cx="451104" cy="524256"/>
            </a:xfrm>
            <a:prstGeom prst="rect">
              <a:avLst/>
            </a:prstGeom>
            <a:noFill/>
          </p:spPr>
        </p:pic>
        <p:sp>
          <p:nvSpPr>
            <p:cNvPr id="34" name="Умножение 33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" name="Группа 3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27904" y="79248"/>
              <a:ext cx="597408" cy="451104"/>
            </a:xfrm>
            <a:prstGeom prst="rect">
              <a:avLst/>
            </a:prstGeom>
            <a:noFill/>
          </p:spPr>
        </p:pic>
        <p:pic>
          <p:nvPicPr>
            <p:cNvPr id="18" name="Группа 3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6576" y="79248"/>
              <a:ext cx="597408" cy="451104"/>
            </a:xfrm>
            <a:prstGeom prst="rect">
              <a:avLst/>
            </a:prstGeom>
            <a:noFill/>
          </p:spPr>
        </p:pic>
      </p:grpSp>
      <p:sp>
        <p:nvSpPr>
          <p:cNvPr id="33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8" name="Полилиния 37"/>
          <p:cNvGrpSpPr>
            <a:grpSpLocks/>
          </p:cNvGrpSpPr>
          <p:nvPr/>
        </p:nvGrpSpPr>
        <p:grpSpPr bwMode="auto">
          <a:xfrm>
            <a:off x="1536700" y="5419725"/>
            <a:ext cx="5986463" cy="1060450"/>
            <a:chOff x="968" y="3414"/>
            <a:chExt cx="3771" cy="668"/>
          </a:xfrm>
        </p:grpSpPr>
        <p:pic>
          <p:nvPicPr>
            <p:cNvPr id="19467" name="Полилиния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8" y="3414"/>
              <a:ext cx="3771" cy="668"/>
            </a:xfrm>
            <a:prstGeom prst="rect">
              <a:avLst/>
            </a:prstGeom>
            <a:noFill/>
          </p:spPr>
        </p:pic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1123" y="3571"/>
              <a:ext cx="346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Заголовок 27"/>
          <p:cNvGrpSpPr>
            <a:grpSpLocks noGrp="1"/>
          </p:cNvGrpSpPr>
          <p:nvPr/>
        </p:nvGrpSpPr>
        <p:grpSpPr bwMode="auto">
          <a:xfrm>
            <a:off x="1938338" y="5426075"/>
            <a:ext cx="5187950" cy="1041400"/>
            <a:chOff x="1221" y="3418"/>
            <a:chExt cx="3268" cy="656"/>
          </a:xfrm>
        </p:grpSpPr>
        <p:pic>
          <p:nvPicPr>
            <p:cNvPr id="19470" name="Заголовок 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1" y="3418"/>
              <a:ext cx="3268" cy="656"/>
            </a:xfrm>
            <a:prstGeom prst="rect">
              <a:avLst/>
            </a:prstGeom>
            <a:noFill/>
          </p:spPr>
        </p:pic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1371" y="3566"/>
              <a:ext cx="297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Положение созвездия на карте звездного неба</a:t>
              </a:r>
            </a:p>
          </p:txBody>
        </p:sp>
      </p:grpSp>
      <p:sp>
        <p:nvSpPr>
          <p:cNvPr id="41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/>
          <p:cNvPicPr>
            <a:picLocks noGrp="1" noChangeArrowheads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97025" y="890588"/>
            <a:ext cx="5876925" cy="5016500"/>
          </a:xfrm>
        </p:spPr>
      </p:pic>
      <p:grpSp>
        <p:nvGrpSpPr>
          <p:cNvPr id="19475" name="Группа 28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33" name="Полилиния 32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7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авнобедренный треугольник 51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Равнобедренный треугольник 52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авнобедренный треугольник 49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Равнобедренный треугольник 50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3" name="Умножение 42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4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Нашивка 47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Нашивка 48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Нашивка 45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Нашивка 46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609600"/>
            <a:ext cx="8858250" cy="1938338"/>
          </a:xfrm>
          <a:prstGeom prst="rect">
            <a:avLst/>
          </a:prstGeom>
          <a:noFill/>
        </p:spPr>
      </p:pic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1547813" y="4149725"/>
            <a:ext cx="65008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Звезда Тихо Браге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Кассиопея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Карликовая эллиптическая галактика 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NGC 147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Полилиния 1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15" name="Группа 17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19" name="Полилиния 18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Равнобедренный треугольник 30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Равнобедренный треугольник 31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Равнобедренный треугольник 28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Равнобедренный треугольник 29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2" name="Умножение 21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3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Нашивка 26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Нашивка 27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Нашивка 24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Нашивка 25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813" y="1457325"/>
            <a:ext cx="4310062" cy="4943475"/>
          </a:xfrm>
          <a:prstGeom prst="rect">
            <a:avLst/>
          </a:prstGeom>
          <a:noFill/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5088" y="328613"/>
            <a:ext cx="6224587" cy="1098550"/>
          </a:xfrm>
          <a:prstGeom prst="rect">
            <a:avLst/>
          </a:prstGeom>
          <a:noFill/>
        </p:spPr>
      </p:pic>
      <p:grpSp>
        <p:nvGrpSpPr>
          <p:cNvPr id="22542" name="Группа 59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61" name="Полилиния 60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2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Равнобедренный треугольник 72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Равнобедренный треугольник 73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3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Равнобедренный треугольник 70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Равнобедренный треугольник 71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Умножение 63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5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Нашивка 68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Нашивка 69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Нашивка 66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Нашивка 67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Дата 13"/>
          <p:cNvSpPr>
            <a:spLocks noGrp="1"/>
          </p:cNvSpPr>
          <p:nvPr>
            <p:ph type="dt" sz="quarter" idx="10"/>
          </p:nvPr>
        </p:nvSpPr>
        <p:spPr>
          <a:xfrm>
            <a:off x="8215313" y="6421438"/>
            <a:ext cx="928687" cy="365125"/>
          </a:xfrm>
        </p:spPr>
        <p:txBody>
          <a:bodyPr/>
          <a:lstStyle/>
          <a:p>
            <a:pPr algn="ctr">
              <a:defRPr/>
            </a:pPr>
            <a:fld id="{CDD18F7A-2AB8-42A7-9790-A26FB2FE36D5}" type="datetime8"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23.03.2011 13:49</a:t>
            </a:fld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8" name="TextBox 41"/>
          <p:cNvSpPr txBox="1">
            <a:spLocks noChangeArrowheads="1"/>
          </p:cNvSpPr>
          <p:nvPr/>
        </p:nvSpPr>
        <p:spPr bwMode="auto">
          <a:xfrm>
            <a:off x="1428750" y="571500"/>
            <a:ext cx="6215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600">
                <a:solidFill>
                  <a:srgbClr val="E331E3"/>
                </a:solidFill>
                <a:latin typeface="Calibri" pitchFamily="34" charset="0"/>
              </a:rPr>
              <a:t>Звезда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600">
                <a:solidFill>
                  <a:srgbClr val="E331E3"/>
                </a:solidFill>
                <a:latin typeface="Calibri" pitchFamily="34" charset="0"/>
              </a:rPr>
              <a:t>Тихо Браге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. В 1572 году датский астроном Тихо Браге заметил внезапное появление яркой новой звезды в созвездии Кассиопеи, неподалёку от κ Cas. Новая звезда постепенно ослабевала и перестала быть видимой через шестнадцать месяцев. </a:t>
            </a:r>
          </a:p>
          <a:p>
            <a:pPr>
              <a:buFontTx/>
              <a:buBlip>
                <a:blip r:embed="rId3"/>
              </a:buBlip>
            </a:pPr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Сегодня известно, что это была сверхновая — один из последних взрывов звёзд, наблюдавшихся в галактике Млечный Путь. Находящийся на расстоянии около 7500 световых лет остаток сверхновой имеет диаметр почти 20 световых лет.</a:t>
            </a:r>
          </a:p>
        </p:txBody>
      </p:sp>
      <p:grpSp>
        <p:nvGrpSpPr>
          <p:cNvPr id="24589" name="Группа 24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28" name="Полилиния 27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9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Равнобедренный треугольник 48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Равнобедренный треугольник 49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2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Равнобедренный треугольник 46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Равнобедренный треугольник 47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3" name="Умножение 32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Нашивка 44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Нашивка 45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Нашивка 42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Нашивка 43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088" y="1884363"/>
            <a:ext cx="5224462" cy="3821112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563" y="469900"/>
            <a:ext cx="4497387" cy="1103313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Дата 13"/>
          <p:cNvSpPr txBox="1">
            <a:spLocks/>
          </p:cNvSpPr>
          <p:nvPr/>
        </p:nvSpPr>
        <p:spPr>
          <a:xfrm>
            <a:off x="8215313" y="6421438"/>
            <a:ext cx="92868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DD18F7A-2AB8-42A7-9790-A26FB2FE36D5}" type="datetime8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23.03.2011 13:49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6635" name="Группа 14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16" name="Полилиния 15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Равнобедренный треугольник 27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Равнобедренный треугольник 28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Равнобедренный треугольник 25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Равнобедренный треугольник 26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9" name="Умножение 18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Нашивка 23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Нашивка 24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Нашивка 21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"/>
          <p:cNvSpPr txBox="1">
            <a:spLocks noChangeArrowheads="1"/>
          </p:cNvSpPr>
          <p:nvPr/>
        </p:nvSpPr>
        <p:spPr bwMode="auto">
          <a:xfrm>
            <a:off x="1187450" y="765175"/>
            <a:ext cx="61436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Кассиопея А. В этом созвездии расположен один из мощнейших источников галактического радиоизлучения — Кассиопея A (Cas A). Поток радиоволн из этой области неба во много раз мощнее радиоизлучения звезды Тихо Браге. В 1951 г. на фотопластинках, чувствительных к красному свету, были зафиксированы обрывки небольшой радиотуманности, связанной с «Кассиопеей-А»</a:t>
            </a:r>
          </a:p>
        </p:txBody>
      </p:sp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1366838" y="4214813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По скорости расширения туманности подсчитали, что породивший её взрыв произошёл предположительно в 1667 году. На небе этот объект расположен между β Кассиопеи и δ Цефея.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Дата 13"/>
          <p:cNvSpPr txBox="1">
            <a:spLocks/>
          </p:cNvSpPr>
          <p:nvPr/>
        </p:nvSpPr>
        <p:spPr>
          <a:xfrm>
            <a:off x="8215313" y="6421438"/>
            <a:ext cx="92868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DD18F7A-2AB8-42A7-9790-A26FB2FE36D5}" type="datetime8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23.03.2011 13:49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7659" name="Группа 15"/>
          <p:cNvGrpSpPr>
            <a:grpSpLocks/>
          </p:cNvGrpSpPr>
          <p:nvPr/>
        </p:nvGrpSpPr>
        <p:grpSpPr bwMode="auto">
          <a:xfrm>
            <a:off x="2509838" y="0"/>
            <a:ext cx="3500437" cy="571500"/>
            <a:chOff x="2821769" y="0"/>
            <a:chExt cx="3500462" cy="571480"/>
          </a:xfrm>
        </p:grpSpPr>
        <p:sp>
          <p:nvSpPr>
            <p:cNvPr id="17" name="Полилиния 16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8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Равнобедренный треугольник 28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Равнобедренный треугольник 29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Равнобедренный треугольник 26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Равнобедренный треугольник 27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" name="Умножение 19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" name="Группа 3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29550" y="79248"/>
              <a:ext cx="597408" cy="451104"/>
            </a:xfrm>
            <a:prstGeom prst="rect">
              <a:avLst/>
            </a:prstGeom>
            <a:noFill/>
          </p:spPr>
        </p:pic>
        <p:pic>
          <p:nvPicPr>
            <p:cNvPr id="22" name="Группа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8222" y="79248"/>
              <a:ext cx="597408" cy="451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884363"/>
            <a:ext cx="4351338" cy="3443287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633413"/>
            <a:ext cx="6370638" cy="1165225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Дата 13"/>
          <p:cNvSpPr txBox="1">
            <a:spLocks/>
          </p:cNvSpPr>
          <p:nvPr/>
        </p:nvSpPr>
        <p:spPr>
          <a:xfrm>
            <a:off x="8215313" y="6421438"/>
            <a:ext cx="92868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DD18F7A-2AB8-42A7-9790-A26FB2FE36D5}" type="datetime8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23.03.2011 13:49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8683" name="Группа 14"/>
          <p:cNvGrpSpPr>
            <a:grpSpLocks/>
          </p:cNvGrpSpPr>
          <p:nvPr/>
        </p:nvGrpSpPr>
        <p:grpSpPr bwMode="auto">
          <a:xfrm>
            <a:off x="2782888" y="0"/>
            <a:ext cx="3500437" cy="571500"/>
            <a:chOff x="2821769" y="0"/>
            <a:chExt cx="3500462" cy="571480"/>
          </a:xfrm>
        </p:grpSpPr>
        <p:sp>
          <p:nvSpPr>
            <p:cNvPr id="16" name="Полилиния 15"/>
            <p:cNvSpPr/>
            <p:nvPr/>
          </p:nvSpPr>
          <p:spPr>
            <a:xfrm>
              <a:off x="2821769" y="0"/>
              <a:ext cx="3500462" cy="571480"/>
            </a:xfrm>
            <a:custGeom>
              <a:avLst/>
              <a:gdLst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0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500462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166"/>
                <a:gd name="connsiteX1" fmla="*/ 3500462 w 3500462"/>
                <a:gd name="connsiteY1" fmla="*/ 0 h 357166"/>
                <a:gd name="connsiteX2" fmla="*/ 3000364 w 3500462"/>
                <a:gd name="connsiteY2" fmla="*/ 357166 h 357166"/>
                <a:gd name="connsiteX3" fmla="*/ 571472 w 3500462"/>
                <a:gd name="connsiteY3" fmla="*/ 357166 h 357166"/>
                <a:gd name="connsiteX4" fmla="*/ 0 w 3500462"/>
                <a:gd name="connsiteY4" fmla="*/ 0 h 357166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  <a:gd name="connsiteX0" fmla="*/ 0 w 3500462"/>
                <a:gd name="connsiteY0" fmla="*/ 0 h 357628"/>
                <a:gd name="connsiteX1" fmla="*/ 3500462 w 3500462"/>
                <a:gd name="connsiteY1" fmla="*/ 0 h 357628"/>
                <a:gd name="connsiteX2" fmla="*/ 3000364 w 3500462"/>
                <a:gd name="connsiteY2" fmla="*/ 357166 h 357628"/>
                <a:gd name="connsiteX3" fmla="*/ 571472 w 3500462"/>
                <a:gd name="connsiteY3" fmla="*/ 357166 h 357628"/>
                <a:gd name="connsiteX4" fmla="*/ 0 w 3500462"/>
                <a:gd name="connsiteY4" fmla="*/ 0 h 35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462" h="357628">
                  <a:moveTo>
                    <a:pt x="0" y="0"/>
                  </a:moveTo>
                  <a:lnTo>
                    <a:pt x="3500462" y="0"/>
                  </a:lnTo>
                  <a:cubicBezTo>
                    <a:pt x="3333763" y="119055"/>
                    <a:pt x="3496963" y="357628"/>
                    <a:pt x="3000364" y="357166"/>
                  </a:cubicBezTo>
                  <a:lnTo>
                    <a:pt x="571472" y="357166"/>
                  </a:lnTo>
                  <a:cubicBezTo>
                    <a:pt x="108229" y="356330"/>
                    <a:pt x="190491" y="11905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34950"/>
              <a:bevelB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27"/>
            <p:cNvGrpSpPr/>
            <p:nvPr/>
          </p:nvGrpSpPr>
          <p:grpSpPr>
            <a:xfrm>
              <a:off x="5000628" y="71426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Равнобедренный треугольник 27">
                <a:hlinkClick r:id="" action="ppaction://hlinkshowjump?jump=next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Равнобедренный треугольник 28">
                <a:hlinkClick r:id="" action="ppaction://hlinkshowjump?jump=next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" name="Группа 28"/>
            <p:cNvGrpSpPr/>
            <p:nvPr/>
          </p:nvGrpSpPr>
          <p:grpSpPr>
            <a:xfrm rot="10800000">
              <a:off x="4429124" y="71427"/>
              <a:ext cx="357190" cy="428628"/>
              <a:chOff x="428596" y="2071678"/>
              <a:chExt cx="642942" cy="642942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Равнобедренный треугольник 25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464315" y="2107397"/>
                <a:ext cx="642942" cy="571504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Равнобедренный треугольник 26">
                <a:hlinkClick r:id="" action="ppaction://hlinkshowjump?jump=previousslide"/>
              </p:cNvPr>
              <p:cNvSpPr/>
              <p:nvPr/>
            </p:nvSpPr>
            <p:spPr>
              <a:xfrm rot="5400000">
                <a:off x="392877" y="2178835"/>
                <a:ext cx="500066" cy="42862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9" name="Умножение 18">
              <a:hlinkClick r:id="" action="ppaction://hlinkshowjump?jump=endshow"/>
            </p:cNvPr>
            <p:cNvSpPr/>
            <p:nvPr/>
          </p:nvSpPr>
          <p:spPr>
            <a:xfrm>
              <a:off x="3214678" y="0"/>
              <a:ext cx="571504" cy="571480"/>
            </a:xfrm>
            <a:prstGeom prst="mathMultiply">
              <a:avLst/>
            </a:prstGeom>
            <a:solidFill>
              <a:srgbClr val="A20000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36"/>
            <p:cNvGrpSpPr/>
            <p:nvPr/>
          </p:nvGrpSpPr>
          <p:grpSpPr>
            <a:xfrm>
              <a:off x="5357818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Нашивка 23">
                <a:hlinkClick r:id="" action="ppaction://hlinkshowjump?jump=la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Нашивка 24">
                <a:hlinkClick r:id="" action="ppaction://hlinkshowjump?jump=la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Группа 37"/>
            <p:cNvGrpSpPr/>
            <p:nvPr/>
          </p:nvGrpSpPr>
          <p:grpSpPr>
            <a:xfrm rot="10800000">
              <a:off x="3876672" y="107145"/>
              <a:ext cx="500066" cy="357190"/>
              <a:chOff x="1214414" y="1571612"/>
              <a:chExt cx="500066" cy="500066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Нашивка 21">
                <a:hlinkClick r:id="" action="ppaction://hlinkshowjump?jump=firstslide"/>
              </p:cNvPr>
              <p:cNvSpPr/>
              <p:nvPr/>
            </p:nvSpPr>
            <p:spPr>
              <a:xfrm>
                <a:off x="1214414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>
                <a:hlinkClick r:id="" action="ppaction://hlinkshowjump?jump=firstslide"/>
              </p:cNvPr>
              <p:cNvSpPr/>
              <p:nvPr/>
            </p:nvSpPr>
            <p:spPr>
              <a:xfrm>
                <a:off x="1357290" y="1571612"/>
                <a:ext cx="357190" cy="500066"/>
              </a:xfrm>
              <a:prstGeom prst="chevron">
                <a:avLst>
                  <a:gd name="adj" fmla="val 644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4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CSC(4)</Template>
  <TotalTime>130</TotalTime>
  <Words>338</Words>
  <Application>Microsoft Office PowerPoint</Application>
  <PresentationFormat>On-screen Show (4:3)</PresentationFormat>
  <Paragraphs>33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CSC(4)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АОУНПО ПУ_52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Кассиопея</dc:title>
  <dc:subject/>
  <dc:creator>мастер</dc:creator>
  <cp:keywords/>
  <dc:description/>
  <cp:lastModifiedBy>nastya.cherepneva</cp:lastModifiedBy>
  <cp:revision>15</cp:revision>
  <dcterms:created xsi:type="dcterms:W3CDTF">2010-11-11T06:05:47Z</dcterms:created>
  <dcterms:modified xsi:type="dcterms:W3CDTF">2011-03-23T10:49:28Z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TC030009355</vt:lpwstr>
  </property>
</Properties>
</file>