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92" r:id="rId2"/>
    <p:sldId id="305" r:id="rId3"/>
    <p:sldId id="293" r:id="rId4"/>
    <p:sldId id="303" r:id="rId5"/>
    <p:sldId id="304" r:id="rId6"/>
    <p:sldId id="306" r:id="rId7"/>
    <p:sldId id="296" r:id="rId8"/>
    <p:sldId id="301" r:id="rId9"/>
    <p:sldId id="299" r:id="rId10"/>
    <p:sldId id="302" r:id="rId11"/>
    <p:sldId id="295" r:id="rId12"/>
    <p:sldId id="294" r:id="rId13"/>
    <p:sldId id="30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 autoAdjust="0"/>
    <p:restoredTop sz="91830" autoAdjust="0"/>
  </p:normalViewPr>
  <p:slideViewPr>
    <p:cSldViewPr>
      <p:cViewPr varScale="1">
        <p:scale>
          <a:sx n="91" d="100"/>
          <a:sy n="91" d="100"/>
        </p:scale>
        <p:origin x="-10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06DB0791-359A-42AD-A1A5-0EA2FF3276D6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Образцы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DAD85C3D-7586-4EC8-B0B4-DBDB5563C4A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6E2ED6-478C-4F95-A4A6-3588EE4DA341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518DE-084F-44B1-8B8B-04E6FCDF8EC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7593-C55B-409A-8B80-ED662B9411CC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3944-4451-4B48-9EC6-C0F9F53B10A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75DDDE-69DF-4F24-8A21-9D2AF3C31324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7931A-C372-4F16-8E5A-8B00AC14FA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497BCDF1-A73B-4D51-996F-906452974B7E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ACA99D53-6061-4228-8511-05E839DD589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E1570-2D57-4878-850C-406FF26C31FC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45A11-92CF-4DAC-B8C0-4C5532F95C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95EF-3824-4975-9983-4D61E9E6153B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0024-02FF-414C-8BCD-0529A0A3C2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57AD-DA1A-45B5-B80D-5DACF83B6DCC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F293-9E7B-4528-AAE2-92056DCD699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272749-E84B-45C0-A693-9FF4EE6EBC4C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DAD135-491B-4A8D-84E7-E227DCB7DCB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8D2CA-48EF-445E-9BFD-8778FE58B691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0E8712-A165-4BBF-8CFF-C6867802AD9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Образцы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8DE3C3-A33A-4094-B1AE-E97810E73F5E}" type="datetimeFigureOut">
              <a:rPr/>
              <a:pPr>
                <a:defRPr/>
              </a:pPr>
              <a:t>23.03.2011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2261E0-B765-4072-A76C-E954AC152B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55" r:id="rId7"/>
    <p:sldLayoutId id="2147483662" r:id="rId8"/>
    <p:sldLayoutId id="2147483663" r:id="rId9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lang="ru-RU" sz="4000" kern="1200" spc="-15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B89A9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B89A9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gazeta.ru/science/2010/09/21_a_3421681.shtml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krugosvet.ru/enc/nauka_i_tehnika/astronomiya/EKZOPLANET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ko-planet.su/science/sciencenews/49474-najdena-planeta-potencialno-prigodnaya-dlya-zhizni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lWOFHB5qvQ&amp;feature=emai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0"/>
            <a:ext cx="8008938" cy="1200150"/>
          </a:xfrm>
          <a:prstGeom prst="rect">
            <a:avLst/>
          </a:prstGeom>
          <a:noFill/>
        </p:spPr>
      </p:pic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492500" y="6237288"/>
            <a:ext cx="544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Авторы: Ганихина Надежда, Чупина Ирина 14-оп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Мастер\Рабочий стол\72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143125"/>
            <a:ext cx="4381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07963"/>
            <a:ext cx="9345613" cy="15113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14500"/>
            <a:ext cx="4429125" cy="332263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571750" y="1571625"/>
            <a:ext cx="4071938" cy="1785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86438" y="4714875"/>
            <a:ext cx="571500" cy="500063"/>
          </a:xfrm>
          <a:prstGeom prst="rect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rot="10800000">
            <a:off x="4643438" y="4071938"/>
            <a:ext cx="1143000" cy="89376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Прямоугольник 12"/>
          <p:cNvSpPr>
            <a:spLocks noChangeArrowheads="1"/>
          </p:cNvSpPr>
          <p:nvPr/>
        </p:nvSpPr>
        <p:spPr bwMode="auto">
          <a:xfrm>
            <a:off x="214313" y="5214938"/>
            <a:ext cx="442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Погибающая звезда с планетой, вращающейся около нее, обнаружена за границами Солнечной системы в созвездии Льва.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182563"/>
            <a:ext cx="5151437" cy="1512887"/>
          </a:xfrm>
          <a:prstGeom prst="rect">
            <a:avLst/>
          </a:prstGeom>
          <a:noFill/>
        </p:spPr>
      </p:pic>
      <p:pic>
        <p:nvPicPr>
          <p:cNvPr id="2253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916113"/>
            <a:ext cx="45100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7900" y="2205038"/>
            <a:ext cx="3929063" cy="38735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sz="2400" dirty="0" err="1" smtClean="0"/>
              <a:t>Данная</a:t>
            </a:r>
            <a:r>
              <a:rPr sz="2400" dirty="0" smtClean="0"/>
              <a:t> </a:t>
            </a:r>
            <a:r>
              <a:rPr sz="2400" dirty="0" err="1" smtClean="0"/>
              <a:t>звезда</a:t>
            </a:r>
            <a:r>
              <a:rPr sz="2400" dirty="0" smtClean="0"/>
              <a:t> </a:t>
            </a:r>
            <a:r>
              <a:rPr sz="2400" dirty="0" err="1" smtClean="0"/>
              <a:t>является</a:t>
            </a:r>
            <a:r>
              <a:rPr sz="2400" dirty="0" smtClean="0"/>
              <a:t> </a:t>
            </a:r>
            <a:r>
              <a:rPr sz="2400" dirty="0" err="1" smtClean="0"/>
              <a:t>красным</a:t>
            </a:r>
            <a:r>
              <a:rPr sz="2400" dirty="0" smtClean="0"/>
              <a:t> </a:t>
            </a:r>
            <a:r>
              <a:rPr sz="2400" dirty="0" err="1" smtClean="0"/>
              <a:t>гигантом</a:t>
            </a:r>
            <a:r>
              <a:rPr sz="2400" dirty="0" smtClean="0"/>
              <a:t>, </a:t>
            </a:r>
            <a:r>
              <a:rPr sz="2400" dirty="0" err="1" smtClean="0"/>
              <a:t>потратившим</a:t>
            </a:r>
            <a:r>
              <a:rPr sz="2400" dirty="0" smtClean="0"/>
              <a:t> </a:t>
            </a:r>
            <a:r>
              <a:rPr sz="2400" dirty="0" err="1" smtClean="0"/>
              <a:t>свои</a:t>
            </a:r>
            <a:r>
              <a:rPr sz="2400" dirty="0" smtClean="0"/>
              <a:t> </a:t>
            </a:r>
            <a:r>
              <a:rPr sz="2400" dirty="0" err="1" smtClean="0"/>
              <a:t>кладовые</a:t>
            </a:r>
            <a:r>
              <a:rPr sz="2400" dirty="0" smtClean="0"/>
              <a:t> </a:t>
            </a:r>
            <a:r>
              <a:rPr sz="2400" dirty="0" err="1" smtClean="0"/>
              <a:t>гидрогена</a:t>
            </a:r>
            <a:r>
              <a:rPr sz="2400" dirty="0" smtClean="0"/>
              <a:t> и </a:t>
            </a:r>
            <a:r>
              <a:rPr sz="2400" dirty="0" err="1" smtClean="0"/>
              <a:t>теперь</a:t>
            </a:r>
            <a:r>
              <a:rPr sz="2400" dirty="0" smtClean="0"/>
              <a:t> </a:t>
            </a:r>
            <a:r>
              <a:rPr sz="2400" dirty="0" err="1" smtClean="0"/>
              <a:t>постоянно</a:t>
            </a:r>
            <a:r>
              <a:rPr sz="2400" dirty="0" smtClean="0"/>
              <a:t> </a:t>
            </a:r>
            <a:r>
              <a:rPr sz="2400" dirty="0" err="1" smtClean="0"/>
              <a:t>растущим</a:t>
            </a:r>
            <a:r>
              <a:rPr sz="2400" dirty="0" smtClean="0"/>
              <a:t> в </a:t>
            </a:r>
            <a:r>
              <a:rPr sz="2400" dirty="0" err="1" smtClean="0"/>
              <a:t>размерах</a:t>
            </a:r>
            <a:r>
              <a:rPr sz="2400" dirty="0" smtClean="0"/>
              <a:t>. </a:t>
            </a:r>
            <a:r>
              <a:rPr sz="2400" dirty="0" err="1" smtClean="0"/>
              <a:t>Размеры</a:t>
            </a:r>
            <a:r>
              <a:rPr sz="2400" dirty="0" smtClean="0"/>
              <a:t> </a:t>
            </a:r>
            <a:r>
              <a:rPr sz="2400" dirty="0" err="1" smtClean="0"/>
              <a:t>найденного</a:t>
            </a:r>
            <a:r>
              <a:rPr sz="2400" dirty="0" smtClean="0"/>
              <a:t> </a:t>
            </a:r>
            <a:r>
              <a:rPr sz="2400" dirty="0" err="1" smtClean="0"/>
              <a:t>космического</a:t>
            </a:r>
            <a:r>
              <a:rPr sz="2400" dirty="0" smtClean="0"/>
              <a:t> </a:t>
            </a:r>
            <a:r>
              <a:rPr sz="2400" dirty="0" err="1" smtClean="0"/>
              <a:t>тела</a:t>
            </a:r>
            <a:r>
              <a:rPr sz="2400" dirty="0" smtClean="0"/>
              <a:t> (</a:t>
            </a:r>
            <a:r>
              <a:rPr sz="2400" dirty="0" err="1" smtClean="0"/>
              <a:t>планеты</a:t>
            </a:r>
            <a:r>
              <a:rPr sz="2400" dirty="0" smtClean="0"/>
              <a:t>)  в </a:t>
            </a:r>
            <a:r>
              <a:rPr sz="2400" dirty="0" err="1" smtClean="0"/>
              <a:t>шесть</a:t>
            </a:r>
            <a:r>
              <a:rPr sz="2400" dirty="0" smtClean="0"/>
              <a:t> </a:t>
            </a:r>
            <a:r>
              <a:rPr sz="2400" dirty="0" err="1" smtClean="0"/>
              <a:t>раз</a:t>
            </a:r>
            <a:r>
              <a:rPr sz="2400" dirty="0" smtClean="0"/>
              <a:t> </a:t>
            </a:r>
            <a:r>
              <a:rPr sz="2400" dirty="0" err="1" smtClean="0"/>
              <a:t>больше</a:t>
            </a:r>
            <a:r>
              <a:rPr sz="2400" dirty="0" smtClean="0"/>
              <a:t>, </a:t>
            </a:r>
            <a:r>
              <a:rPr sz="2400" dirty="0" err="1" smtClean="0"/>
              <a:t>чем</a:t>
            </a:r>
            <a:r>
              <a:rPr sz="2400" dirty="0" smtClean="0"/>
              <a:t> у </a:t>
            </a:r>
            <a:r>
              <a:rPr sz="2400" dirty="0" err="1" smtClean="0"/>
              <a:t>Юпитера</a:t>
            </a:r>
            <a:r>
              <a:rPr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 smtClean="0"/>
              <a:t> 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dirty="0"/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07963"/>
            <a:ext cx="8978900" cy="1511300"/>
          </a:xfrm>
          <a:prstGeom prst="rect">
            <a:avLst/>
          </a:prstGeom>
          <a:noFill/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05038"/>
            <a:ext cx="42576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557338"/>
            <a:ext cx="5616575" cy="4535487"/>
          </a:xfrm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207963"/>
            <a:ext cx="8978900" cy="901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5263" y="292100"/>
            <a:ext cx="9540876" cy="903288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060575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395288" y="2492375"/>
            <a:ext cx="457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ru-RU" sz="2000"/>
              <a:t>Поиски планеты, похожей на Землю, были начаты в 1999 году и привели к открытию  496 экзопланет в 415 планетных системах.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ru-RU" sz="2000"/>
              <a:t>В настоящий момент ученые считают, что через 250 лет будет открыта планета, пригодная для жизни людей. </a:t>
            </a:r>
          </a:p>
        </p:txBody>
      </p:sp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341438"/>
            <a:ext cx="8424863" cy="685800"/>
          </a:xfrm>
        </p:spPr>
        <p:txBody>
          <a:bodyPr/>
          <a:lstStyle/>
          <a:p>
            <a:pPr marL="26988">
              <a:spcBef>
                <a:spcPct val="0"/>
              </a:spcBef>
            </a:pPr>
            <a:r>
              <a:rPr smtClean="0">
                <a:cs typeface="Arial" charset="0"/>
              </a:rPr>
              <a:t>Видео:</a:t>
            </a:r>
          </a:p>
          <a:p>
            <a:pPr marL="26988">
              <a:spcBef>
                <a:spcPct val="0"/>
              </a:spcBef>
            </a:pPr>
            <a:r>
              <a:rPr lang="fr-FR" smtClean="0">
                <a:cs typeface="Arial" charset="0"/>
                <a:hlinkClick r:id="rId5"/>
              </a:rPr>
              <a:t>http://www.gazeta.ru/science/2010/09/21_a_3421681.shtml</a:t>
            </a:r>
            <a:r>
              <a:rPr smtClean="0"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extBox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65100"/>
            <a:ext cx="9156700" cy="736600"/>
          </a:xfrm>
          <a:prstGeom prst="rect">
            <a:avLst/>
          </a:prstGeom>
          <a:noFill/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971550" y="1125538"/>
            <a:ext cx="7786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sz="2000">
                <a:solidFill>
                  <a:srgbClr val="00B0F0"/>
                </a:solidFill>
              </a:rPr>
              <a:t>Экзоплане́та</a:t>
            </a:r>
            <a:r>
              <a:rPr lang="ru-RU" sz="2000"/>
              <a:t> (др.-греч. εξω, exo — вне, снаружи), или внесолнечная планета — планета, обращающаяся вокруг звезды, за пределами Солнечной системы. </a:t>
            </a:r>
          </a:p>
        </p:txBody>
      </p:sp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971550" y="2276475"/>
            <a:ext cx="7416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sz="2000"/>
              <a:t>Большинство известных экзопланет — газовые гиганты, и более походят на Юпитер, чем на Землю. Некоторые по массе близки к Сатурну, а в отдельных случаях – к Земле.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ru-RU" sz="2000"/>
              <a:t>Поскольку почти одновременно с открытием экзопланет астрономы обнаружили звездообразные объекты сверхмалой массы – коричневые карлики, – возникла необходимость провести четкую границу между звездами и планетами. Сейчас считается общепринятым, что планета – это объект, в котором за всю его историю реакции ядерного синтеза не происходят ни в каком виде. 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50825" y="6021388"/>
            <a:ext cx="871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hlinkClick r:id="rId4"/>
              </a:rPr>
              <a:t>http://www.krugosvet.ru/enc/nauka_i_tehnika/astronomiya/EKZOPLANETA.html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638"/>
            <a:ext cx="7735888" cy="2182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550" y="2349500"/>
            <a:ext cx="6858000" cy="3382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sz="1800" dirty="0" smtClean="0"/>
              <a:t>За пределами Солнечной системы на расстоянии 20 световых лет от Земли открыта планета, потенциально пригодная для жизни. По оценке американских астрономов, на поверхности небесного тела может быть вода в жидком состоянии, а оцениваемая сила гравитации указывает на наличие атмосферы. Если эти заключения соответствуют действительности, то речь идет о планете с наиболее оптимальными для жизни (помимо Земли) условиями среди всех до сих пор открытых небесных тел. Об этом сообщили авторы открытия из Калифорнийского университета в городе </a:t>
            </a:r>
            <a:r>
              <a:rPr sz="1800" dirty="0" err="1" smtClean="0"/>
              <a:t>Санта-Круз</a:t>
            </a:r>
            <a:r>
              <a:rPr sz="1800" dirty="0" smtClean="0"/>
              <a:t> и Института Карнеги в Вашингтоне.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sz="18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sz="1800" dirty="0" smtClean="0"/>
              <a:t>Видео: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0" y="6021388"/>
            <a:ext cx="1112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hlinkClick r:id="rId3"/>
              </a:rPr>
              <a:t>http://oko-planet.su/science/sciencenews/49474-najdena-planeta-potencialno-prigodnaya-dlya-zhizni.html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182563"/>
            <a:ext cx="8748712" cy="1890712"/>
          </a:xfrm>
        </p:spPr>
      </p:pic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2205038"/>
            <a:ext cx="2952750" cy="3887787"/>
          </a:xfrm>
        </p:spPr>
        <p:txBody>
          <a:bodyPr/>
          <a:lstStyle/>
          <a:p>
            <a:pPr marL="26988">
              <a:spcBef>
                <a:spcPct val="0"/>
              </a:spcBef>
            </a:pPr>
            <a:r>
              <a:rPr sz="1800" smtClean="0">
                <a:cs typeface="Arial" charset="0"/>
              </a:rPr>
              <a:t>Глизе 581 (Gliese 581, Вольф 562, Wolf 562) — красный карлик, расположенный в созвездии Весов, в 20,4 св. лет от Земли. Его можно найти в двух градусах севернее β Весов. Глизе 581 находится в списке ста ближайших к Солнечной системе звёзд.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205038"/>
            <a:ext cx="56070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113" y="2127250"/>
            <a:ext cx="7961312" cy="1890713"/>
          </a:xfrm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863600" y="501332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hlinkClick r:id="rId3"/>
              </a:rPr>
              <a:t>http://www.youtube.com/watch?v=AlWOFHB5qvQ&amp;feature=email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62293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5008" y="1428736"/>
            <a:ext cx="3143272" cy="4643470"/>
          </a:xfrm>
        </p:spPr>
        <p:txBody>
          <a:bodyPr>
            <a:normAutofit fontScale="6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smtClean="0"/>
              <a:t>На расстоянии 127 световых лет от Земли в созвездии Южной Гидры расположена звезда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HD 10180</a:t>
            </a:r>
            <a:r>
              <a:rPr sz="3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smtClean="0"/>
              <a:t>, вокруг которой вращаются по меньшей мере пять планет с массами от 13 до 25 земных. Существование еще двух под вопросом, но одна из них может оказаться наименьшей среди всех когда-либо открытых.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dirty="0"/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152400"/>
            <a:ext cx="9156700" cy="151130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3571875" y="2857500"/>
            <a:ext cx="2357438" cy="85725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38"/>
            <a:ext cx="44672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638" y="1700213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</a:rPr>
              <a:t>Яркую звезду HD70642, похожую на наше Солнце, можно увидеть в созвездии Кормы с помощью бинокля.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</a:rPr>
              <a:t> У этой звезды открыта планета, масса которой в два раза больше массы Юпитера. Планета вращается по почти круговой орбите, радиус ее орбиты в два раза меньше радиуса орбиты Юпитера. Наличие такой орбиты не закрывает возможности существования обитаемых планет земного типа на внутренних орбитах. </a:t>
            </a:r>
            <a:endParaRPr lang="ru-RU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13" y="285750"/>
            <a:ext cx="80835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 созвездии  Кормы</a:t>
            </a:r>
            <a:r>
              <a:rPr lang="en-GB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–</a:t>
            </a:r>
            <a:r>
              <a:rPr lang="en-GB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открыта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Планетная система у Звезды </a:t>
            </a:r>
            <a:r>
              <a:rPr lang="en-GB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HD 70642</a:t>
            </a:r>
            <a:endParaRPr lang="ru-RU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03350" y="3429000"/>
            <a:ext cx="2881313" cy="1368425"/>
          </a:xfrm>
          <a:prstGeom prst="straightConnector1">
            <a:avLst/>
          </a:prstGeom>
          <a:ln w="444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65100"/>
            <a:ext cx="8655050" cy="1225550"/>
          </a:xfrm>
          <a:prstGeom prst="rect">
            <a:avLst/>
          </a:prstGeo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79388" y="3933825"/>
            <a:ext cx="72151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Иллюстрация показывает, как может выглядеть планетная система звезды HD70642 с гипотетический луны, вращающейся вокруг недавно открытой планеты. Система находится на расстоянии всего лишь 90 световых лет от нас, поэтому слабые сигналы первых радиопередач с Земли уже дошли до нее</a:t>
            </a:r>
            <a:r>
              <a:rPr lang="ru-RU" sz="2400"/>
              <a:t>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G_SchoolPresentation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FFC000"/>
    </a:lt1>
    <a:dk2>
      <a:srgbClr val="262626"/>
    </a:dk2>
    <a:lt2>
      <a:srgbClr val="A5A1A1"/>
    </a:lt2>
    <a:accent1>
      <a:srgbClr val="92D050"/>
    </a:accent1>
    <a:accent2>
      <a:srgbClr val="FFE084"/>
    </a:accent2>
    <a:accent3>
      <a:srgbClr val="B89A9A"/>
    </a:accent3>
    <a:accent4>
      <a:srgbClr val="DE6B5C"/>
    </a:accent4>
    <a:accent5>
      <a:srgbClr val="8B7B57"/>
    </a:accent5>
    <a:accent6>
      <a:srgbClr val="D34817"/>
    </a:accent6>
    <a:hlink>
      <a:srgbClr val="0070C0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PMG_SchoolPresentation</Template>
  <TotalTime>0</TotalTime>
  <Words>410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Wingdings</vt:lpstr>
      <vt:lpstr>Wingdings 2</vt:lpstr>
      <vt:lpstr>Wingdings 3</vt:lpstr>
      <vt:lpstr>Calibri</vt:lpstr>
      <vt:lpstr>PMG_SchoolPresentation</vt:lpstr>
      <vt:lpstr>PMG_SchoolPresentation</vt:lpstr>
      <vt:lpstr>PMG_SchoolPresentation</vt:lpstr>
      <vt:lpstr>PMG_SchoolPresentation</vt:lpstr>
      <vt:lpstr>PMG_SchoolPresentation</vt:lpstr>
      <vt:lpstr>PMG_SchoolPresentation</vt:lpstr>
      <vt:lpstr>PMG_SchoolPresentation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/>
  <cp:revision>2</cp:revision>
  <dcterms:created xsi:type="dcterms:W3CDTF">2010-10-12T07:35:16Z</dcterms:created>
  <dcterms:modified xsi:type="dcterms:W3CDTF">2011-03-23T10:48:44Z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