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88" r:id="rId1"/>
  </p:sldMasterIdLst>
  <p:notesMasterIdLst>
    <p:notesMasterId r:id="rId16"/>
  </p:notesMasterIdLst>
  <p:sldIdLst>
    <p:sldId id="256" r:id="rId2"/>
    <p:sldId id="270" r:id="rId3"/>
    <p:sldId id="272" r:id="rId4"/>
    <p:sldId id="259" r:id="rId5"/>
    <p:sldId id="261" r:id="rId6"/>
    <p:sldId id="258" r:id="rId7"/>
    <p:sldId id="269" r:id="rId8"/>
    <p:sldId id="266" r:id="rId9"/>
    <p:sldId id="267" r:id="rId10"/>
    <p:sldId id="268" r:id="rId11"/>
    <p:sldId id="262" r:id="rId12"/>
    <p:sldId id="263" r:id="rId13"/>
    <p:sldId id="260" r:id="rId14"/>
    <p:sldId id="271" r:id="rId1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1" end="15"/>
    <p:penClr>
      <a:srgbClr val="FF0000"/>
    </p:penClr>
  </p:showPr>
  <p:clrMru>
    <a:srgbClr val="FF00FF"/>
    <a:srgbClr val="00FF00"/>
    <a:srgbClr val="00FFFF"/>
    <a:srgbClr val="FF0000"/>
    <a:srgbClr val="FFFF00"/>
    <a:srgbClr val="0000FF"/>
    <a:srgbClr val="FFFF66"/>
    <a:srgbClr val="FF33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05" autoAdjust="0"/>
    <p:restoredTop sz="93342" autoAdjust="0"/>
  </p:normalViewPr>
  <p:slideViewPr>
    <p:cSldViewPr>
      <p:cViewPr varScale="1">
        <p:scale>
          <a:sx n="103" d="100"/>
          <a:sy n="103" d="100"/>
        </p:scale>
        <p:origin x="-174" y="-90"/>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2B0A943B-8399-4E9F-A34C-964839111289}" type="datetimeFigureOut">
              <a:rPr lang="ru-RU"/>
              <a:pPr>
                <a:defRPr/>
              </a:pPr>
              <a:t>23.03.2011</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AC36AAB8-8092-4F32-BF13-B08146354AB9}" type="slidenum">
              <a:rPr lang="ru-RU"/>
              <a:pPr>
                <a:defRPr/>
              </a:pPr>
              <a:t>‹#›</a:t>
            </a:fld>
            <a:endParaRPr lang="ru-RU"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Образ слайда 1"/>
          <p:cNvSpPr>
            <a:spLocks noGrp="1" noRot="1" noChangeAspect="1"/>
          </p:cNvSpPr>
          <p:nvPr>
            <p:ph type="sldImg"/>
          </p:nvPr>
        </p:nvSpPr>
        <p:spPr bwMode="auto">
          <a:noFill/>
          <a:ln>
            <a:solidFill>
              <a:srgbClr val="000000"/>
            </a:solidFill>
            <a:miter lim="800000"/>
            <a:headEnd/>
            <a:tailEnd/>
          </a:ln>
        </p:spPr>
      </p:sp>
      <p:sp>
        <p:nvSpPr>
          <p:cNvPr id="26626"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22531"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8F82902-6E4B-45D4-9778-E2D464BA5BA7}" type="slidenum">
              <a:rPr lang="ru-RU"/>
              <a:pPr fontAlgn="base">
                <a:spcBef>
                  <a:spcPct val="0"/>
                </a:spcBef>
                <a:spcAft>
                  <a:spcPct val="0"/>
                </a:spcAft>
                <a:defRPr/>
              </a:pPr>
              <a:t>12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Прямоугольник 8"/>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5" name="Прямоугольник 9"/>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Заголовок 1"/>
          <p:cNvSpPr>
            <a:spLocks noGrp="1"/>
          </p:cNvSpPr>
          <p:nvPr>
            <p:ph type="ctrTitle"/>
          </p:nvPr>
        </p:nvSpPr>
        <p:spPr>
          <a:xfrm>
            <a:off x="685800" y="3355848"/>
            <a:ext cx="8077200" cy="1673352"/>
          </a:xfrm>
        </p:spPr>
        <p:txBody>
          <a:bodyPr tIns="0" bIns="0" anchor="t"/>
          <a:lstStyle>
            <a:lvl1pPr algn="l">
              <a:defRPr sz="4700" b="1"/>
            </a:lvl1pPr>
            <a:extLst/>
          </a:lstStyle>
          <a:p>
            <a:r>
              <a:rPr lang="ru-RU" smtClean="0"/>
              <a:t>Образец заголовка</a:t>
            </a:r>
            <a:endParaRPr lang="en-US"/>
          </a:p>
        </p:txBody>
      </p:sp>
      <p:sp>
        <p:nvSpPr>
          <p:cNvPr id="3" name="Подзаголовок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ru-RU" smtClean="0"/>
              <a:t>Образец подзаголовка</a:t>
            </a:r>
            <a:endParaRPr lang="en-US"/>
          </a:p>
        </p:txBody>
      </p:sp>
      <p:sp>
        <p:nvSpPr>
          <p:cNvPr id="6" name="Дата 3"/>
          <p:cNvSpPr>
            <a:spLocks noGrp="1"/>
          </p:cNvSpPr>
          <p:nvPr>
            <p:ph type="dt" sz="half" idx="10"/>
          </p:nvPr>
        </p:nvSpPr>
        <p:spPr/>
        <p:txBody>
          <a:bodyPr/>
          <a:lstStyle>
            <a:lvl1pPr>
              <a:defRPr/>
            </a:lvl1pPr>
          </a:lstStyle>
          <a:p>
            <a:pPr>
              <a:defRPr/>
            </a:pPr>
            <a:fld id="{472F6566-66BA-4FD4-8986-566B1BAE9E1E}" type="datetimeFigureOut">
              <a:rPr lang="ru-RU"/>
              <a:pPr>
                <a:defRPr/>
              </a:pPr>
              <a:t>23.03.2011</a:t>
            </a:fld>
            <a:endParaRPr lang="ru-RU" dirty="0"/>
          </a:p>
        </p:txBody>
      </p:sp>
      <p:sp>
        <p:nvSpPr>
          <p:cNvPr id="7" name="Нижний колонтитул 4"/>
          <p:cNvSpPr>
            <a:spLocks noGrp="1"/>
          </p:cNvSpPr>
          <p:nvPr>
            <p:ph type="ftr" sz="quarter" idx="11"/>
          </p:nvPr>
        </p:nvSpPr>
        <p:spPr/>
        <p:txBody>
          <a:bodyPr/>
          <a:lstStyle>
            <a:lvl1pPr>
              <a:defRPr/>
            </a:lvl1pPr>
          </a:lstStyle>
          <a:p>
            <a:pPr>
              <a:defRPr/>
            </a:pPr>
            <a:endParaRPr lang="ru-RU"/>
          </a:p>
        </p:txBody>
      </p:sp>
      <p:sp>
        <p:nvSpPr>
          <p:cNvPr id="8" name="Номер слайда 5"/>
          <p:cNvSpPr>
            <a:spLocks noGrp="1"/>
          </p:cNvSpPr>
          <p:nvPr>
            <p:ph type="sldNum" sz="quarter" idx="12"/>
          </p:nvPr>
        </p:nvSpPr>
        <p:spPr/>
        <p:txBody>
          <a:bodyPr/>
          <a:lstStyle>
            <a:lvl1pPr>
              <a:defRPr/>
            </a:lvl1pPr>
          </a:lstStyle>
          <a:p>
            <a:pPr>
              <a:defRPr/>
            </a:pPr>
            <a:fld id="{4EF62C31-8B51-460E-A2B3-EDB539665DFF}" type="slidenum">
              <a:rPr lang="ru-RU"/>
              <a:pPr>
                <a:defRPr/>
              </a:pPr>
              <a:t>‹#›</a:t>
            </a:fld>
            <a:endParaRPr lang="ru-RU" dirty="0"/>
          </a:p>
        </p:txBody>
      </p:sp>
    </p:spTree>
  </p:cSld>
  <p:clrMapOvr>
    <a:overrideClrMapping bg1="dk1" tx1="lt1" bg2="dk2" tx2="lt2" accent1="accent1" accent2="accent2" accent3="accent3" accent4="accent4" accent5="accent5" accent6="accent6" hlink="hlink" folHlink="folHlink"/>
  </p:clrMapOvr>
  <p:transition advTm="4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37FC5EBE-7107-4240-816E-AF2E6191F323}" type="datetimeFigureOut">
              <a:rPr lang="ru-RU"/>
              <a:pPr>
                <a:defRPr/>
              </a:pPr>
              <a:t>23.03.2011</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9F727B1-4D1E-4603-9FDF-572A3DB229B9}" type="slidenum">
              <a:rPr lang="ru-RU"/>
              <a:pPr>
                <a:defRPr/>
              </a:pPr>
              <a:t>‹#›</a:t>
            </a:fld>
            <a:endParaRPr lang="ru-RU" dirty="0"/>
          </a:p>
        </p:txBody>
      </p:sp>
    </p:spTree>
  </p:cSld>
  <p:clrMapOvr>
    <a:masterClrMapping/>
  </p:clrMapOvr>
  <p:transition advTm="4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4" name="Прямоугольник 8"/>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5" name="Прямоугольник 7"/>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Вертикальный заголовок 1"/>
          <p:cNvSpPr>
            <a:spLocks noGrp="1"/>
          </p:cNvSpPr>
          <p:nvPr>
            <p:ph type="title" orient="vert"/>
          </p:nvPr>
        </p:nvSpPr>
        <p:spPr>
          <a:xfrm>
            <a:off x="6781800" y="274640"/>
            <a:ext cx="1905000" cy="5851525"/>
          </a:xfrm>
        </p:spPr>
        <p:txBody>
          <a:bodyPr vert="eaVe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304800"/>
            <a:ext cx="6019800" cy="5851525"/>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3"/>
          <p:cNvSpPr>
            <a:spLocks noGrp="1"/>
          </p:cNvSpPr>
          <p:nvPr>
            <p:ph type="dt" sz="half" idx="10"/>
          </p:nvPr>
        </p:nvSpPr>
        <p:spPr/>
        <p:txBody>
          <a:bodyPr/>
          <a:lstStyle>
            <a:lvl1pPr>
              <a:defRPr/>
            </a:lvl1pPr>
          </a:lstStyle>
          <a:p>
            <a:pPr>
              <a:defRPr/>
            </a:pPr>
            <a:fld id="{935F32EF-76F0-4A15-9253-F9F59BE56078}" type="datetimeFigureOut">
              <a:rPr lang="ru-RU"/>
              <a:pPr>
                <a:defRPr/>
              </a:pPr>
              <a:t>23.03.2011</a:t>
            </a:fld>
            <a:endParaRPr lang="ru-RU" dirty="0"/>
          </a:p>
        </p:txBody>
      </p:sp>
      <p:sp>
        <p:nvSpPr>
          <p:cNvPr id="7" name="Нижний колонтитул 4"/>
          <p:cNvSpPr>
            <a:spLocks noGrp="1"/>
          </p:cNvSpPr>
          <p:nvPr>
            <p:ph type="ftr" sz="quarter" idx="11"/>
          </p:nvPr>
        </p:nvSpPr>
        <p:spPr>
          <a:xfrm>
            <a:off x="2640013" y="6376988"/>
            <a:ext cx="3836987" cy="365125"/>
          </a:xfrm>
        </p:spPr>
        <p:txBody>
          <a:bodyPr/>
          <a:lstStyle>
            <a:lvl1pPr>
              <a:defRPr/>
            </a:lvl1pPr>
          </a:lstStyle>
          <a:p>
            <a:pPr>
              <a:defRPr/>
            </a:pPr>
            <a:endParaRPr lang="ru-RU"/>
          </a:p>
        </p:txBody>
      </p:sp>
      <p:sp>
        <p:nvSpPr>
          <p:cNvPr id="8" name="Номер слайда 5"/>
          <p:cNvSpPr>
            <a:spLocks noGrp="1"/>
          </p:cNvSpPr>
          <p:nvPr>
            <p:ph type="sldNum" sz="quarter" idx="12"/>
          </p:nvPr>
        </p:nvSpPr>
        <p:spPr/>
        <p:txBody>
          <a:bodyPr/>
          <a:lstStyle>
            <a:lvl1pPr>
              <a:defRPr/>
            </a:lvl1pPr>
          </a:lstStyle>
          <a:p>
            <a:pPr>
              <a:defRPr/>
            </a:pPr>
            <a:fld id="{D569D9B3-563E-4E11-9879-71C5A29D9A9F}" type="slidenum">
              <a:rPr lang="ru-RU"/>
              <a:pPr>
                <a:defRPr/>
              </a:pPr>
              <a:t>‹#›</a:t>
            </a:fld>
            <a:endParaRPr lang="ru-RU" dirty="0"/>
          </a:p>
        </p:txBody>
      </p:sp>
    </p:spTree>
  </p:cSld>
  <p:clrMapOvr>
    <a:masterClrMapping/>
  </p:clrMapOvr>
  <p:transition advTm="4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5448"/>
            <a:ext cx="8229600" cy="1252728"/>
          </a:xfrm>
        </p:spPr>
        <p:txBody>
          <a:bodyPr/>
          <a:lstStyle>
            <a:extLst/>
          </a:lstStyle>
          <a:p>
            <a:r>
              <a:rPr lang="ru-RU" smtClean="0"/>
              <a:t>Образец заголовка</a:t>
            </a:r>
            <a:endParaRPr lang="en-US"/>
          </a:p>
        </p:txBody>
      </p:sp>
      <p:sp>
        <p:nvSpPr>
          <p:cNvPr id="3" name="Содержимое 2"/>
          <p:cNvSpPr>
            <a:spLocks noGrp="1"/>
          </p:cNvSpPr>
          <p:nvPr>
            <p:ph idx="1"/>
          </p:nvPr>
        </p:nvSpPr>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30A3CBB9-F8AE-4BF5-A8D9-CA43E2917133}" type="datetimeFigureOut">
              <a:rPr lang="ru-RU"/>
              <a:pPr>
                <a:defRPr/>
              </a:pPr>
              <a:t>23.03.2011</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B2C5477-027F-4B65-84AF-97C2DDB42D01}" type="slidenum">
              <a:rPr lang="ru-RU"/>
              <a:pPr>
                <a:defRPr/>
              </a:pPr>
              <a:t>‹#›</a:t>
            </a:fld>
            <a:endParaRPr lang="ru-RU" dirty="0"/>
          </a:p>
        </p:txBody>
      </p:sp>
    </p:spTree>
  </p:cSld>
  <p:clrMapOvr>
    <a:masterClrMapping/>
  </p:clrMapOvr>
  <p:transition advTm="4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Прямоугольник 8"/>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5" name="Прямоугольник 11"/>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Заголовок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ru-RU" smtClean="0"/>
              <a:t>Образец заголовка</a:t>
            </a:r>
            <a:endParaRPr lang="en-US"/>
          </a:p>
        </p:txBody>
      </p:sp>
      <p:sp>
        <p:nvSpPr>
          <p:cNvPr id="3" name="Текст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ru-RU" smtClean="0"/>
              <a:t>Образец текста</a:t>
            </a:r>
          </a:p>
        </p:txBody>
      </p:sp>
      <p:sp>
        <p:nvSpPr>
          <p:cNvPr id="6" name="Дата 3"/>
          <p:cNvSpPr>
            <a:spLocks noGrp="1"/>
          </p:cNvSpPr>
          <p:nvPr>
            <p:ph type="dt" sz="half" idx="10"/>
          </p:nvPr>
        </p:nvSpPr>
        <p:spPr/>
        <p:txBody>
          <a:bodyPr/>
          <a:lstStyle>
            <a:lvl1pPr>
              <a:defRPr/>
            </a:lvl1pPr>
          </a:lstStyle>
          <a:p>
            <a:pPr>
              <a:defRPr/>
            </a:pPr>
            <a:fld id="{D4A08DD1-F5BE-4895-9F3A-F1A30BCC2EF0}" type="datetimeFigureOut">
              <a:rPr lang="ru-RU"/>
              <a:pPr>
                <a:defRPr/>
              </a:pPr>
              <a:t>23.03.2011</a:t>
            </a:fld>
            <a:endParaRPr lang="ru-RU" dirty="0"/>
          </a:p>
        </p:txBody>
      </p:sp>
      <p:sp>
        <p:nvSpPr>
          <p:cNvPr id="7" name="Нижний колонтитул 4"/>
          <p:cNvSpPr>
            <a:spLocks noGrp="1"/>
          </p:cNvSpPr>
          <p:nvPr>
            <p:ph type="ftr" sz="quarter" idx="11"/>
          </p:nvPr>
        </p:nvSpPr>
        <p:spPr/>
        <p:txBody>
          <a:bodyPr/>
          <a:lstStyle>
            <a:lvl1pPr>
              <a:defRPr/>
            </a:lvl1pPr>
          </a:lstStyle>
          <a:p>
            <a:pPr>
              <a:defRPr/>
            </a:pPr>
            <a:endParaRPr lang="ru-RU"/>
          </a:p>
        </p:txBody>
      </p:sp>
      <p:sp>
        <p:nvSpPr>
          <p:cNvPr id="8" name="Номер слайда 5"/>
          <p:cNvSpPr>
            <a:spLocks noGrp="1"/>
          </p:cNvSpPr>
          <p:nvPr>
            <p:ph type="sldNum" sz="quarter" idx="12"/>
          </p:nvPr>
        </p:nvSpPr>
        <p:spPr/>
        <p:txBody>
          <a:bodyPr/>
          <a:lstStyle>
            <a:lvl1pPr>
              <a:defRPr/>
            </a:lvl1pPr>
          </a:lstStyle>
          <a:p>
            <a:pPr>
              <a:defRPr/>
            </a:pPr>
            <a:fld id="{6D37F19E-31FB-4BCD-A9F7-5F8606073E91}" type="slidenum">
              <a:rPr lang="ru-RU"/>
              <a:pPr>
                <a:defRPr/>
              </a:pPr>
              <a:t>‹#›</a:t>
            </a:fld>
            <a:endParaRPr lang="ru-RU" dirty="0"/>
          </a:p>
        </p:txBody>
      </p:sp>
    </p:spTree>
  </p:cSld>
  <p:clrMapOvr>
    <a:overrideClrMapping bg1="dk1" tx1="lt1" bg2="dk2" tx2="lt2" accent1="accent1" accent2="accent2" accent3="accent3" accent4="accent4" accent5="accent5" accent6="accent6" hlink="hlink" folHlink="folHlink"/>
  </p:clrMapOvr>
  <p:transition advTm="4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Содержимое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3"/>
          <p:cNvSpPr>
            <a:spLocks noGrp="1"/>
          </p:cNvSpPr>
          <p:nvPr>
            <p:ph type="dt" sz="half" idx="10"/>
          </p:nvPr>
        </p:nvSpPr>
        <p:spPr/>
        <p:txBody>
          <a:bodyPr/>
          <a:lstStyle>
            <a:lvl1pPr>
              <a:defRPr/>
            </a:lvl1pPr>
          </a:lstStyle>
          <a:p>
            <a:pPr>
              <a:defRPr/>
            </a:pPr>
            <a:fld id="{33136AFA-F0E2-40B2-854B-7A83FAFE839D}" type="datetimeFigureOut">
              <a:rPr lang="ru-RU"/>
              <a:pPr>
                <a:defRPr/>
              </a:pPr>
              <a:t>23.03.2011</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2B804B3-3A68-4A19-98BD-BA344CB27084}" type="slidenum">
              <a:rPr lang="ru-RU"/>
              <a:pPr>
                <a:defRPr/>
              </a:pPr>
              <a:t>‹#›</a:t>
            </a:fld>
            <a:endParaRPr lang="ru-RU" dirty="0"/>
          </a:p>
        </p:txBody>
      </p:sp>
    </p:spTree>
  </p:cSld>
  <p:clrMapOvr>
    <a:masterClrMapping/>
  </p:clrMapOvr>
  <p:transition advTm="4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extLst/>
          </a:lstStyle>
          <a:p>
            <a:r>
              <a:rPr lang="ru-RU" smtClean="0"/>
              <a:t>Образец заголовка</a:t>
            </a:r>
            <a:endParaRPr lang="en-US"/>
          </a:p>
        </p:txBody>
      </p:sp>
      <p:sp>
        <p:nvSpPr>
          <p:cNvPr id="3" name="Текст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ru-RU" smtClean="0"/>
              <a:t>Образец текста</a:t>
            </a:r>
          </a:p>
        </p:txBody>
      </p:sp>
      <p:sp>
        <p:nvSpPr>
          <p:cNvPr id="4" name="Содержимое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ru-RU" smtClean="0"/>
              <a:t>Образец текста</a:t>
            </a:r>
          </a:p>
        </p:txBody>
      </p:sp>
      <p:sp>
        <p:nvSpPr>
          <p:cNvPr id="6" name="Содержимое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3"/>
          <p:cNvSpPr>
            <a:spLocks noGrp="1"/>
          </p:cNvSpPr>
          <p:nvPr>
            <p:ph type="dt" sz="half" idx="10"/>
          </p:nvPr>
        </p:nvSpPr>
        <p:spPr/>
        <p:txBody>
          <a:bodyPr/>
          <a:lstStyle>
            <a:lvl1pPr>
              <a:defRPr/>
            </a:lvl1pPr>
          </a:lstStyle>
          <a:p>
            <a:pPr>
              <a:defRPr/>
            </a:pPr>
            <a:fld id="{9A59C305-056F-4EF8-BE9C-CF3AD1F253F9}" type="datetimeFigureOut">
              <a:rPr lang="ru-RU"/>
              <a:pPr>
                <a:defRPr/>
              </a:pPr>
              <a:t>23.03.2011</a:t>
            </a:fld>
            <a:endParaRPr lang="ru-RU" dirty="0"/>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CA920C8E-F6F7-4AF9-A033-1DECC6178F41}" type="slidenum">
              <a:rPr lang="ru-RU"/>
              <a:pPr>
                <a:defRPr/>
              </a:pPr>
              <a:t>‹#›</a:t>
            </a:fld>
            <a:endParaRPr lang="ru-RU" dirty="0"/>
          </a:p>
        </p:txBody>
      </p:sp>
    </p:spTree>
  </p:cSld>
  <p:clrMapOvr>
    <a:masterClrMapping/>
  </p:clrMapOvr>
  <p:transition advTm="4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Дата 3"/>
          <p:cNvSpPr>
            <a:spLocks noGrp="1"/>
          </p:cNvSpPr>
          <p:nvPr>
            <p:ph type="dt" sz="half" idx="10"/>
          </p:nvPr>
        </p:nvSpPr>
        <p:spPr/>
        <p:txBody>
          <a:bodyPr/>
          <a:lstStyle>
            <a:lvl1pPr>
              <a:defRPr/>
            </a:lvl1pPr>
          </a:lstStyle>
          <a:p>
            <a:pPr>
              <a:defRPr/>
            </a:pPr>
            <a:fld id="{13B6649B-4982-49C3-B18F-6E23112FCBAB}" type="datetimeFigureOut">
              <a:rPr lang="ru-RU"/>
              <a:pPr>
                <a:defRPr/>
              </a:pPr>
              <a:t>23.03.2011</a:t>
            </a:fld>
            <a:endParaRPr lang="ru-RU" dirty="0"/>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A4BCA63A-5DAA-4F93-BA5B-E0E1B745B3FA}" type="slidenum">
              <a:rPr lang="ru-RU"/>
              <a:pPr>
                <a:defRPr/>
              </a:pPr>
              <a:t>‹#›</a:t>
            </a:fld>
            <a:endParaRPr lang="ru-RU" dirty="0"/>
          </a:p>
        </p:txBody>
      </p:sp>
    </p:spTree>
  </p:cSld>
  <p:clrMapOvr>
    <a:masterClrMapping/>
  </p:clrMapOvr>
  <p:transition advTm="4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C35C40C4-2388-413A-83E2-B078E366B293}" type="datetimeFigureOut">
              <a:rPr lang="ru-RU"/>
              <a:pPr>
                <a:defRPr/>
              </a:pPr>
              <a:t>23.03.2011</a:t>
            </a:fld>
            <a:endParaRPr lang="ru-RU" dirty="0"/>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CF0084F2-1EA0-42FE-9CE0-27B0B92BE7C4}" type="slidenum">
              <a:rPr lang="ru-RU"/>
              <a:pPr>
                <a:defRPr/>
              </a:pPr>
              <a:t>‹#›</a:t>
            </a:fld>
            <a:endParaRPr lang="ru-RU" dirty="0"/>
          </a:p>
        </p:txBody>
      </p:sp>
    </p:spTree>
  </p:cSld>
  <p:clrMapOvr>
    <a:masterClrMapping/>
  </p:clrMapOvr>
  <p:transition advTm="4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5" name="Прямоугольник 11"/>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6" name="Прямоугольник 8"/>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Заголовок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ru-RU" smtClean="0"/>
              <a:t>Образец заголовка</a:t>
            </a:r>
            <a:endParaRPr lang="en-US"/>
          </a:p>
        </p:txBody>
      </p:sp>
      <p:sp>
        <p:nvSpPr>
          <p:cNvPr id="3" name="Содержимое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ru-RU" smtClean="0"/>
              <a:t>Образец текста</a:t>
            </a:r>
          </a:p>
        </p:txBody>
      </p:sp>
      <p:sp>
        <p:nvSpPr>
          <p:cNvPr id="7" name="Дата 4"/>
          <p:cNvSpPr>
            <a:spLocks noGrp="1"/>
          </p:cNvSpPr>
          <p:nvPr>
            <p:ph type="dt" sz="half" idx="10"/>
          </p:nvPr>
        </p:nvSpPr>
        <p:spPr/>
        <p:txBody>
          <a:bodyPr/>
          <a:lstStyle>
            <a:lvl1pPr>
              <a:defRPr/>
            </a:lvl1pPr>
          </a:lstStyle>
          <a:p>
            <a:pPr>
              <a:defRPr/>
            </a:pPr>
            <a:fld id="{24327C6F-06DE-4AF4-9E76-571A2B8B51BD}" type="datetimeFigureOut">
              <a:rPr lang="ru-RU"/>
              <a:pPr>
                <a:defRPr/>
              </a:pPr>
              <a:t>23.03.2011</a:t>
            </a:fld>
            <a:endParaRPr lang="ru-RU" dirty="0"/>
          </a:p>
        </p:txBody>
      </p:sp>
      <p:sp>
        <p:nvSpPr>
          <p:cNvPr id="8" name="Нижний колонтитул 5"/>
          <p:cNvSpPr>
            <a:spLocks noGrp="1"/>
          </p:cNvSpPr>
          <p:nvPr>
            <p:ph type="ftr" sz="quarter" idx="11"/>
          </p:nvPr>
        </p:nvSpPr>
        <p:spPr/>
        <p:txBody>
          <a:bodyPr/>
          <a:lstStyle>
            <a:lvl1pPr>
              <a:defRPr/>
            </a:lvl1pPr>
          </a:lstStyle>
          <a:p>
            <a:pPr>
              <a:defRPr/>
            </a:pPr>
            <a:endParaRPr lang="ru-RU"/>
          </a:p>
        </p:txBody>
      </p:sp>
      <p:sp>
        <p:nvSpPr>
          <p:cNvPr id="9" name="Номер слайда 6"/>
          <p:cNvSpPr>
            <a:spLocks noGrp="1"/>
          </p:cNvSpPr>
          <p:nvPr>
            <p:ph type="sldNum" sz="quarter" idx="12"/>
          </p:nvPr>
        </p:nvSpPr>
        <p:spPr/>
        <p:txBody>
          <a:bodyPr/>
          <a:lstStyle>
            <a:lvl1pPr>
              <a:defRPr/>
            </a:lvl1pPr>
          </a:lstStyle>
          <a:p>
            <a:pPr>
              <a:defRPr/>
            </a:pPr>
            <a:fld id="{ECC6794E-EC69-422D-BFDE-4E2FB2052D39}" type="slidenum">
              <a:rPr lang="ru-RU"/>
              <a:pPr>
                <a:defRPr/>
              </a:pPr>
              <a:t>‹#›</a:t>
            </a:fld>
            <a:endParaRPr lang="ru-RU" dirty="0"/>
          </a:p>
        </p:txBody>
      </p:sp>
    </p:spTree>
  </p:cSld>
  <p:clrMapOvr>
    <a:masterClrMapping/>
  </p:clrMapOvr>
  <p:transition advTm="4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Прямоугольник 10"/>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6" name="Прямоугольник 8"/>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Заголовок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ru-RU" smtClean="0"/>
              <a:t>Образец заголовка</a:t>
            </a:r>
            <a:endParaRPr lang="en-US"/>
          </a:p>
        </p:txBody>
      </p:sp>
      <p:sp>
        <p:nvSpPr>
          <p:cNvPr id="3" name="Рисунок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ru-RU" noProof="0" dirty="0" smtClean="0"/>
              <a:t>Вставка рисунка</a:t>
            </a:r>
            <a:endParaRPr lang="en-US" noProof="0" dirty="0"/>
          </a:p>
        </p:txBody>
      </p:sp>
      <p:sp>
        <p:nvSpPr>
          <p:cNvPr id="4" name="Текст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ru-RU" smtClean="0"/>
              <a:t>Образец текста</a:t>
            </a:r>
          </a:p>
        </p:txBody>
      </p:sp>
      <p:sp>
        <p:nvSpPr>
          <p:cNvPr id="7" name="Дата 4"/>
          <p:cNvSpPr>
            <a:spLocks noGrp="1"/>
          </p:cNvSpPr>
          <p:nvPr>
            <p:ph type="dt" sz="half" idx="10"/>
          </p:nvPr>
        </p:nvSpPr>
        <p:spPr>
          <a:xfrm>
            <a:off x="165100" y="1169988"/>
            <a:ext cx="2522538" cy="201612"/>
          </a:xfrm>
        </p:spPr>
        <p:txBody>
          <a:bodyPr/>
          <a:lstStyle>
            <a:lvl1pPr>
              <a:defRPr/>
            </a:lvl1pPr>
          </a:lstStyle>
          <a:p>
            <a:pPr>
              <a:defRPr/>
            </a:pPr>
            <a:fld id="{5DF2F1B3-54B6-4936-968F-C86787D1C47C}" type="datetimeFigureOut">
              <a:rPr lang="ru-RU"/>
              <a:pPr>
                <a:defRPr/>
              </a:pPr>
              <a:t>23.03.2011</a:t>
            </a:fld>
            <a:endParaRPr lang="ru-RU" dirty="0"/>
          </a:p>
        </p:txBody>
      </p:sp>
      <p:sp>
        <p:nvSpPr>
          <p:cNvPr id="8" name="Нижний колонтитул 5"/>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pPr>
              <a:defRPr/>
            </a:pPr>
            <a:endParaRPr lang="ru-RU"/>
          </a:p>
        </p:txBody>
      </p:sp>
      <p:sp>
        <p:nvSpPr>
          <p:cNvPr id="9" name="Номер слайда 6"/>
          <p:cNvSpPr>
            <a:spLocks noGrp="1"/>
          </p:cNvSpPr>
          <p:nvPr>
            <p:ph type="sldNum" sz="quarter" idx="12"/>
          </p:nvPr>
        </p:nvSpPr>
        <p:spPr>
          <a:xfrm>
            <a:off x="8339138" y="1169988"/>
            <a:ext cx="733425" cy="201612"/>
          </a:xfrm>
        </p:spPr>
        <p:txBody>
          <a:bodyPr/>
          <a:lstStyle>
            <a:lvl1pPr>
              <a:defRPr/>
            </a:lvl1pPr>
          </a:lstStyle>
          <a:p>
            <a:pPr>
              <a:defRPr/>
            </a:pPr>
            <a:fld id="{05D13CF7-57AC-408F-A8E0-031DC0EC4572}" type="slidenum">
              <a:rPr lang="ru-RU"/>
              <a:pPr>
                <a:defRPr/>
              </a:pPr>
              <a:t>‹#›</a:t>
            </a:fld>
            <a:endParaRPr lang="ru-RU" dirty="0"/>
          </a:p>
        </p:txBody>
      </p:sp>
    </p:spTree>
  </p:cSld>
  <p:clrMapOvr>
    <a:overrideClrMapping bg1="lt1" tx1="dk1" bg2="lt2" tx2="dk2" accent1="accent1" accent2="accent2" accent3="accent3" accent4="accent4" accent5="accent5" accent6="accent6" hlink="hlink" folHlink="folHlink"/>
  </p:clrMapOvr>
  <p:transition advTm="4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Прямоугольник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7" name="Прямоугольник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Заголовок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lang="ru-RU" smtClean="0"/>
              <a:t>Образец заголовка</a:t>
            </a:r>
            <a:endParaRPr lang="en-US"/>
          </a:p>
        </p:txBody>
      </p:sp>
      <p:sp>
        <p:nvSpPr>
          <p:cNvPr id="1029" name="Текст 2"/>
          <p:cNvSpPr>
            <a:spLocks noGrp="1"/>
          </p:cNvSpPr>
          <p:nvPr>
            <p:ph type="body" idx="1"/>
          </p:nvPr>
        </p:nvSpPr>
        <p:spPr bwMode="auto">
          <a:xfrm>
            <a:off x="457200" y="1774825"/>
            <a:ext cx="8229600" cy="462597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Дата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fontAlgn="auto" latinLnBrk="0" hangingPunct="1">
              <a:spcBef>
                <a:spcPts val="0"/>
              </a:spcBef>
              <a:spcAft>
                <a:spcPts val="0"/>
              </a:spcAft>
              <a:defRPr kumimoji="0" sz="1200">
                <a:solidFill>
                  <a:schemeClr val="tx1">
                    <a:tint val="95000"/>
                  </a:schemeClr>
                </a:solidFill>
                <a:latin typeface="+mn-lt"/>
              </a:defRPr>
            </a:lvl1pPr>
            <a:extLst/>
          </a:lstStyle>
          <a:p>
            <a:pPr>
              <a:defRPr/>
            </a:pPr>
            <a:fld id="{AEA0256B-1BEA-4121-99FB-E4F0BFC20361}" type="datetimeFigureOut">
              <a:rPr lang="ru-RU"/>
              <a:pPr>
                <a:defRPr/>
              </a:pPr>
              <a:t>23.03.2011</a:t>
            </a:fld>
            <a:endParaRPr lang="ru-RU" dirty="0"/>
          </a:p>
        </p:txBody>
      </p:sp>
      <p:sp>
        <p:nvSpPr>
          <p:cNvPr id="5" name="Нижний колонтитул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fontAlgn="auto" latinLnBrk="0" hangingPunct="1">
              <a:spcBef>
                <a:spcPts val="0"/>
              </a:spcBef>
              <a:spcAft>
                <a:spcPts val="0"/>
              </a:spcAft>
              <a:defRPr kumimoji="0" sz="1200">
                <a:solidFill>
                  <a:schemeClr val="tx1">
                    <a:tint val="95000"/>
                  </a:schemeClr>
                </a:solidFill>
                <a:latin typeface="+mn-lt"/>
              </a:defRPr>
            </a:lvl1pPr>
            <a:extLst/>
          </a:lstStyle>
          <a:p>
            <a:pPr>
              <a:defRPr/>
            </a:pPr>
            <a:endParaRPr lang="ru-RU"/>
          </a:p>
        </p:txBody>
      </p:sp>
      <p:sp>
        <p:nvSpPr>
          <p:cNvPr id="6" name="Номер слайда 5"/>
          <p:cNvSpPr>
            <a:spLocks noGrp="1"/>
          </p:cNvSpPr>
          <p:nvPr>
            <p:ph type="sldNum" sz="quarter" idx="4"/>
          </p:nvPr>
        </p:nvSpPr>
        <p:spPr>
          <a:xfrm>
            <a:off x="8204200" y="6477000"/>
            <a:ext cx="733425" cy="274638"/>
          </a:xfrm>
          <a:prstGeom prst="rect">
            <a:avLst/>
          </a:prstGeom>
        </p:spPr>
        <p:txBody>
          <a:bodyPr vert="horz" bIns="0" rtlCol="0" anchor="b"/>
          <a:lstStyle>
            <a:lvl1pPr algn="r" eaLnBrk="1" fontAlgn="auto" latinLnBrk="0" hangingPunct="1">
              <a:spcBef>
                <a:spcPts val="0"/>
              </a:spcBef>
              <a:spcAft>
                <a:spcPts val="0"/>
              </a:spcAft>
              <a:defRPr kumimoji="0" sz="1200">
                <a:solidFill>
                  <a:schemeClr val="tx1">
                    <a:tint val="95000"/>
                  </a:schemeClr>
                </a:solidFill>
                <a:latin typeface="+mn-lt"/>
              </a:defRPr>
            </a:lvl1pPr>
            <a:extLst/>
          </a:lstStyle>
          <a:p>
            <a:pPr>
              <a:defRPr/>
            </a:pPr>
            <a:fld id="{6B22E342-725B-446F-8584-624B76047344}"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4200" r:id="rId1"/>
    <p:sldLayoutId id="2147484199" r:id="rId2"/>
    <p:sldLayoutId id="2147484201" r:id="rId3"/>
    <p:sldLayoutId id="2147484198" r:id="rId4"/>
    <p:sldLayoutId id="2147484197" r:id="rId5"/>
    <p:sldLayoutId id="2147484196" r:id="rId6"/>
    <p:sldLayoutId id="2147484195" r:id="rId7"/>
    <p:sldLayoutId id="2147484202" r:id="rId8"/>
    <p:sldLayoutId id="2147484203" r:id="rId9"/>
    <p:sldLayoutId id="2147484194" r:id="rId10"/>
    <p:sldLayoutId id="2147484204" r:id="rId11"/>
  </p:sldLayoutIdLst>
  <p:transition advTm="4000">
    <p:fade/>
  </p:transition>
  <p:txStyles>
    <p:titleStyle>
      <a:lvl1pPr algn="l" rtl="0" eaLnBrk="0" fontAlgn="base" hangingPunct="0">
        <a:spcBef>
          <a:spcPct val="0"/>
        </a:spcBef>
        <a:spcAft>
          <a:spcPct val="0"/>
        </a:spcAft>
        <a:defRPr sz="4500" b="1" kern="1200">
          <a:solidFill>
            <a:srgbClr val="FFC800"/>
          </a:solidFill>
          <a:latin typeface="+mj-lt"/>
          <a:ea typeface="+mj-ea"/>
          <a:cs typeface="+mj-cs"/>
        </a:defRPr>
      </a:lvl1pPr>
      <a:lvl2pPr algn="l" rtl="0" eaLnBrk="0" fontAlgn="base" hangingPunct="0">
        <a:spcBef>
          <a:spcPct val="0"/>
        </a:spcBef>
        <a:spcAft>
          <a:spcPct val="0"/>
        </a:spcAft>
        <a:defRPr sz="4500" b="1">
          <a:solidFill>
            <a:srgbClr val="FFC800"/>
          </a:solidFill>
          <a:latin typeface="Corbel" pitchFamily="34" charset="0"/>
        </a:defRPr>
      </a:lvl2pPr>
      <a:lvl3pPr algn="l" rtl="0" eaLnBrk="0" fontAlgn="base" hangingPunct="0">
        <a:spcBef>
          <a:spcPct val="0"/>
        </a:spcBef>
        <a:spcAft>
          <a:spcPct val="0"/>
        </a:spcAft>
        <a:defRPr sz="4500" b="1">
          <a:solidFill>
            <a:srgbClr val="FFC800"/>
          </a:solidFill>
          <a:latin typeface="Corbel" pitchFamily="34" charset="0"/>
        </a:defRPr>
      </a:lvl3pPr>
      <a:lvl4pPr algn="l" rtl="0" eaLnBrk="0" fontAlgn="base" hangingPunct="0">
        <a:spcBef>
          <a:spcPct val="0"/>
        </a:spcBef>
        <a:spcAft>
          <a:spcPct val="0"/>
        </a:spcAft>
        <a:defRPr sz="4500" b="1">
          <a:solidFill>
            <a:srgbClr val="FFC800"/>
          </a:solidFill>
          <a:latin typeface="Corbel" pitchFamily="34" charset="0"/>
        </a:defRPr>
      </a:lvl4pPr>
      <a:lvl5pPr algn="l" rtl="0" eaLnBrk="0" fontAlgn="base" hangingPunct="0">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hyperlink" Target="http://ru.wikipedia.org/wiki/&#1058;&#1091;&#1084;&#1072;&#1085;&#1085;&#1086;&#1089;&#1090;&#1100;_&#1046;&#1091;&#1082;&#1072;"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astronet.ru/db/msg/1161907"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6" name="5-конечная звезда 5"/>
          <p:cNvSpPr/>
          <p:nvPr/>
        </p:nvSpPr>
        <p:spPr>
          <a:xfrm>
            <a:off x="4500563" y="188913"/>
            <a:ext cx="4643437" cy="4895850"/>
          </a:xfrm>
          <a:prstGeom prst="star5">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3200" dirty="0">
                <a:solidFill>
                  <a:srgbClr val="0000FF"/>
                </a:solidFill>
              </a:rPr>
              <a:t>Самые горячие звезды</a:t>
            </a:r>
          </a:p>
        </p:txBody>
      </p:sp>
      <p:pic>
        <p:nvPicPr>
          <p:cNvPr id="14339" name="Picture 8" descr="C02-03"/>
          <p:cNvPicPr>
            <a:picLocks noChangeAspect="1" noChangeArrowheads="1"/>
          </p:cNvPicPr>
          <p:nvPr/>
        </p:nvPicPr>
        <p:blipFill>
          <a:blip r:embed="rId2"/>
          <a:srcRect/>
          <a:stretch>
            <a:fillRect/>
          </a:stretch>
        </p:blipFill>
        <p:spPr bwMode="auto">
          <a:xfrm>
            <a:off x="323850" y="620713"/>
            <a:ext cx="4752975" cy="6237287"/>
          </a:xfrm>
          <a:prstGeom prst="rect">
            <a:avLst/>
          </a:prstGeom>
          <a:noFill/>
          <a:ln w="9525">
            <a:noFill/>
            <a:miter lim="800000"/>
            <a:headEnd/>
            <a:tailEnd/>
          </a:ln>
        </p:spPr>
      </p:pic>
      <p:pic>
        <p:nvPicPr>
          <p:cNvPr id="2" name="Заголовок 1"/>
          <p:cNvPicPr>
            <a:picLocks noGrp="1" noChangeArrowheads="1"/>
          </p:cNvPicPr>
          <p:nvPr>
            <p:ph type="ctrTitle"/>
          </p:nvPr>
        </p:nvPicPr>
        <p:blipFill>
          <a:blip r:embed="rId3"/>
          <a:srcRect/>
          <a:stretch>
            <a:fillRect/>
          </a:stretch>
        </p:blipFill>
        <p:spPr bwMode="auto">
          <a:xfrm>
            <a:off x="3554413" y="6218238"/>
            <a:ext cx="5595937" cy="646112"/>
          </a:xfrm>
        </p:spPr>
      </p:pic>
      <p:sp>
        <p:nvSpPr>
          <p:cNvPr id="14341" name="WordArt 8"/>
          <p:cNvSpPr>
            <a:spLocks noChangeArrowheads="1" noChangeShapeType="1" noTextEdit="1"/>
          </p:cNvSpPr>
          <p:nvPr/>
        </p:nvSpPr>
        <p:spPr bwMode="auto">
          <a:xfrm rot="5400000">
            <a:off x="3043238" y="3168650"/>
            <a:ext cx="3057525" cy="523875"/>
          </a:xfrm>
          <a:prstGeom prst="rect">
            <a:avLst/>
          </a:prstGeom>
        </p:spPr>
        <p:txBody>
          <a:bodyPr vert="wordArtVert" wrap="none" fromWordArt="1">
            <a:prstTxWarp prst="textPlain">
              <a:avLst>
                <a:gd name="adj" fmla="val 50000"/>
              </a:avLst>
            </a:prstTxWarp>
          </a:bodyPr>
          <a:lstStyle/>
          <a:p>
            <a:pPr algn="ctr" fontAlgn="auto"/>
            <a:r>
              <a:rPr lang="ru-RU" sz="3600" kern="10">
                <a:ln w="9525">
                  <a:solidFill>
                    <a:srgbClr val="000000"/>
                  </a:solidFill>
                  <a:round/>
                  <a:headEnd/>
                  <a:tailEnd/>
                </a:ln>
                <a:solidFill>
                  <a:srgbClr val="000000"/>
                </a:solidFill>
                <a:latin typeface="Arial"/>
                <a:cs typeface="Arial"/>
              </a:rPr>
              <a:t>Текст надписи</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5"/>
          <p:cNvSpPr>
            <a:spLocks noChangeArrowheads="1"/>
          </p:cNvSpPr>
          <p:nvPr/>
        </p:nvSpPr>
        <p:spPr bwMode="auto">
          <a:xfrm>
            <a:off x="4286250" y="1571625"/>
            <a:ext cx="4857750" cy="4400550"/>
          </a:xfrm>
          <a:prstGeom prst="rect">
            <a:avLst/>
          </a:prstGeom>
          <a:noFill/>
          <a:ln w="9525">
            <a:noFill/>
            <a:miter lim="800000"/>
            <a:headEnd/>
            <a:tailEnd/>
          </a:ln>
        </p:spPr>
        <p:txBody>
          <a:bodyPr anchor="ctr">
            <a:spAutoFit/>
          </a:bodyPr>
          <a:lstStyle/>
          <a:p>
            <a:r>
              <a:rPr lang="ru-RU" sz="2000">
                <a:solidFill>
                  <a:srgbClr val="00FF00"/>
                </a:solidFill>
              </a:rPr>
              <a:t>Центральная звезды такой туманности - это то, что прежде было ядром звезды, а поверхностная температура центральной звезды продолжают повышаться и после того, как туманность сформировалась. Максимальная достижимая температура предопределена исходной массой звездного ядра. Как полагают, массы таких звезд составляют от 0,55 до 1,2 масс Солнца. Чем больше масса, тем выше максимальная поверхностная температура </a:t>
            </a:r>
          </a:p>
        </p:txBody>
      </p:sp>
      <p:pic>
        <p:nvPicPr>
          <p:cNvPr id="23554" name="Рисунок 10"/>
          <p:cNvPicPr>
            <a:picLocks noChangeAspect="1" noChangeArrowheads="1"/>
          </p:cNvPicPr>
          <p:nvPr/>
        </p:nvPicPr>
        <p:blipFill>
          <a:blip r:embed="rId2"/>
          <a:srcRect/>
          <a:stretch>
            <a:fillRect/>
          </a:stretch>
        </p:blipFill>
        <p:spPr bwMode="auto">
          <a:xfrm>
            <a:off x="0" y="1597025"/>
            <a:ext cx="4214813" cy="4927600"/>
          </a:xfrm>
          <a:prstGeom prst="rect">
            <a:avLst/>
          </a:prstGeom>
          <a:noFill/>
          <a:ln w="9525">
            <a:noFill/>
            <a:miter lim="800000"/>
            <a:headEnd/>
            <a:tailEnd/>
          </a:ln>
        </p:spPr>
      </p:pic>
      <p:sp>
        <p:nvSpPr>
          <p:cNvPr id="23555" name="Прямоугольник 3"/>
          <p:cNvSpPr>
            <a:spLocks noChangeArrowheads="1"/>
          </p:cNvSpPr>
          <p:nvPr/>
        </p:nvSpPr>
        <p:spPr bwMode="auto">
          <a:xfrm>
            <a:off x="142875" y="285750"/>
            <a:ext cx="8786813" cy="369888"/>
          </a:xfrm>
          <a:prstGeom prst="rect">
            <a:avLst/>
          </a:prstGeom>
          <a:noFill/>
          <a:ln w="9525">
            <a:noFill/>
            <a:miter lim="800000"/>
            <a:headEnd/>
            <a:tailEnd/>
          </a:ln>
        </p:spPr>
        <p:txBody>
          <a:bodyPr>
            <a:spAutoFit/>
          </a:bodyPr>
          <a:lstStyle/>
          <a:p>
            <a:r>
              <a:rPr lang="ru-RU">
                <a:solidFill>
                  <a:srgbClr val="FCC4DC"/>
                </a:solidFill>
                <a:latin typeface="Corbel" pitchFamily="34" charset="0"/>
              </a:rPr>
              <a:t>Почему появляются такие горячие звезды</a:t>
            </a:r>
          </a:p>
        </p:txBody>
      </p:sp>
    </p:spTree>
  </p:cSld>
  <p:clrMapOvr>
    <a:masterClrMapping/>
  </p:clrMapOvr>
  <p:transition advTm="400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Содержимое 2"/>
          <p:cNvSpPr>
            <a:spLocks noGrp="1"/>
          </p:cNvSpPr>
          <p:nvPr>
            <p:ph idx="1"/>
          </p:nvPr>
        </p:nvSpPr>
        <p:spPr/>
        <p:txBody>
          <a:bodyPr/>
          <a:lstStyle/>
          <a:p>
            <a:pPr eaLnBrk="1" hangingPunct="1">
              <a:lnSpc>
                <a:spcPct val="90000"/>
              </a:lnSpc>
              <a:buFont typeface="Wingdings 2" pitchFamily="18" charset="2"/>
              <a:buNone/>
            </a:pPr>
            <a:r>
              <a:rPr lang="ru-RU" smtClean="0">
                <a:solidFill>
                  <a:srgbClr val="FFFF00"/>
                </a:solidFill>
              </a:rPr>
              <a:t>Температура на её поверхности по самым скромным оценкам превышает 200 тысяч кельвинов, а по новым, осторожным предположениям астрономов — доходит и до 400 тысяч. (Ещё выше температуры бывают только у бывших звёзд, причём закончивших свою жизнь взрывом сверхновой, дающим сверхплотные "останки", известные как нейтронная звезда.)</a:t>
            </a:r>
          </a:p>
          <a:p>
            <a:pPr eaLnBrk="1" hangingPunct="1">
              <a:lnSpc>
                <a:spcPct val="90000"/>
              </a:lnSpc>
            </a:pPr>
            <a:endParaRPr lang="ru-RU" smtClean="0"/>
          </a:p>
        </p:txBody>
      </p:sp>
      <p:sp>
        <p:nvSpPr>
          <p:cNvPr id="24578" name="Text Box 4"/>
          <p:cNvSpPr txBox="1">
            <a:spLocks noChangeArrowheads="1"/>
          </p:cNvSpPr>
          <p:nvPr/>
        </p:nvSpPr>
        <p:spPr bwMode="auto">
          <a:xfrm>
            <a:off x="827088" y="188913"/>
            <a:ext cx="7848600" cy="1066800"/>
          </a:xfrm>
          <a:prstGeom prst="rect">
            <a:avLst/>
          </a:prstGeom>
          <a:noFill/>
          <a:ln w="9525">
            <a:noFill/>
            <a:miter lim="800000"/>
            <a:headEnd/>
            <a:tailEnd/>
          </a:ln>
        </p:spPr>
        <p:txBody>
          <a:bodyPr>
            <a:spAutoFit/>
          </a:bodyPr>
          <a:lstStyle/>
          <a:p>
            <a:pPr>
              <a:spcBef>
                <a:spcPct val="50000"/>
              </a:spcBef>
            </a:pPr>
            <a:r>
              <a:rPr lang="ru-RU" sz="3200">
                <a:solidFill>
                  <a:srgbClr val="FF0000"/>
                </a:solidFill>
              </a:rPr>
              <a:t>Третья самая горячая звезда</a:t>
            </a:r>
            <a:r>
              <a:rPr lang="en-US" sz="3200">
                <a:solidFill>
                  <a:srgbClr val="FF0000"/>
                </a:solidFill>
              </a:rPr>
              <a:t> </a:t>
            </a:r>
            <a:r>
              <a:rPr lang="ru-RU" sz="3200">
                <a:solidFill>
                  <a:srgbClr val="FF0000"/>
                </a:solidFill>
              </a:rPr>
              <a:t>планетарной туманности</a:t>
            </a:r>
            <a:r>
              <a:rPr lang="en-US" sz="3200">
                <a:solidFill>
                  <a:srgbClr val="FFFF00"/>
                </a:solidFill>
              </a:rPr>
              <a:t> </a:t>
            </a:r>
            <a:r>
              <a:rPr lang="en-US" sz="3200">
                <a:solidFill>
                  <a:srgbClr val="00FF00"/>
                </a:solidFill>
              </a:rPr>
              <a:t>NGC 6302</a:t>
            </a:r>
            <a:endParaRPr lang="ru-RU" sz="3200">
              <a:solidFill>
                <a:srgbClr val="00FF00"/>
              </a:solidFill>
            </a:endParaRPr>
          </a:p>
        </p:txBody>
      </p:sp>
    </p:spTree>
  </p:cSld>
  <p:clrMapOvr>
    <a:masterClrMapping/>
  </p:clrMapOvr>
  <p:transition advTm="400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5"/>
          <p:cNvPicPr>
            <a:picLocks noChangeAspect="1" noChangeArrowheads="1"/>
          </p:cNvPicPr>
          <p:nvPr/>
        </p:nvPicPr>
        <p:blipFill>
          <a:blip r:embed="rId3"/>
          <a:srcRect/>
          <a:stretch>
            <a:fillRect/>
          </a:stretch>
        </p:blipFill>
        <p:spPr bwMode="auto">
          <a:xfrm>
            <a:off x="0" y="82550"/>
            <a:ext cx="9144000" cy="6775450"/>
          </a:xfrm>
          <a:prstGeom prst="rect">
            <a:avLst/>
          </a:prstGeom>
          <a:noFill/>
          <a:ln w="9525">
            <a:noFill/>
            <a:miter lim="800000"/>
            <a:headEnd/>
            <a:tailEnd/>
          </a:ln>
        </p:spPr>
      </p:pic>
      <p:pic>
        <p:nvPicPr>
          <p:cNvPr id="25602" name="Рисунок 8"/>
          <p:cNvPicPr>
            <a:picLocks noChangeAspect="1" noChangeArrowheads="1"/>
          </p:cNvPicPr>
          <p:nvPr/>
        </p:nvPicPr>
        <p:blipFill>
          <a:blip r:embed="rId4"/>
          <a:srcRect/>
          <a:stretch>
            <a:fillRect/>
          </a:stretch>
        </p:blipFill>
        <p:spPr bwMode="auto">
          <a:xfrm>
            <a:off x="0" y="3644900"/>
            <a:ext cx="3276600" cy="2952750"/>
          </a:xfrm>
          <a:prstGeom prst="rect">
            <a:avLst/>
          </a:prstGeom>
          <a:noFill/>
          <a:ln w="9525">
            <a:noFill/>
            <a:miter lim="800000"/>
            <a:headEnd/>
            <a:tailEnd/>
          </a:ln>
        </p:spPr>
      </p:pic>
      <p:sp>
        <p:nvSpPr>
          <p:cNvPr id="25603" name="TextBox 13"/>
          <p:cNvSpPr txBox="1">
            <a:spLocks noChangeArrowheads="1"/>
          </p:cNvSpPr>
          <p:nvPr/>
        </p:nvSpPr>
        <p:spPr bwMode="auto">
          <a:xfrm>
            <a:off x="5508625" y="0"/>
            <a:ext cx="3095625" cy="3540125"/>
          </a:xfrm>
          <a:prstGeom prst="rect">
            <a:avLst/>
          </a:prstGeom>
          <a:noFill/>
          <a:ln w="9525">
            <a:noFill/>
            <a:miter lim="800000"/>
            <a:headEnd/>
            <a:tailEnd/>
          </a:ln>
        </p:spPr>
        <p:txBody>
          <a:bodyPr>
            <a:spAutoFit/>
          </a:bodyPr>
          <a:lstStyle/>
          <a:p>
            <a:pPr algn="r"/>
            <a:r>
              <a:rPr lang="ru-RU" sz="3200">
                <a:solidFill>
                  <a:srgbClr val="FFFF00"/>
                </a:solidFill>
                <a:latin typeface="Corbel" pitchFamily="34" charset="0"/>
              </a:rPr>
              <a:t>Положение на звездном небе  туманности </a:t>
            </a:r>
            <a:r>
              <a:rPr lang="ru-RU" sz="3200">
                <a:solidFill>
                  <a:srgbClr val="FF0000"/>
                </a:solidFill>
                <a:latin typeface="Corbel" pitchFamily="34" charset="0"/>
              </a:rPr>
              <a:t>Жука (или Бабочка)</a:t>
            </a:r>
            <a:r>
              <a:rPr lang="ru-RU" sz="3200">
                <a:solidFill>
                  <a:srgbClr val="FFFF00"/>
                </a:solidFill>
                <a:latin typeface="Corbel" pitchFamily="34" charset="0"/>
              </a:rPr>
              <a:t> в созвездии </a:t>
            </a:r>
            <a:r>
              <a:rPr lang="ru-RU" sz="3200">
                <a:solidFill>
                  <a:srgbClr val="FF0000"/>
                </a:solidFill>
                <a:latin typeface="Corbel" pitchFamily="34" charset="0"/>
              </a:rPr>
              <a:t>Скорпиона.</a:t>
            </a:r>
          </a:p>
        </p:txBody>
      </p:sp>
      <p:sp>
        <p:nvSpPr>
          <p:cNvPr id="25604" name="Line 6"/>
          <p:cNvSpPr>
            <a:spLocks noChangeShapeType="1"/>
          </p:cNvSpPr>
          <p:nvPr/>
        </p:nvSpPr>
        <p:spPr bwMode="auto">
          <a:xfrm flipV="1">
            <a:off x="1547813" y="3429000"/>
            <a:ext cx="3095625" cy="1728788"/>
          </a:xfrm>
          <a:prstGeom prst="line">
            <a:avLst/>
          </a:prstGeom>
          <a:noFill/>
          <a:ln w="31750">
            <a:solidFill>
              <a:srgbClr val="FF0000"/>
            </a:solidFill>
            <a:round/>
            <a:headEnd type="triangle" w="med" len="med"/>
            <a:tailEnd type="triangle" w="med" len="med"/>
          </a:ln>
        </p:spPr>
        <p:txBody>
          <a:bodyPr/>
          <a:lstStyle/>
          <a:p>
            <a:endParaRPr lang="ru-RU"/>
          </a:p>
        </p:txBody>
      </p:sp>
    </p:spTree>
  </p:cSld>
  <p:clrMapOvr>
    <a:masterClrMapping/>
  </p:clrMapOvr>
  <p:transition advTm="400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Содержимое 5"/>
          <p:cNvPicPr>
            <a:picLocks noGrp="1"/>
          </p:cNvPicPr>
          <p:nvPr>
            <p:ph idx="1"/>
          </p:nvPr>
        </p:nvPicPr>
        <p:blipFill>
          <a:blip r:embed="rId2"/>
          <a:srcRect/>
          <a:stretch>
            <a:fillRect/>
          </a:stretch>
        </p:blipFill>
        <p:spPr>
          <a:xfrm>
            <a:off x="0" y="0"/>
            <a:ext cx="9144000" cy="6858000"/>
          </a:xfrm>
        </p:spPr>
      </p:pic>
      <p:sp>
        <p:nvSpPr>
          <p:cNvPr id="27650" name="Rectangle 1"/>
          <p:cNvSpPr>
            <a:spLocks noChangeArrowheads="1"/>
          </p:cNvSpPr>
          <p:nvPr/>
        </p:nvSpPr>
        <p:spPr bwMode="auto">
          <a:xfrm>
            <a:off x="179388" y="3822700"/>
            <a:ext cx="3779837" cy="3270250"/>
          </a:xfrm>
          <a:prstGeom prst="rect">
            <a:avLst/>
          </a:prstGeom>
          <a:noFill/>
          <a:ln w="9525">
            <a:noFill/>
            <a:miter lim="800000"/>
            <a:headEnd/>
            <a:tailEnd/>
          </a:ln>
        </p:spPr>
        <p:txBody>
          <a:bodyPr anchor="ctr">
            <a:spAutoFit/>
          </a:bodyPr>
          <a:lstStyle/>
          <a:p>
            <a:r>
              <a:rPr lang="ru-RU" sz="1600">
                <a:solidFill>
                  <a:srgbClr val="FF0000"/>
                </a:solidFill>
                <a:latin typeface="Calibri" pitchFamily="34" charset="0"/>
                <a:ea typeface="Calibri" pitchFamily="34" charset="0"/>
                <a:cs typeface="Times New Roman" pitchFamily="18" charset="0"/>
              </a:rPr>
              <a:t>О том, что в центре планетарной туманности </a:t>
            </a:r>
            <a:r>
              <a:rPr lang="ru-RU" sz="1600">
                <a:solidFill>
                  <a:srgbClr val="FFFF00"/>
                </a:solidFill>
                <a:latin typeface="Calibri" pitchFamily="34" charset="0"/>
                <a:ea typeface="Calibri" pitchFamily="34" charset="0"/>
                <a:cs typeface="Times New Roman" pitchFamily="18" charset="0"/>
              </a:rPr>
              <a:t>Жук (или Бабочка) — Bug Nebula </a:t>
            </a:r>
            <a:r>
              <a:rPr lang="ru-RU" sz="1600">
                <a:solidFill>
                  <a:srgbClr val="FF0000"/>
                </a:solidFill>
                <a:latin typeface="Calibri" pitchFamily="34" charset="0"/>
                <a:ea typeface="Calibri" pitchFamily="34" charset="0"/>
                <a:cs typeface="Times New Roman" pitchFamily="18" charset="0"/>
              </a:rPr>
              <a:t>— находится один из самых горячих объектов в Галактике, астрономам было известно давно.</a:t>
            </a:r>
            <a:endParaRPr lang="ru-RU" sz="1600">
              <a:solidFill>
                <a:srgbClr val="FF0000"/>
              </a:solidFill>
              <a:ea typeface="Calibri" pitchFamily="34" charset="0"/>
              <a:cs typeface="Times New Roman" pitchFamily="18" charset="0"/>
            </a:endParaRPr>
          </a:p>
          <a:p>
            <a:pPr eaLnBrk="0" hangingPunct="0"/>
            <a:r>
              <a:rPr lang="ru-RU" sz="1600">
                <a:solidFill>
                  <a:srgbClr val="FF0000"/>
                </a:solidFill>
                <a:ea typeface="Calibri" pitchFamily="34" charset="0"/>
                <a:cs typeface="Times New Roman" pitchFamily="18" charset="0"/>
              </a:rPr>
              <a:t>Гигантские облака газа и пыли, похожие на крылья бабочки, в центральной своей части достаточно плотны, чтобы скрывать от глаз звезду, породившую всё это великолепие </a:t>
            </a:r>
            <a:r>
              <a:rPr lang="ru-RU" sz="1600" u="sng">
                <a:latin typeface="Corbel" pitchFamily="34" charset="0"/>
                <a:ea typeface="Calibri" pitchFamily="34" charset="0"/>
                <a:cs typeface="Times New Roman" pitchFamily="18" charset="0"/>
                <a:hlinkClick r:id="rId3"/>
              </a:rPr>
              <a:t>http://ru.wikipedia.org/wiki/Туманность_Жука</a:t>
            </a:r>
            <a:r>
              <a:rPr lang="ru-RU" sz="1600">
                <a:latin typeface="Corbel" pitchFamily="34" charset="0"/>
                <a:ea typeface="Calibri" pitchFamily="34" charset="0"/>
                <a:cs typeface="Times New Roman" pitchFamily="18" charset="0"/>
              </a:rPr>
              <a:t> </a:t>
            </a:r>
          </a:p>
          <a:p>
            <a:pPr algn="just" eaLnBrk="0" hangingPunct="0"/>
            <a:endParaRPr lang="ru-RU" sz="1600">
              <a:solidFill>
                <a:srgbClr val="FF0000"/>
              </a:solidFill>
              <a:ea typeface="Calibri" pitchFamily="34" charset="0"/>
              <a:cs typeface="Times New Roman" pitchFamily="18" charset="0"/>
            </a:endParaRPr>
          </a:p>
        </p:txBody>
      </p:sp>
    </p:spTree>
  </p:cSld>
  <p:clrMapOvr>
    <a:masterClrMapping/>
  </p:clrMapOvr>
  <p:transition advTm="4000">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Box 3"/>
          <p:cNvSpPr txBox="1">
            <a:spLocks noChangeArrowheads="1"/>
          </p:cNvSpPr>
          <p:nvPr/>
        </p:nvSpPr>
        <p:spPr bwMode="auto">
          <a:xfrm>
            <a:off x="684213" y="1916113"/>
            <a:ext cx="7920037" cy="3048000"/>
          </a:xfrm>
          <a:prstGeom prst="rect">
            <a:avLst/>
          </a:prstGeom>
          <a:noFill/>
          <a:ln w="9525">
            <a:noFill/>
            <a:miter lim="800000"/>
            <a:headEnd/>
            <a:tailEnd/>
          </a:ln>
        </p:spPr>
        <p:txBody>
          <a:bodyPr>
            <a:spAutoFit/>
          </a:bodyPr>
          <a:lstStyle/>
          <a:p>
            <a:pPr algn="ctr"/>
            <a:r>
              <a:rPr lang="ru-RU" sz="9600">
                <a:solidFill>
                  <a:srgbClr val="FF00FF"/>
                </a:solidFill>
              </a:rPr>
              <a:t>Спасибо за внимание!</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611188" y="1890713"/>
            <a:ext cx="6877050" cy="1917700"/>
          </a:xfrm>
          <a:prstGeom prst="rect">
            <a:avLst/>
          </a:prstGeom>
          <a:noFill/>
          <a:ln w="9525">
            <a:noFill/>
            <a:miter lim="800000"/>
            <a:headEnd/>
            <a:tailEnd/>
          </a:ln>
        </p:spPr>
        <p:txBody>
          <a:bodyPr anchor="ctr">
            <a:spAutoFit/>
          </a:bodyPr>
          <a:lstStyle/>
          <a:p>
            <a:r>
              <a:rPr lang="ru-RU" sz="2400">
                <a:solidFill>
                  <a:srgbClr val="00FF00"/>
                </a:solidFill>
                <a:latin typeface="Calibri" pitchFamily="34" charset="0"/>
                <a:ea typeface="Calibri" pitchFamily="34" charset="0"/>
                <a:cs typeface="Times New Roman" pitchFamily="18" charset="0"/>
              </a:rPr>
              <a:t>1.На прямую измерить температуру звезд невозможно. Однако с температурой звезды  тесно  связан ее цвет. В астрономии применяют абсолютную шкалу температур, шаг которой - один кельвин (1К).</a:t>
            </a:r>
            <a:endParaRPr lang="ru-RU" sz="2400">
              <a:solidFill>
                <a:srgbClr val="00FF00"/>
              </a:solidFill>
              <a:ea typeface="Calibri" pitchFamily="34" charset="0"/>
              <a:cs typeface="Times New Roman" pitchFamily="18" charset="0"/>
            </a:endParaRPr>
          </a:p>
        </p:txBody>
      </p:sp>
      <p:sp>
        <p:nvSpPr>
          <p:cNvPr id="15362" name="TextBox 12"/>
          <p:cNvSpPr txBox="1">
            <a:spLocks noChangeArrowheads="1"/>
          </p:cNvSpPr>
          <p:nvPr/>
        </p:nvSpPr>
        <p:spPr bwMode="auto">
          <a:xfrm>
            <a:off x="611188" y="4005263"/>
            <a:ext cx="7200900" cy="2282825"/>
          </a:xfrm>
          <a:prstGeom prst="rect">
            <a:avLst/>
          </a:prstGeom>
          <a:noFill/>
          <a:ln w="9525">
            <a:noFill/>
            <a:miter lim="800000"/>
            <a:headEnd/>
            <a:tailEnd/>
          </a:ln>
        </p:spPr>
        <p:txBody>
          <a:bodyPr>
            <a:spAutoFit/>
          </a:bodyPr>
          <a:lstStyle/>
          <a:p>
            <a:r>
              <a:rPr lang="ru-RU" sz="2400">
                <a:solidFill>
                  <a:srgbClr val="00FF00"/>
                </a:solidFill>
              </a:rPr>
              <a:t>2.</a:t>
            </a:r>
            <a:r>
              <a:rPr lang="ru-RU" sz="2400">
                <a:solidFill>
                  <a:srgbClr val="FF00FF"/>
                </a:solidFill>
              </a:rPr>
              <a:t>Температура определяет цвет звезды и ее спектр</a:t>
            </a:r>
            <a:r>
              <a:rPr lang="ru-RU" sz="2400">
                <a:solidFill>
                  <a:srgbClr val="00FF00"/>
                </a:solidFill>
              </a:rPr>
              <a:t>. Так, например, если температура поверхности слоев звезд 3-4тыс. К., то ее цвет красноватый, 6-7 тыс. К. - желтоватый. Очень горячие звезды с температурой свыше 10-12 тыс. К. имеют белый или голубоватый цвет.</a:t>
            </a:r>
          </a:p>
        </p:txBody>
      </p:sp>
      <p:pic>
        <p:nvPicPr>
          <p:cNvPr id="14" name="Прямоугольник 13"/>
          <p:cNvPicPr>
            <a:picLocks noChangeArrowheads="1"/>
          </p:cNvPicPr>
          <p:nvPr/>
        </p:nvPicPr>
        <p:blipFill>
          <a:blip r:embed="rId2"/>
          <a:srcRect/>
          <a:stretch>
            <a:fillRect/>
          </a:stretch>
        </p:blipFill>
        <p:spPr bwMode="auto">
          <a:xfrm>
            <a:off x="-6350" y="-109538"/>
            <a:ext cx="9017000" cy="1438276"/>
          </a:xfrm>
          <a:prstGeom prst="rect">
            <a:avLst/>
          </a:prstGeom>
          <a:noFill/>
        </p:spPr>
      </p:pic>
    </p:spTree>
  </p:cSld>
  <p:clrMapOvr>
    <a:masterClrMapping/>
  </p:clrMapOvr>
  <p:transition advTm="400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Заголовок 1"/>
          <p:cNvPicPr>
            <a:picLocks noGrp="1" noChangeArrowheads="1"/>
          </p:cNvPicPr>
          <p:nvPr>
            <p:ph type="title"/>
          </p:nvPr>
        </p:nvPicPr>
        <p:blipFill>
          <a:blip r:embed="rId2"/>
          <a:srcRect/>
          <a:stretch>
            <a:fillRect/>
          </a:stretch>
        </p:blipFill>
        <p:spPr bwMode="auto">
          <a:xfrm>
            <a:off x="176213" y="0"/>
            <a:ext cx="8504237" cy="1262063"/>
          </a:xfrm>
        </p:spPr>
      </p:pic>
      <p:sp>
        <p:nvSpPr>
          <p:cNvPr id="16386" name="Содержимое 2"/>
          <p:cNvSpPr>
            <a:spLocks noGrp="1"/>
          </p:cNvSpPr>
          <p:nvPr>
            <p:ph idx="1"/>
          </p:nvPr>
        </p:nvSpPr>
        <p:spPr/>
        <p:txBody>
          <a:bodyPr/>
          <a:lstStyle/>
          <a:p>
            <a:pPr>
              <a:buFont typeface="Wingdings 2" pitchFamily="18" charset="2"/>
              <a:buNone/>
            </a:pPr>
            <a:r>
              <a:rPr lang="ru-RU" smtClean="0">
                <a:solidFill>
                  <a:srgbClr val="FF00FF"/>
                </a:solidFill>
              </a:rPr>
              <a:t>Находится в туманности</a:t>
            </a:r>
            <a:r>
              <a:rPr lang="en-US" smtClean="0">
                <a:solidFill>
                  <a:srgbClr val="FF00FF"/>
                </a:solidFill>
              </a:rPr>
              <a:t> </a:t>
            </a:r>
            <a:r>
              <a:rPr lang="en-US" smtClean="0">
                <a:solidFill>
                  <a:srgbClr val="FF0000"/>
                </a:solidFill>
              </a:rPr>
              <a:t>NGC 2440</a:t>
            </a:r>
            <a:r>
              <a:rPr lang="en-US" smtClean="0">
                <a:solidFill>
                  <a:srgbClr val="FF00FF"/>
                </a:solidFill>
              </a:rPr>
              <a:t> </a:t>
            </a:r>
            <a:r>
              <a:rPr lang="ru-RU" smtClean="0">
                <a:solidFill>
                  <a:srgbClr val="FF00FF"/>
                </a:solidFill>
              </a:rPr>
              <a:t>в созвездии </a:t>
            </a:r>
            <a:r>
              <a:rPr lang="ru-RU" smtClean="0">
                <a:solidFill>
                  <a:srgbClr val="FF0000"/>
                </a:solidFill>
              </a:rPr>
              <a:t>Кормы</a:t>
            </a:r>
            <a:r>
              <a:rPr lang="ru-RU" smtClean="0">
                <a:solidFill>
                  <a:srgbClr val="FF0000"/>
                </a:solidFill>
                <a:latin typeface="Arial" charset="0"/>
              </a:rPr>
              <a:t>.</a:t>
            </a:r>
          </a:p>
        </p:txBody>
      </p:sp>
      <p:sp>
        <p:nvSpPr>
          <p:cNvPr id="16387" name="TextBox 4"/>
          <p:cNvSpPr txBox="1">
            <a:spLocks noChangeArrowheads="1"/>
          </p:cNvSpPr>
          <p:nvPr/>
        </p:nvSpPr>
        <p:spPr bwMode="auto">
          <a:xfrm>
            <a:off x="468313" y="2924175"/>
            <a:ext cx="8172450" cy="3108325"/>
          </a:xfrm>
          <a:prstGeom prst="rect">
            <a:avLst/>
          </a:prstGeom>
          <a:noFill/>
          <a:ln w="9525">
            <a:noFill/>
            <a:miter lim="800000"/>
            <a:headEnd/>
            <a:tailEnd/>
          </a:ln>
        </p:spPr>
        <p:txBody>
          <a:bodyPr>
            <a:spAutoFit/>
          </a:bodyPr>
          <a:lstStyle/>
          <a:p>
            <a:pPr algn="ctr"/>
            <a:r>
              <a:rPr lang="ru-RU" sz="2800">
                <a:solidFill>
                  <a:srgbClr val="FF00FF"/>
                </a:solidFill>
                <a:latin typeface="Corbel" pitchFamily="34" charset="0"/>
              </a:rPr>
              <a:t>Открывателем Уильямом Гершелем было обнаружено, что  поверхностные температуры самых горячих звезд доходят до 250 000 K. Примером планетарной туманности с такой горячей центральной звездой служит туманность </a:t>
            </a:r>
            <a:r>
              <a:rPr lang="ru-RU" sz="2800">
                <a:solidFill>
                  <a:srgbClr val="FF0000"/>
                </a:solidFill>
                <a:latin typeface="Corbel" pitchFamily="34" charset="0"/>
              </a:rPr>
              <a:t>NGC 2440</a:t>
            </a:r>
            <a:r>
              <a:rPr lang="ru-RU" sz="2800">
                <a:solidFill>
                  <a:srgbClr val="FF00FF"/>
                </a:solidFill>
                <a:latin typeface="Corbel" pitchFamily="34" charset="0"/>
              </a:rPr>
              <a:t> </a:t>
            </a:r>
          </a:p>
          <a:p>
            <a:pPr algn="ctr"/>
            <a:r>
              <a:rPr lang="ru-RU" sz="2800">
                <a:solidFill>
                  <a:srgbClr val="FF00FF"/>
                </a:solidFill>
                <a:latin typeface="Corbel" pitchFamily="34" charset="0"/>
              </a:rPr>
              <a:t>в созвездие </a:t>
            </a:r>
            <a:r>
              <a:rPr lang="ru-RU" sz="2800">
                <a:solidFill>
                  <a:srgbClr val="FF0000"/>
                </a:solidFill>
                <a:latin typeface="Corbel" pitchFamily="34" charset="0"/>
              </a:rPr>
              <a:t>Кормы</a:t>
            </a:r>
            <a:r>
              <a:rPr lang="ru-RU" sz="2800">
                <a:solidFill>
                  <a:srgbClr val="FF0000"/>
                </a:solidFill>
              </a:rPr>
              <a:t>.</a:t>
            </a:r>
          </a:p>
        </p:txBody>
      </p:sp>
    </p:spTree>
  </p:cSld>
  <p:clrMapOvr>
    <a:masterClrMapping/>
  </p:clrMapOvr>
  <p:transition advTm="400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Содержимое 2"/>
          <p:cNvSpPr>
            <a:spLocks noGrp="1"/>
          </p:cNvSpPr>
          <p:nvPr>
            <p:ph idx="1"/>
          </p:nvPr>
        </p:nvSpPr>
        <p:spPr>
          <a:xfrm>
            <a:off x="4643438" y="1557338"/>
            <a:ext cx="4054475" cy="5300662"/>
          </a:xfrm>
        </p:spPr>
        <p:txBody>
          <a:bodyPr/>
          <a:lstStyle/>
          <a:p>
            <a:pPr eaLnBrk="1" hangingPunct="1">
              <a:lnSpc>
                <a:spcPct val="90000"/>
              </a:lnSpc>
              <a:buFont typeface="Wingdings 2" pitchFamily="18" charset="2"/>
              <a:buNone/>
            </a:pPr>
            <a:r>
              <a:rPr lang="ru-RU" sz="2000" b="1" smtClean="0">
                <a:solidFill>
                  <a:srgbClr val="FF0000"/>
                </a:solidFill>
              </a:rPr>
              <a:t>Корма́</a:t>
            </a:r>
            <a:r>
              <a:rPr lang="ru-RU" sz="2000" smtClean="0">
                <a:solidFill>
                  <a:srgbClr val="FFFF00"/>
                </a:solidFill>
              </a:rPr>
              <a:t> </a:t>
            </a:r>
            <a:r>
              <a:rPr lang="ru-RU" sz="2000" smtClean="0">
                <a:solidFill>
                  <a:srgbClr val="00FFFF"/>
                </a:solidFill>
              </a:rPr>
              <a:t>(лат. Puppis, Pup) — созвездие южного полушария небесной сферы, лежит в Млечном пути. Занимает площадь в 673,4 квадратных градуса, содержит 241 звёзд</a:t>
            </a:r>
            <a:r>
              <a:rPr lang="ru-RU" sz="2000" smtClean="0">
                <a:solidFill>
                  <a:srgbClr val="00FFFF"/>
                </a:solidFill>
                <a:latin typeface="Arial" charset="0"/>
              </a:rPr>
              <a:t>у</a:t>
            </a:r>
            <a:r>
              <a:rPr lang="ru-RU" sz="2000" smtClean="0">
                <a:solidFill>
                  <a:srgbClr val="00FFFF"/>
                </a:solidFill>
              </a:rPr>
              <a:t>, видимых невооружённым глазом. Частичная видимость в южных регионах России. Лучшие условия наблюдения — февраль.</a:t>
            </a:r>
          </a:p>
          <a:p>
            <a:pPr eaLnBrk="1" hangingPunct="1">
              <a:lnSpc>
                <a:spcPct val="90000"/>
              </a:lnSpc>
              <a:buFont typeface="Wingdings 2" pitchFamily="18" charset="2"/>
              <a:buNone/>
            </a:pPr>
            <a:r>
              <a:rPr lang="ru-RU" sz="2000" b="1" smtClean="0">
                <a:solidFill>
                  <a:srgbClr val="FF0000"/>
                </a:solidFill>
              </a:rPr>
              <a:t>NGC 2440 </a:t>
            </a:r>
            <a:r>
              <a:rPr lang="ru-RU" sz="2000" smtClean="0">
                <a:solidFill>
                  <a:srgbClr val="00FFFF"/>
                </a:solidFill>
              </a:rPr>
              <a:t>(другие обозначения — PK 234+2.1, ESO 560-PN9) — планетарная туманность в созвездии Корма. Остаток звезды подобной Солнцу.</a:t>
            </a:r>
          </a:p>
          <a:p>
            <a:pPr eaLnBrk="1" hangingPunct="1">
              <a:lnSpc>
                <a:spcPct val="90000"/>
              </a:lnSpc>
              <a:buFont typeface="Wingdings 2" pitchFamily="18" charset="2"/>
              <a:buNone/>
            </a:pPr>
            <a:r>
              <a:rPr lang="ru-RU" sz="2000" u="sng" smtClean="0">
                <a:solidFill>
                  <a:srgbClr val="00FFFF"/>
                </a:solidFill>
                <a:hlinkClick r:id="rId2"/>
              </a:rPr>
              <a:t>http://www.astronet.ru/db/msg/1161907</a:t>
            </a:r>
            <a:endParaRPr lang="ru-RU" sz="2000" smtClean="0">
              <a:solidFill>
                <a:srgbClr val="00FFFF"/>
              </a:solidFill>
            </a:endParaRPr>
          </a:p>
          <a:p>
            <a:pPr eaLnBrk="1" hangingPunct="1">
              <a:lnSpc>
                <a:spcPct val="90000"/>
              </a:lnSpc>
            </a:pPr>
            <a:endParaRPr lang="ru-RU" smtClean="0"/>
          </a:p>
        </p:txBody>
      </p:sp>
      <p:pic>
        <p:nvPicPr>
          <p:cNvPr id="17410" name="Picture 3"/>
          <p:cNvPicPr>
            <a:picLocks noChangeAspect="1" noChangeArrowheads="1"/>
          </p:cNvPicPr>
          <p:nvPr/>
        </p:nvPicPr>
        <p:blipFill>
          <a:blip r:embed="rId3"/>
          <a:srcRect/>
          <a:stretch>
            <a:fillRect/>
          </a:stretch>
        </p:blipFill>
        <p:spPr bwMode="auto">
          <a:xfrm>
            <a:off x="684213" y="1557338"/>
            <a:ext cx="3598862" cy="5070475"/>
          </a:xfrm>
          <a:prstGeom prst="rect">
            <a:avLst/>
          </a:prstGeom>
          <a:noFill/>
          <a:ln w="9525">
            <a:noFill/>
            <a:miter lim="800000"/>
            <a:headEnd/>
            <a:tailEnd/>
          </a:ln>
        </p:spPr>
      </p:pic>
      <p:sp>
        <p:nvSpPr>
          <p:cNvPr id="17411" name="Прямоугольник 6"/>
          <p:cNvSpPr>
            <a:spLocks noChangeArrowheads="1"/>
          </p:cNvSpPr>
          <p:nvPr/>
        </p:nvSpPr>
        <p:spPr bwMode="auto">
          <a:xfrm>
            <a:off x="250825" y="0"/>
            <a:ext cx="8497888" cy="1323975"/>
          </a:xfrm>
          <a:prstGeom prst="rect">
            <a:avLst/>
          </a:prstGeom>
          <a:noFill/>
          <a:ln w="9525">
            <a:noFill/>
            <a:miter lim="800000"/>
            <a:headEnd/>
            <a:tailEnd/>
          </a:ln>
        </p:spPr>
        <p:txBody>
          <a:bodyPr>
            <a:spAutoFit/>
          </a:bodyPr>
          <a:lstStyle/>
          <a:p>
            <a:r>
              <a:rPr lang="ru-RU" sz="4000">
                <a:solidFill>
                  <a:srgbClr val="00FF00"/>
                </a:solidFill>
                <a:latin typeface="Corbel" pitchFamily="34" charset="0"/>
              </a:rPr>
              <a:t>Положение созвездия Корма на карте звездного неба</a:t>
            </a:r>
          </a:p>
        </p:txBody>
      </p:sp>
      <p:cxnSp>
        <p:nvCxnSpPr>
          <p:cNvPr id="9" name="Прямая со стрелкой 8"/>
          <p:cNvCxnSpPr/>
          <p:nvPr/>
        </p:nvCxnSpPr>
        <p:spPr>
          <a:xfrm rot="10800000">
            <a:off x="1979613" y="2924175"/>
            <a:ext cx="2808287" cy="1800225"/>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Рисунок 4"/>
          <p:cNvPicPr>
            <a:picLocks noChangeAspect="1" noChangeArrowheads="1"/>
          </p:cNvPicPr>
          <p:nvPr/>
        </p:nvPicPr>
        <p:blipFill>
          <a:blip r:embed="rId2"/>
          <a:srcRect/>
          <a:stretch>
            <a:fillRect/>
          </a:stretch>
        </p:blipFill>
        <p:spPr bwMode="auto">
          <a:xfrm>
            <a:off x="4067175" y="1341438"/>
            <a:ext cx="5076825" cy="5516562"/>
          </a:xfrm>
          <a:prstGeom prst="rect">
            <a:avLst/>
          </a:prstGeom>
          <a:noFill/>
          <a:ln w="9525">
            <a:noFill/>
            <a:miter lim="800000"/>
            <a:headEnd/>
            <a:tailEnd/>
          </a:ln>
        </p:spPr>
      </p:pic>
      <p:sp>
        <p:nvSpPr>
          <p:cNvPr id="18434" name="Прямоугольник 7"/>
          <p:cNvSpPr>
            <a:spLocks noChangeArrowheads="1"/>
          </p:cNvSpPr>
          <p:nvPr/>
        </p:nvSpPr>
        <p:spPr bwMode="auto">
          <a:xfrm>
            <a:off x="250825" y="0"/>
            <a:ext cx="8497888" cy="1311275"/>
          </a:xfrm>
          <a:prstGeom prst="rect">
            <a:avLst/>
          </a:prstGeom>
          <a:noFill/>
          <a:ln w="9525">
            <a:noFill/>
            <a:miter lim="800000"/>
            <a:headEnd/>
            <a:tailEnd/>
          </a:ln>
        </p:spPr>
        <p:txBody>
          <a:bodyPr>
            <a:spAutoFit/>
          </a:bodyPr>
          <a:lstStyle/>
          <a:p>
            <a:r>
              <a:rPr lang="ru-RU" sz="4000">
                <a:solidFill>
                  <a:srgbClr val="00FFFF"/>
                </a:solidFill>
                <a:latin typeface="Corbel" pitchFamily="34" charset="0"/>
              </a:rPr>
              <a:t>Самые горячие из известных звезд в </a:t>
            </a:r>
            <a:r>
              <a:rPr lang="ru-RU" sz="4000" b="1">
                <a:solidFill>
                  <a:srgbClr val="FF0000"/>
                </a:solidFill>
                <a:latin typeface="Corbel" pitchFamily="34" charset="0"/>
              </a:rPr>
              <a:t>NGC 2440</a:t>
            </a:r>
            <a:r>
              <a:rPr lang="ru-RU" sz="4000">
                <a:solidFill>
                  <a:srgbClr val="00FFFF"/>
                </a:solidFill>
                <a:latin typeface="Corbel" pitchFamily="34" charset="0"/>
              </a:rPr>
              <a:t>: расположение туманности</a:t>
            </a:r>
          </a:p>
        </p:txBody>
      </p:sp>
      <p:sp>
        <p:nvSpPr>
          <p:cNvPr id="18435" name="Прямоугольник 6"/>
          <p:cNvSpPr>
            <a:spLocks noChangeArrowheads="1"/>
          </p:cNvSpPr>
          <p:nvPr/>
        </p:nvSpPr>
        <p:spPr bwMode="auto">
          <a:xfrm>
            <a:off x="107950" y="1557338"/>
            <a:ext cx="4932363" cy="4362450"/>
          </a:xfrm>
          <a:prstGeom prst="rect">
            <a:avLst/>
          </a:prstGeom>
          <a:noFill/>
          <a:ln w="9525">
            <a:noFill/>
            <a:miter lim="800000"/>
            <a:headEnd/>
            <a:tailEnd/>
          </a:ln>
        </p:spPr>
        <p:txBody>
          <a:bodyPr>
            <a:spAutoFit/>
          </a:bodyPr>
          <a:lstStyle/>
          <a:p>
            <a:r>
              <a:rPr lang="ru-RU" sz="2800">
                <a:solidFill>
                  <a:srgbClr val="00FFFF"/>
                </a:solidFill>
                <a:latin typeface="Corbel" pitchFamily="34" charset="0"/>
              </a:rPr>
              <a:t>Эта звезда находится в центре планетарной туманности, обозначаемой </a:t>
            </a:r>
            <a:r>
              <a:rPr lang="ru-RU" sz="2800" b="1">
                <a:solidFill>
                  <a:srgbClr val="FF0000"/>
                </a:solidFill>
                <a:latin typeface="Corbel" pitchFamily="34" charset="0"/>
              </a:rPr>
              <a:t>NGC 2440</a:t>
            </a:r>
            <a:r>
              <a:rPr lang="ru-RU" sz="2800">
                <a:solidFill>
                  <a:srgbClr val="00FFFF"/>
                </a:solidFill>
                <a:latin typeface="Corbel" pitchFamily="34" charset="0"/>
              </a:rPr>
              <a:t>. Сама туманность расположена в нашей Галактике, Млечном Пути. Изображение получено телескопом им. Хаббла и сделана более резкой посредством компьютерной обработки.</a:t>
            </a:r>
          </a:p>
        </p:txBody>
      </p:sp>
      <p:cxnSp>
        <p:nvCxnSpPr>
          <p:cNvPr id="7" name="Прямая со стрелкой 6"/>
          <p:cNvCxnSpPr/>
          <p:nvPr/>
        </p:nvCxnSpPr>
        <p:spPr>
          <a:xfrm>
            <a:off x="3203575" y="2708275"/>
            <a:ext cx="2016125" cy="1152525"/>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400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3"/>
          <p:cNvPicPr>
            <a:picLocks noGrp="1" noChangeAspect="1" noChangeArrowheads="1"/>
          </p:cNvPicPr>
          <p:nvPr>
            <p:ph idx="1"/>
          </p:nvPr>
        </p:nvPicPr>
        <p:blipFill>
          <a:blip r:embed="rId2"/>
          <a:srcRect/>
          <a:stretch>
            <a:fillRect/>
          </a:stretch>
        </p:blipFill>
        <p:spPr>
          <a:xfrm>
            <a:off x="323850" y="1844675"/>
            <a:ext cx="4625975" cy="4625975"/>
          </a:xfrm>
        </p:spPr>
      </p:pic>
      <p:pic>
        <p:nvPicPr>
          <p:cNvPr id="2" name="Заголовок 1"/>
          <p:cNvPicPr>
            <a:picLocks noGrp="1" noChangeArrowheads="1"/>
          </p:cNvPicPr>
          <p:nvPr>
            <p:ph type="title"/>
          </p:nvPr>
        </p:nvPicPr>
        <p:blipFill>
          <a:blip r:embed="rId3"/>
          <a:srcRect/>
          <a:stretch>
            <a:fillRect/>
          </a:stretch>
        </p:blipFill>
        <p:spPr bwMode="auto">
          <a:xfrm>
            <a:off x="4419600" y="1981200"/>
            <a:ext cx="4821238" cy="4621213"/>
          </a:xfrm>
        </p:spPr>
      </p:pic>
      <p:sp>
        <p:nvSpPr>
          <p:cNvPr id="19459" name="Прямоугольник 7"/>
          <p:cNvSpPr>
            <a:spLocks noChangeArrowheads="1"/>
          </p:cNvSpPr>
          <p:nvPr/>
        </p:nvSpPr>
        <p:spPr bwMode="auto">
          <a:xfrm>
            <a:off x="250825" y="0"/>
            <a:ext cx="8497888" cy="1311275"/>
          </a:xfrm>
          <a:prstGeom prst="rect">
            <a:avLst/>
          </a:prstGeom>
          <a:noFill/>
          <a:ln w="9525">
            <a:noFill/>
            <a:miter lim="800000"/>
            <a:headEnd/>
            <a:tailEnd/>
          </a:ln>
        </p:spPr>
        <p:txBody>
          <a:bodyPr>
            <a:spAutoFit/>
          </a:bodyPr>
          <a:lstStyle/>
          <a:p>
            <a:r>
              <a:rPr lang="ru-RU" sz="4000">
                <a:solidFill>
                  <a:srgbClr val="FCC4DC"/>
                </a:solidFill>
                <a:latin typeface="Corbel" pitchFamily="34" charset="0"/>
              </a:rPr>
              <a:t>Самые горячие из известных звезд в </a:t>
            </a:r>
            <a:r>
              <a:rPr lang="ru-RU" sz="4000">
                <a:solidFill>
                  <a:srgbClr val="FF0000"/>
                </a:solidFill>
                <a:latin typeface="Corbel" pitchFamily="34" charset="0"/>
              </a:rPr>
              <a:t>NGC 2440</a:t>
            </a:r>
            <a:r>
              <a:rPr lang="ru-RU" sz="4000">
                <a:solidFill>
                  <a:srgbClr val="FCC4DC"/>
                </a:solidFill>
                <a:latin typeface="Corbel" pitchFamily="34" charset="0"/>
              </a:rPr>
              <a:t>: внешний вид туманности</a:t>
            </a:r>
          </a:p>
        </p:txBody>
      </p:sp>
    </p:spTree>
  </p:cSld>
  <p:clrMapOvr>
    <a:masterClrMapping/>
  </p:clrMapOvr>
  <p:transition advTm="400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9"/>
          <p:cNvSpPr>
            <a:spLocks noChangeArrowheads="1"/>
          </p:cNvSpPr>
          <p:nvPr/>
        </p:nvSpPr>
        <p:spPr bwMode="auto">
          <a:xfrm>
            <a:off x="250825" y="188913"/>
            <a:ext cx="8893175" cy="5816600"/>
          </a:xfrm>
          <a:prstGeom prst="rect">
            <a:avLst/>
          </a:prstGeom>
          <a:noFill/>
          <a:ln w="9525">
            <a:noFill/>
            <a:miter lim="800000"/>
            <a:headEnd/>
            <a:tailEnd/>
          </a:ln>
        </p:spPr>
        <p:txBody>
          <a:bodyPr>
            <a:spAutoFit/>
          </a:bodyPr>
          <a:lstStyle/>
          <a:p>
            <a:r>
              <a:rPr lang="ru-RU" sz="4400">
                <a:solidFill>
                  <a:srgbClr val="FFFF00"/>
                </a:solidFill>
              </a:rPr>
              <a:t>Второй самой горячей звездой планетарной туманности служит туманность </a:t>
            </a:r>
            <a:r>
              <a:rPr lang="ru-RU" sz="4400">
                <a:solidFill>
                  <a:srgbClr val="FF00FF"/>
                </a:solidFill>
              </a:rPr>
              <a:t>NGC 2240 изменить</a:t>
            </a:r>
            <a:r>
              <a:rPr lang="ru-RU" sz="4400">
                <a:solidFill>
                  <a:srgbClr val="00FF00"/>
                </a:solidFill>
              </a:rPr>
              <a:t>.</a:t>
            </a:r>
          </a:p>
          <a:p>
            <a:r>
              <a:rPr lang="ru-RU" sz="2400">
                <a:solidFill>
                  <a:srgbClr val="00FF00"/>
                </a:solidFill>
              </a:rPr>
              <a:t>Чем больше масса, тем выше самые горячие из известных звезд - центральные звезды планетарных туманностей. Было обнаружено, что их поверхностные температуры находятся в пределах от 250 000 K до 1000000. Планетарной туманностью с такой горячей центральной звездой является туманность </a:t>
            </a:r>
            <a:r>
              <a:rPr lang="ru-RU" sz="2400">
                <a:solidFill>
                  <a:srgbClr val="FF00FF"/>
                </a:solidFill>
              </a:rPr>
              <a:t>NGC 2240</a:t>
            </a:r>
            <a:r>
              <a:rPr lang="ru-RU" sz="2400">
                <a:solidFill>
                  <a:srgbClr val="00FF00"/>
                </a:solidFill>
              </a:rPr>
              <a:t>. </a:t>
            </a:r>
          </a:p>
          <a:p>
            <a:r>
              <a:rPr lang="ru-RU" sz="2400">
                <a:solidFill>
                  <a:srgbClr val="00FF00"/>
                </a:solidFill>
              </a:rPr>
              <a:t>При таких высоких температурах большая часть энергии излучения приходится на ультрафиолетовый диапазон спектра, так что на изображениях туманности в оптическом диапазоне центральная звезда часто не видна. </a:t>
            </a:r>
          </a:p>
        </p:txBody>
      </p:sp>
    </p:spTree>
  </p:cSld>
  <p:clrMapOvr>
    <a:masterClrMapping/>
  </p:clrMapOvr>
  <p:transition advTm="400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5"/>
          <p:cNvSpPr txBox="1">
            <a:spLocks noChangeArrowheads="1"/>
          </p:cNvSpPr>
          <p:nvPr/>
        </p:nvSpPr>
        <p:spPr bwMode="auto">
          <a:xfrm>
            <a:off x="5364163" y="0"/>
            <a:ext cx="3779837" cy="336550"/>
          </a:xfrm>
          <a:prstGeom prst="rect">
            <a:avLst/>
          </a:prstGeom>
          <a:noFill/>
          <a:ln w="9525">
            <a:noFill/>
            <a:miter lim="800000"/>
            <a:headEnd/>
            <a:tailEnd/>
          </a:ln>
        </p:spPr>
        <p:txBody>
          <a:bodyPr>
            <a:spAutoFit/>
          </a:bodyPr>
          <a:lstStyle/>
          <a:p>
            <a:pPr>
              <a:spcBef>
                <a:spcPct val="50000"/>
              </a:spcBef>
            </a:pPr>
            <a:r>
              <a:rPr lang="ru-RU" sz="1600">
                <a:solidFill>
                  <a:schemeClr val="hlink"/>
                </a:solidFill>
              </a:rPr>
              <a:t>. </a:t>
            </a:r>
            <a:endParaRPr lang="ru-RU" sz="1600"/>
          </a:p>
        </p:txBody>
      </p:sp>
      <p:pic>
        <p:nvPicPr>
          <p:cNvPr id="21506" name="Picture 12"/>
          <p:cNvPicPr>
            <a:picLocks noChangeAspect="1" noChangeArrowheads="1"/>
          </p:cNvPicPr>
          <p:nvPr/>
        </p:nvPicPr>
        <p:blipFill>
          <a:blip r:embed="rId2"/>
          <a:srcRect/>
          <a:stretch>
            <a:fillRect/>
          </a:stretch>
        </p:blipFill>
        <p:spPr bwMode="auto">
          <a:xfrm>
            <a:off x="0" y="-171450"/>
            <a:ext cx="9036050" cy="7246938"/>
          </a:xfrm>
          <a:prstGeom prst="rect">
            <a:avLst/>
          </a:prstGeom>
          <a:noFill/>
          <a:ln w="9525">
            <a:noFill/>
            <a:miter lim="800000"/>
            <a:headEnd/>
            <a:tailEnd/>
          </a:ln>
        </p:spPr>
      </p:pic>
      <p:pic>
        <p:nvPicPr>
          <p:cNvPr id="21507" name="Рисунок 4"/>
          <p:cNvPicPr>
            <a:picLocks noChangeAspect="1" noChangeArrowheads="1"/>
          </p:cNvPicPr>
          <p:nvPr/>
        </p:nvPicPr>
        <p:blipFill>
          <a:blip r:embed="rId3"/>
          <a:srcRect/>
          <a:stretch>
            <a:fillRect/>
          </a:stretch>
        </p:blipFill>
        <p:spPr bwMode="auto">
          <a:xfrm>
            <a:off x="0" y="188913"/>
            <a:ext cx="2898775" cy="3168650"/>
          </a:xfrm>
          <a:prstGeom prst="rect">
            <a:avLst/>
          </a:prstGeom>
          <a:noFill/>
          <a:ln w="9525">
            <a:noFill/>
            <a:miter lim="800000"/>
            <a:headEnd/>
            <a:tailEnd/>
          </a:ln>
        </p:spPr>
      </p:pic>
      <p:sp>
        <p:nvSpPr>
          <p:cNvPr id="21508" name="Line 6"/>
          <p:cNvSpPr>
            <a:spLocks noChangeShapeType="1"/>
          </p:cNvSpPr>
          <p:nvPr/>
        </p:nvSpPr>
        <p:spPr bwMode="auto">
          <a:xfrm>
            <a:off x="1476375" y="1557338"/>
            <a:ext cx="3311525" cy="2014537"/>
          </a:xfrm>
          <a:prstGeom prst="line">
            <a:avLst/>
          </a:prstGeom>
          <a:noFill/>
          <a:ln w="28575">
            <a:solidFill>
              <a:srgbClr val="FF00FF"/>
            </a:solidFill>
            <a:round/>
            <a:headEnd type="triangle" w="med" len="med"/>
            <a:tailEnd type="triangle" w="med" len="med"/>
          </a:ln>
        </p:spPr>
        <p:txBody>
          <a:bodyPr/>
          <a:lstStyle/>
          <a:p>
            <a:endParaRPr lang="ru-RU"/>
          </a:p>
        </p:txBody>
      </p:sp>
      <p:sp>
        <p:nvSpPr>
          <p:cNvPr id="21509" name="Rectangle 7"/>
          <p:cNvSpPr>
            <a:spLocks noChangeArrowheads="1"/>
          </p:cNvSpPr>
          <p:nvPr/>
        </p:nvSpPr>
        <p:spPr bwMode="auto">
          <a:xfrm>
            <a:off x="827088" y="4221163"/>
            <a:ext cx="4732337" cy="1938337"/>
          </a:xfrm>
          <a:prstGeom prst="rect">
            <a:avLst/>
          </a:prstGeom>
          <a:noFill/>
          <a:ln w="9525">
            <a:noFill/>
            <a:miter lim="800000"/>
            <a:headEnd/>
            <a:tailEnd/>
          </a:ln>
        </p:spPr>
        <p:txBody>
          <a:bodyPr>
            <a:spAutoFit/>
          </a:bodyPr>
          <a:lstStyle/>
          <a:p>
            <a:r>
              <a:rPr lang="ru-RU" sz="2400">
                <a:solidFill>
                  <a:srgbClr val="FFFF00"/>
                </a:solidFill>
              </a:rPr>
              <a:t>Планетарные туманности формируются в тех случаях, когда на определенной стадии эволюции звезда сбрасывает свои внешние слои.</a:t>
            </a:r>
          </a:p>
        </p:txBody>
      </p:sp>
      <p:sp>
        <p:nvSpPr>
          <p:cNvPr id="21510" name="Rectangle 8"/>
          <p:cNvSpPr>
            <a:spLocks noChangeArrowheads="1"/>
          </p:cNvSpPr>
          <p:nvPr/>
        </p:nvSpPr>
        <p:spPr bwMode="auto">
          <a:xfrm>
            <a:off x="2843213" y="260350"/>
            <a:ext cx="6300787" cy="1373188"/>
          </a:xfrm>
          <a:prstGeom prst="rect">
            <a:avLst/>
          </a:prstGeom>
          <a:noFill/>
          <a:ln w="9525">
            <a:noFill/>
            <a:miter lim="800000"/>
            <a:headEnd/>
            <a:tailEnd/>
          </a:ln>
        </p:spPr>
        <p:txBody>
          <a:bodyPr>
            <a:spAutoFit/>
          </a:bodyPr>
          <a:lstStyle/>
          <a:p>
            <a:pPr>
              <a:spcBef>
                <a:spcPct val="50000"/>
              </a:spcBef>
            </a:pPr>
            <a:r>
              <a:rPr lang="ru-RU" sz="2800">
                <a:solidFill>
                  <a:srgbClr val="FFFF00"/>
                </a:solidFill>
              </a:rPr>
              <a:t>Положение на звездном небе туманности </a:t>
            </a:r>
            <a:r>
              <a:rPr lang="ru-RU" sz="2800">
                <a:solidFill>
                  <a:srgbClr val="FF00FF"/>
                </a:solidFill>
              </a:rPr>
              <a:t>NGC 2240 </a:t>
            </a:r>
            <a:r>
              <a:rPr lang="ru-RU" sz="2800">
                <a:solidFill>
                  <a:srgbClr val="FFFF00"/>
                </a:solidFill>
              </a:rPr>
              <a:t>в созвездии Возничий.</a:t>
            </a:r>
          </a:p>
        </p:txBody>
      </p:sp>
    </p:spTree>
  </p:cSld>
  <p:clrMapOvr>
    <a:masterClrMapping/>
  </p:clrMapOvr>
  <p:transition advTm="400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Рисунок 7"/>
          <p:cNvPicPr>
            <a:picLocks noChangeAspect="1" noChangeArrowheads="1"/>
          </p:cNvPicPr>
          <p:nvPr/>
        </p:nvPicPr>
        <p:blipFill>
          <a:blip r:embed="rId2"/>
          <a:srcRect/>
          <a:stretch>
            <a:fillRect/>
          </a:stretch>
        </p:blipFill>
        <p:spPr bwMode="auto">
          <a:xfrm>
            <a:off x="2500313" y="1714500"/>
            <a:ext cx="4056062" cy="4895850"/>
          </a:xfrm>
          <a:prstGeom prst="rect">
            <a:avLst/>
          </a:prstGeom>
          <a:noFill/>
          <a:ln w="9525">
            <a:noFill/>
            <a:miter lim="800000"/>
            <a:headEnd/>
            <a:tailEnd/>
          </a:ln>
        </p:spPr>
      </p:pic>
      <p:sp>
        <p:nvSpPr>
          <p:cNvPr id="22530" name="Прямоугольник 3"/>
          <p:cNvSpPr>
            <a:spLocks noChangeArrowheads="1"/>
          </p:cNvSpPr>
          <p:nvPr/>
        </p:nvSpPr>
        <p:spPr bwMode="auto">
          <a:xfrm>
            <a:off x="142875" y="285750"/>
            <a:ext cx="8786813" cy="369888"/>
          </a:xfrm>
          <a:prstGeom prst="rect">
            <a:avLst/>
          </a:prstGeom>
          <a:noFill/>
          <a:ln w="9525">
            <a:noFill/>
            <a:miter lim="800000"/>
            <a:headEnd/>
            <a:tailEnd/>
          </a:ln>
        </p:spPr>
        <p:txBody>
          <a:bodyPr>
            <a:spAutoFit/>
          </a:bodyPr>
          <a:lstStyle/>
          <a:p>
            <a:r>
              <a:rPr lang="ru-RU">
                <a:solidFill>
                  <a:srgbClr val="FCC4DC"/>
                </a:solidFill>
                <a:latin typeface="Corbel" pitchFamily="34" charset="0"/>
              </a:rPr>
              <a:t>Фотография …… в условных цветах. </a:t>
            </a:r>
          </a:p>
        </p:txBody>
      </p:sp>
    </p:spTree>
  </p:cSld>
  <p:clrMapOvr>
    <a:masterClrMapping/>
  </p:clrMapOvr>
  <p:transition advTm="4000">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одульная">
  <a:themeElements>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Модульная">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Моду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Module</Template>
  <TotalTime>733</TotalTime>
  <Words>498</Words>
  <Application>Microsoft Office PowerPoint</Application>
  <PresentationFormat>On-screen Show (4:3)</PresentationFormat>
  <Paragraphs>29</Paragraphs>
  <Slides>14</Slides>
  <Notes>1</Notes>
  <HiddenSlides>0</HiddenSlides>
  <MMClips>0</MMClips>
  <ScaleCrop>false</ScaleCrop>
  <HeadingPairs>
    <vt:vector size="6" baseType="variant">
      <vt:variant>
        <vt:lpstr>Использованные шрифты</vt:lpstr>
      </vt:variant>
      <vt:variant>
        <vt:i4>7</vt:i4>
      </vt:variant>
      <vt:variant>
        <vt:lpstr>Шаблон оформления</vt:lpstr>
      </vt:variant>
      <vt:variant>
        <vt:i4>6</vt:i4>
      </vt:variant>
      <vt:variant>
        <vt:lpstr>Заголовки слайдов</vt:lpstr>
      </vt:variant>
      <vt:variant>
        <vt:i4>14</vt:i4>
      </vt:variant>
    </vt:vector>
  </HeadingPairs>
  <TitlesOfParts>
    <vt:vector size="27" baseType="lpstr">
      <vt:lpstr>Arial</vt:lpstr>
      <vt:lpstr>Corbel</vt:lpstr>
      <vt:lpstr>Wingdings 2</vt:lpstr>
      <vt:lpstr>Wingdings</vt:lpstr>
      <vt:lpstr>Wingdings 3</vt:lpstr>
      <vt:lpstr>Calibri</vt:lpstr>
      <vt:lpstr>Times New Roman</vt:lpstr>
      <vt:lpstr>Модульная</vt:lpstr>
      <vt:lpstr>Модульная</vt:lpstr>
      <vt:lpstr>Модульная</vt:lpstr>
      <vt:lpstr>Модульная</vt:lpstr>
      <vt:lpstr>Модульная</vt:lpstr>
      <vt:lpstr>Модульная</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vector>
  </TitlesOfParts>
  <Company>АОУ НПО №52</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мастер</dc:creator>
  <cp:lastModifiedBy>nastya.cherepneva</cp:lastModifiedBy>
  <cp:revision>62</cp:revision>
  <dcterms:created xsi:type="dcterms:W3CDTF">2010-10-07T15:58:48Z</dcterms:created>
  <dcterms:modified xsi:type="dcterms:W3CDTF">2011-03-23T10:47:59Z</dcterms:modified>
</cp:coreProperties>
</file>