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937" r:id="rId2"/>
  </p:sldMasterIdLst>
  <p:notesMasterIdLst>
    <p:notesMasterId r:id="rId34"/>
  </p:notesMasterIdLst>
  <p:sldIdLst>
    <p:sldId id="257" r:id="rId3"/>
    <p:sldId id="256" r:id="rId4"/>
    <p:sldId id="258" r:id="rId5"/>
    <p:sldId id="259" r:id="rId6"/>
    <p:sldId id="261" r:id="rId7"/>
    <p:sldId id="260" r:id="rId8"/>
    <p:sldId id="275" r:id="rId9"/>
    <p:sldId id="262" r:id="rId10"/>
    <p:sldId id="268" r:id="rId11"/>
    <p:sldId id="270" r:id="rId12"/>
    <p:sldId id="269" r:id="rId13"/>
    <p:sldId id="277" r:id="rId14"/>
    <p:sldId id="263" r:id="rId15"/>
    <p:sldId id="281" r:id="rId16"/>
    <p:sldId id="264" r:id="rId17"/>
    <p:sldId id="265" r:id="rId18"/>
    <p:sldId id="266" r:id="rId19"/>
    <p:sldId id="273" r:id="rId20"/>
    <p:sldId id="274" r:id="rId21"/>
    <p:sldId id="267" r:id="rId22"/>
    <p:sldId id="280" r:id="rId23"/>
    <p:sldId id="272" r:id="rId24"/>
    <p:sldId id="279" r:id="rId25"/>
    <p:sldId id="276" r:id="rId26"/>
    <p:sldId id="278" r:id="rId27"/>
    <p:sldId id="282" r:id="rId28"/>
    <p:sldId id="283" r:id="rId29"/>
    <p:sldId id="271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5" autoAdjust="0"/>
    <p:restoredTop sz="94660"/>
  </p:normalViewPr>
  <p:slideViewPr>
    <p:cSldViewPr>
      <p:cViewPr>
        <p:scale>
          <a:sx n="64" d="100"/>
          <a:sy n="64" d="100"/>
        </p:scale>
        <p:origin x="-69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0F61776-E326-4809-98B0-6336DA39B750}" type="datetimeFigureOut">
              <a:rPr lang="ru-RU"/>
              <a:pPr>
                <a:defRPr/>
              </a:pPr>
              <a:t>13.01.2010</a:t>
            </a:fld>
            <a:endParaRPr lang="ru-RU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34A3681-56E8-4F49-9A7F-8DF10EF97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Щёлкни левой кнопкой мыши на любой цифре. После этого она меняет цвет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D7978-81CB-4F88-ABD1-CBC706DC8A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AB15-ABA9-4D71-BBAD-BA999928C4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B608-27C4-4A5B-A483-5AF916B0F9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D1280-7E6F-408E-905E-FB7BB4A773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44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4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FD4350-1CF7-40DB-B437-508CE4516F52}" type="datetimeFigureOut">
              <a:rPr lang="ru-RU"/>
              <a:pPr>
                <a:defRPr/>
              </a:pPr>
              <a:t>13.01.2010</a:t>
            </a:fld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02F6E8-89D3-48F0-B40F-0C7E7C767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D4FC-B4ED-47BB-B373-1F2C2FB9B6B6}" type="datetimeFigureOut">
              <a:rPr lang="ru-RU"/>
              <a:pPr>
                <a:defRPr/>
              </a:pPr>
              <a:t>13.01.2010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7FA1D-6752-4F6F-8468-2684AE4BB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D7A33-9DB8-481F-AB9D-371A94A69F2D}" type="datetimeFigureOut">
              <a:rPr lang="ru-RU"/>
              <a:pPr>
                <a:defRPr/>
              </a:pPr>
              <a:t>13.01.2010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262FE-D2C9-4D4F-A0DB-38181F319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0EFC-F537-4BEB-A2A5-6AC522780F70}" type="datetimeFigureOut">
              <a:rPr lang="ru-RU"/>
              <a:pPr>
                <a:defRPr/>
              </a:pPr>
              <a:t>13.01.2010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DA287-8836-43D0-A9BE-C776D0C56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ADDA5-A78B-465B-94C3-49CE3A58C984}" type="datetimeFigureOut">
              <a:rPr lang="ru-RU"/>
              <a:pPr>
                <a:defRPr/>
              </a:pPr>
              <a:t>13.01.2010</a:t>
            </a:fld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07EEA-9A0B-4FED-B8AB-C955AB94F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873C9-326A-4103-BCF3-91B266557803}" type="datetimeFigureOut">
              <a:rPr lang="ru-RU"/>
              <a:pPr>
                <a:defRPr/>
              </a:pPr>
              <a:t>13.01.2010</a:t>
            </a:fld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7D02-74BD-4C5A-B4D3-0D7E80638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5B6A-841D-4CD7-AA90-95998C6DEB33}" type="datetimeFigureOut">
              <a:rPr lang="ru-RU"/>
              <a:pPr>
                <a:defRPr/>
              </a:pPr>
              <a:t>13.01.2010</a:t>
            </a:fld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7985-B108-4F27-8EF9-FF97EFB1B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90988-15CA-4C21-8E4B-A8223C3878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DBA73-0CA0-491A-A73C-0F7953FAA159}" type="datetimeFigureOut">
              <a:rPr lang="ru-RU"/>
              <a:pPr>
                <a:defRPr/>
              </a:pPr>
              <a:t>13.01.2010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5D8EB-9946-46A5-AF3D-1D0175B21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0D05E-1EFE-46D5-88EC-C22C14DBB41C}" type="datetimeFigureOut">
              <a:rPr lang="ru-RU"/>
              <a:pPr>
                <a:defRPr/>
              </a:pPr>
              <a:t>13.01.2010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41276-3C54-46E1-8634-E45EC8B08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55B22-9B47-4E24-989F-46B3AFDA26E6}" type="datetimeFigureOut">
              <a:rPr lang="ru-RU"/>
              <a:pPr>
                <a:defRPr/>
              </a:pPr>
              <a:t>13.01.2010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D98F8-A1DB-42E7-86A4-A70B38107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81A73-C7B8-432F-98C8-E542147DB0C3}" type="datetimeFigureOut">
              <a:rPr lang="ru-RU"/>
              <a:pPr>
                <a:defRPr/>
              </a:pPr>
              <a:t>13.01.2010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230DA-E0BB-48E6-9CA7-8512B678C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9361-1A49-458A-8364-5032C54142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03A77-AF86-4796-A42E-35157694B1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73B05-0009-4A02-AABB-8547887849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89575-C593-4553-9F62-DCB5F964F1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E3467-7BD9-491E-A618-947387C2EA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2A489-D197-4FB3-80CB-A2242065A2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C79F-E16E-4430-88EF-75FE2AEFAA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7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B808C04-CB52-4013-9FFA-9DA6FDB873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71" r:id="rId4"/>
    <p:sldLayoutId id="2147483987" r:id="rId5"/>
    <p:sldLayoutId id="2147483972" r:id="rId6"/>
    <p:sldLayoutId id="2147483988" r:id="rId7"/>
    <p:sldLayoutId id="2147483989" r:id="rId8"/>
    <p:sldLayoutId id="2147483990" r:id="rId9"/>
    <p:sldLayoutId id="2147483973" r:id="rId10"/>
    <p:sldLayoutId id="2147483991" r:id="rId11"/>
    <p:sldLayoutId id="2147483992" r:id="rId12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137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8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8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8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8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8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8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8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8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8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8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9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16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139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9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9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9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9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9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9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9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0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0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0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0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0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0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0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0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0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0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1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1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1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1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1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1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1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141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41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41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2D6E096-DCAD-4470-AEEE-61B004DFB35B}" type="datetimeFigureOut">
              <a:rPr lang="ru-RU"/>
              <a:pPr>
                <a:defRPr/>
              </a:pPr>
              <a:t>13.01.2010</a:t>
            </a:fld>
            <a:endParaRPr lang="ru-RU"/>
          </a:p>
        </p:txBody>
      </p:sp>
      <p:sp>
        <p:nvSpPr>
          <p:cNvPr id="10142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42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57F986D-4866-4D81-BA64-3CC30EDF2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1.png"/><Relationship Id="rId7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file:///D:\Users\&#1048;&#1075;&#1086;&#1088;&#1100;\Documents\&#1086;&#1090;&#1088;&#1077;&#1079;&#1082;&#1080;.xlsx" TargetMode="Externa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slide" Target="slide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slide" Target="slide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25.xml"/><Relationship Id="rId10" Type="http://schemas.openxmlformats.org/officeDocument/2006/relationships/slide" Target="slide27.xml"/><Relationship Id="rId4" Type="http://schemas.openxmlformats.org/officeDocument/2006/relationships/slide" Target="slide30.xml"/><Relationship Id="rId9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ctrTitle" idx="4294967295"/>
          </p:nvPr>
        </p:nvSpPr>
        <p:spPr>
          <a:xfrm>
            <a:off x="1441450" y="981075"/>
            <a:ext cx="7702550" cy="2303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Урок математики по теме «Обыкновенные дроби»</a:t>
            </a:r>
            <a:br>
              <a:rPr lang="ru-RU" dirty="0"/>
            </a:br>
            <a:r>
              <a:rPr lang="ru-RU" dirty="0"/>
              <a:t>5 класс</a:t>
            </a:r>
          </a:p>
        </p:txBody>
      </p:sp>
      <p:sp>
        <p:nvSpPr>
          <p:cNvPr id="15363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716338"/>
            <a:ext cx="8786813" cy="2713037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Выполнила:</a:t>
            </a: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учитель математики</a:t>
            </a: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МОУ «СОШ №1»</a:t>
            </a: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г.Колпашева</a:t>
            </a: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Коломеец С.А.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428625"/>
            <a:ext cx="4933950" cy="5880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800" smtClean="0"/>
              <a:t>        </a:t>
            </a:r>
            <a:r>
              <a:rPr lang="ru-RU" b="1" smtClean="0"/>
              <a:t>Апельсин, состоящий из некоторого количества равных долек, можно честно разделить на 5 частей и съесть всем вместе. Тогда каждому достанется по 3 дольки. А можно спрятаться в шкаф и быстро слопать весь апельсин  в одиночестве. Сколько долек достанется тебе одному?</a:t>
            </a:r>
          </a:p>
        </p:txBody>
      </p:sp>
      <p:pic>
        <p:nvPicPr>
          <p:cNvPr id="24579" name="Picture 6" descr="а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2688" y="642938"/>
            <a:ext cx="3900487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765175"/>
            <a:ext cx="4500562" cy="5307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</a:t>
            </a:r>
            <a:r>
              <a:rPr lang="ru-RU" sz="3600" b="1" smtClean="0"/>
              <a:t>Двадцать две девочки, гуляя в лесу, нашли 88 грибов, а потом половина девочек потерялась. Во сколько раз количество найденных в лесу грибов больше, чем количество потерявшихся там же девочек?</a:t>
            </a:r>
          </a:p>
        </p:txBody>
      </p:sp>
      <p:pic>
        <p:nvPicPr>
          <p:cNvPr id="25603" name="Picture 8" descr="lд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4588" y="836613"/>
            <a:ext cx="3578225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027988" y="6092825"/>
            <a:ext cx="647700" cy="57626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5"/>
          <p:cNvSpPr>
            <a:spLocks noChangeArrowheads="1" noChangeShapeType="1" noTextEdit="1"/>
          </p:cNvSpPr>
          <p:nvPr/>
        </p:nvSpPr>
        <p:spPr bwMode="auto">
          <a:xfrm>
            <a:off x="1042988" y="1052513"/>
            <a:ext cx="690562" cy="5762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6627" name="WordArt 6"/>
          <p:cNvSpPr>
            <a:spLocks noChangeArrowheads="1" noChangeShapeType="1" noTextEdit="1"/>
          </p:cNvSpPr>
          <p:nvPr/>
        </p:nvSpPr>
        <p:spPr bwMode="auto">
          <a:xfrm>
            <a:off x="2843213" y="1196975"/>
            <a:ext cx="5257800" cy="4537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Расшифруй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ребус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25" y="274638"/>
            <a:ext cx="7500990" cy="12255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/>
                </a:solidFill>
                <a:latin typeface="Arial Black" pitchFamily="34" charset="0"/>
              </a:rPr>
              <a:t>Составить слово, используя первые буквы ответов: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500188"/>
            <a:ext cx="8535987" cy="416083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b="1" smtClean="0"/>
              <a:t>Название закона, расставляющего скобки.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b="1" smtClean="0"/>
              <a:t>Название числа 3 для уравнения х + 2 = 5.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b="1" smtClean="0"/>
              <a:t>Царица математики.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b="1" smtClean="0"/>
              <a:t>    , название «в».</a:t>
            </a:r>
          </a:p>
          <a:p>
            <a:pPr marL="609600" indent="-609600" eaLnBrk="1" hangingPunct="1">
              <a:buFontTx/>
              <a:buAutoNum type="arabicPeriod"/>
            </a:pPr>
            <a:endParaRPr lang="ru-RU" b="1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b="1" smtClean="0"/>
              <a:t>   , другое название степени.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b="1" smtClean="0"/>
              <a:t>Первая буква алфавита.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3357563"/>
            <a:ext cx="21431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7655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4292600"/>
            <a:ext cx="3571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возврат 7">
            <a:hlinkClick r:id="rId5" action="ppaction://hlinksldjump" highlightClick="1"/>
          </p:cNvPr>
          <p:cNvSpPr/>
          <p:nvPr/>
        </p:nvSpPr>
        <p:spPr>
          <a:xfrm>
            <a:off x="8101013" y="5949950"/>
            <a:ext cx="647700" cy="50323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2265" y="639109"/>
            <a:ext cx="6602121" cy="55534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ни будешь –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Хоть за партой,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Хоть на даче,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ленись, трудись,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Учись решать задачи!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1125538"/>
            <a:ext cx="5143500" cy="5303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</a:t>
            </a:r>
            <a:r>
              <a:rPr lang="ru-RU" b="1" smtClean="0"/>
              <a:t>Коробка из под конфет имеет форму прямоугольного параллелепипеда. Её длина равна 28 см, ширина составляет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smtClean="0"/>
              <a:t>   длины, а высота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smtClean="0"/>
              <a:t>   ширины. Найдите объём коробки.  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997200"/>
            <a:ext cx="1714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3860800"/>
            <a:ext cx="1714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D:\Users\Игорь\Documents\Файлы - Алина\алина\картинки\ням-ням!!!\1196748242_1196622644_x_a979f97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121443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642938"/>
            <a:ext cx="8358187" cy="5929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/>
              <a:t>   Длина прямоугольника     метра, ширина на    метра больше длины. Найдите периметр прямоугольника</a:t>
            </a:r>
            <a:r>
              <a:rPr lang="ru-RU" sz="4400" smtClean="0"/>
              <a:t>.</a:t>
            </a: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642938"/>
            <a:ext cx="357188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1500188"/>
            <a:ext cx="2857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9" descr="D:\Users\Игорь\Documents\Файлы - Алина\алина\картинки\Зверюшки\1230571464_f46f084cd8d1b018ec785d0b07083f7d_full[1]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43625" y="3643313"/>
            <a:ext cx="27813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88" y="500063"/>
            <a:ext cx="6286500" cy="50720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</a:t>
            </a:r>
            <a:r>
              <a:rPr lang="ru-RU" sz="3600" b="1" smtClean="0"/>
              <a:t>Прямоугольник разделили на 8 равных частей. Закрасили сначала    прямоугольника, 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потом     прямоугольника, 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 потом    . Весь ли прямоугольник закрасили?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        </a:t>
            </a:r>
          </a:p>
        </p:txBody>
      </p:sp>
      <p:sp>
        <p:nvSpPr>
          <p:cNvPr id="3174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1628775"/>
            <a:ext cx="1762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2205038"/>
            <a:ext cx="1809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752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924175"/>
            <a:ext cx="1651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3" name="Группа 23"/>
          <p:cNvGrpSpPr>
            <a:grpSpLocks/>
          </p:cNvGrpSpPr>
          <p:nvPr/>
        </p:nvGrpSpPr>
        <p:grpSpPr bwMode="auto">
          <a:xfrm>
            <a:off x="6786563" y="785813"/>
            <a:ext cx="1843087" cy="3700462"/>
            <a:chOff x="6215063" y="1357313"/>
            <a:chExt cx="1843087" cy="37004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3750" y="1357313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215063" y="1357313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143750" y="228600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215063" y="228600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143750" y="321468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215063" y="321468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143750" y="414337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215063" y="414337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2" name="TextBox 21">
            <a:hlinkClick r:id="" action="ppaction://hlinkshowjump?jump=nextslide">
              <a:snd r:embed="rId6" name="explode.wav" builtIn="1"/>
            </a:hlinkClick>
          </p:cNvPr>
          <p:cNvSpPr txBox="1"/>
          <p:nvPr/>
        </p:nvSpPr>
        <p:spPr>
          <a:xfrm>
            <a:off x="1357290" y="5500702"/>
            <a:ext cx="1000132" cy="769441"/>
          </a:xfrm>
          <a:prstGeom prst="rect">
            <a:avLst/>
          </a:prstGeom>
          <a:solidFill>
            <a:schemeClr val="accent2"/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hlinkClick r:id="rId7" action="ppaction://hlinksldjump"/>
              </a:rPr>
              <a:t>ДА</a:t>
            </a:r>
            <a:endParaRPr lang="ru-RU" sz="4400" dirty="0">
              <a:ln>
                <a:solidFill>
                  <a:srgbClr val="FF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23" name="TextBox 22">
            <a:hlinkClick r:id="rId8" action="ppaction://hlinksldjump">
              <a:snd r:embed="rId9" name="applause.wav" builtIn="1"/>
            </a:hlinkClick>
          </p:cNvPr>
          <p:cNvSpPr txBox="1"/>
          <p:nvPr/>
        </p:nvSpPr>
        <p:spPr>
          <a:xfrm>
            <a:off x="3786182" y="5500702"/>
            <a:ext cx="1643074" cy="769441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hlinkClick r:id="rId8" action="ppaction://hlinksldjump"/>
              </a:rPr>
              <a:t>НЕТ</a:t>
            </a:r>
            <a:endParaRPr lang="ru-RU" sz="4400" b="1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027988" y="6092825"/>
            <a:ext cx="792162" cy="5048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2771" name="Picture 5" descr="D:\Users\Игорь\Documents\Файлы - Алина\алина\картинки\Анимация\Thumbdow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285875"/>
            <a:ext cx="3111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hlinkClick r:id="" action="ppaction://hlinkshowjump?jump=lastslideviewed">
              <a:snd r:embed="rId5" name="wind.wav" builtIn="1"/>
            </a:hlinkClick>
          </p:cNvPr>
          <p:cNvSpPr/>
          <p:nvPr/>
        </p:nvSpPr>
        <p:spPr>
          <a:xfrm>
            <a:off x="1496992" y="3603629"/>
            <a:ext cx="620137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ТЫ ОШИБСЯ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D:\Users\Игорь\Documents\Файлы - Алина\алина\картинки\Анимация\Fantastic cut 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763" y="1655763"/>
            <a:ext cx="303530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4286256"/>
            <a:ext cx="525823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МОЛОДЕЦ!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571500"/>
            <a:ext cx="8001000" cy="5643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/>
              <a:t>Есть такая дробь у нас,</a:t>
            </a:r>
          </a:p>
          <a:p>
            <a:pPr algn="ctr" eaLnBrk="1" hangingPunct="1">
              <a:buFontTx/>
              <a:buNone/>
            </a:pPr>
            <a:r>
              <a:rPr lang="ru-RU" sz="3600" b="1" smtClean="0"/>
              <a:t>Про неё пойдёт весь сказ.</a:t>
            </a:r>
          </a:p>
          <a:p>
            <a:pPr algn="ctr" eaLnBrk="1" hangingPunct="1">
              <a:buFontTx/>
              <a:buNone/>
            </a:pPr>
            <a:r>
              <a:rPr lang="ru-RU" sz="3600" b="1" smtClean="0"/>
              <a:t>Она из чисел состоит,</a:t>
            </a:r>
          </a:p>
          <a:p>
            <a:pPr algn="ctr" eaLnBrk="1" hangingPunct="1">
              <a:buFontTx/>
              <a:buNone/>
            </a:pPr>
            <a:r>
              <a:rPr lang="ru-RU" sz="3600" b="1" smtClean="0"/>
              <a:t>А меж ними, как мосточек,</a:t>
            </a:r>
          </a:p>
          <a:p>
            <a:pPr algn="ctr" eaLnBrk="1" hangingPunct="1">
              <a:buFontTx/>
              <a:buNone/>
            </a:pPr>
            <a:r>
              <a:rPr lang="ru-RU" sz="3600" b="1" smtClean="0"/>
              <a:t>Дробная черта лежит.</a:t>
            </a:r>
          </a:p>
          <a:p>
            <a:pPr algn="ctr" eaLnBrk="1" hangingPunct="1">
              <a:buFontTx/>
              <a:buNone/>
            </a:pPr>
            <a:r>
              <a:rPr lang="ru-RU" sz="3600" b="1" smtClean="0"/>
              <a:t>Над чертой – числитель, знайте,</a:t>
            </a:r>
          </a:p>
          <a:p>
            <a:pPr algn="ctr" eaLnBrk="1" hangingPunct="1">
              <a:buFontTx/>
              <a:buNone/>
            </a:pPr>
            <a:r>
              <a:rPr lang="ru-RU" sz="3600" b="1" smtClean="0"/>
              <a:t>Под чертою – знаменатель.</a:t>
            </a:r>
          </a:p>
          <a:p>
            <a:pPr algn="ctr" eaLnBrk="1" hangingPunct="1">
              <a:buFontTx/>
              <a:buNone/>
            </a:pPr>
            <a:r>
              <a:rPr lang="ru-RU" sz="3600" b="1" smtClean="0"/>
              <a:t>Дробь такую, непременно,</a:t>
            </a:r>
          </a:p>
          <a:p>
            <a:pPr algn="ctr" eaLnBrk="1" hangingPunct="1">
              <a:buFontTx/>
              <a:buNone/>
            </a:pPr>
            <a:r>
              <a:rPr lang="ru-RU" sz="3600" b="1" smtClean="0"/>
              <a:t>Надо звать </a:t>
            </a:r>
            <a:r>
              <a:rPr lang="ru-RU" sz="3600" b="1" smtClean="0">
                <a:solidFill>
                  <a:srgbClr val="FF3300"/>
                </a:solidFill>
              </a:rPr>
              <a:t>обыкновенной.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88" y="428625"/>
            <a:ext cx="6429375" cy="350043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000" smtClean="0"/>
          </a:p>
          <a:p>
            <a:pPr algn="ctr" eaLnBrk="1" hangingPunct="1">
              <a:buFontTx/>
              <a:buNone/>
            </a:pPr>
            <a:r>
              <a:rPr lang="ru-RU" sz="4000" smtClean="0"/>
              <a:t>Сложите</a:t>
            </a:r>
            <a:r>
              <a:rPr lang="ru-RU" smtClean="0"/>
              <a:t>        </a:t>
            </a:r>
            <a:r>
              <a:rPr lang="ru-RU" sz="4000" smtClean="0"/>
              <a:t>числа 64 </a:t>
            </a:r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z="4000" smtClean="0"/>
              <a:t>И  </a:t>
            </a:r>
            <a:r>
              <a:rPr lang="ru-RU" smtClean="0"/>
              <a:t>      </a:t>
            </a:r>
            <a:r>
              <a:rPr lang="ru-RU" sz="4000" smtClean="0"/>
              <a:t>числа 18.</a:t>
            </a:r>
          </a:p>
          <a:p>
            <a:pPr eaLnBrk="1" hangingPunct="1">
              <a:buFontTx/>
              <a:buNone/>
            </a:pPr>
            <a:r>
              <a:rPr lang="ru-RU" sz="4000" smtClean="0"/>
              <a:t>                                   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785813"/>
            <a:ext cx="333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2071688"/>
            <a:ext cx="3333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D:\Users\Игорь\Documents\Файлы - Алина\алина\картинки\ням-ням!!!\1169204172_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4000500"/>
            <a:ext cx="3395662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4825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4572000"/>
            <a:ext cx="7143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D:\Users\Игорь\Documents\Файлы - Алина\алина\картинки\ням-ням!!!\1223541141_1210586647_0_8778_c2dde862_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00688" y="3929063"/>
            <a:ext cx="242887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возврат 10">
            <a:hlinkClick r:id="rId8" action="ppaction://hlinksldjump" highlightClick="1"/>
          </p:cNvPr>
          <p:cNvSpPr/>
          <p:nvPr/>
        </p:nvSpPr>
        <p:spPr>
          <a:xfrm>
            <a:off x="8215313" y="6215063"/>
            <a:ext cx="642937" cy="50006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5"/>
          <p:cNvSpPr>
            <a:spLocks noChangeArrowheads="1" noChangeShapeType="1" noTextEdit="1"/>
          </p:cNvSpPr>
          <p:nvPr/>
        </p:nvSpPr>
        <p:spPr bwMode="auto">
          <a:xfrm>
            <a:off x="2268538" y="692150"/>
            <a:ext cx="5903912" cy="525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Кому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принадлежат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данные  слова?</a:t>
            </a:r>
          </a:p>
        </p:txBody>
      </p:sp>
      <p:sp>
        <p:nvSpPr>
          <p:cNvPr id="35843" name="WordArt 6"/>
          <p:cNvSpPr>
            <a:spLocks noChangeArrowheads="1" noChangeShapeType="1" noTextEdit="1"/>
          </p:cNvSpPr>
          <p:nvPr/>
        </p:nvSpPr>
        <p:spPr bwMode="auto">
          <a:xfrm>
            <a:off x="1116013" y="1125538"/>
            <a:ext cx="792162" cy="574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WordArt 7"/>
          <p:cNvSpPr>
            <a:spLocks noChangeArrowheads="1" noChangeShapeType="1" noTextEdit="1"/>
          </p:cNvSpPr>
          <p:nvPr/>
        </p:nvSpPr>
        <p:spPr bwMode="auto">
          <a:xfrm>
            <a:off x="1500188" y="142875"/>
            <a:ext cx="633571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Кому принадлежат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эти слова?</a:t>
            </a: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4375" y="1428750"/>
            <a:ext cx="7443788" cy="11525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/>
              <a:t>   «Без знаний дробей никто не может признаваться знающим арифметику»</a:t>
            </a:r>
          </a:p>
        </p:txBody>
      </p:sp>
      <p:graphicFrame>
        <p:nvGraphicFramePr>
          <p:cNvPr id="1026" name="Diagram 15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3906838"/>
          <a:ext cx="8208963" cy="2160587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30" name="Text Box 22"/>
          <p:cNvSpPr txBox="1">
            <a:spLocks noChangeArrowheads="1"/>
          </p:cNvSpPr>
          <p:nvPr/>
        </p:nvSpPr>
        <p:spPr bwMode="auto">
          <a:xfrm>
            <a:off x="642938" y="5715000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Римский оратор и писатель Цицерон</a:t>
            </a:r>
          </a:p>
        </p:txBody>
      </p:sp>
      <p:sp>
        <p:nvSpPr>
          <p:cNvPr id="1031" name="Text Box 23"/>
          <p:cNvSpPr txBox="1">
            <a:spLocks noChangeArrowheads="1"/>
          </p:cNvSpPr>
          <p:nvPr/>
        </p:nvSpPr>
        <p:spPr bwMode="auto">
          <a:xfrm>
            <a:off x="4214813" y="5929313"/>
            <a:ext cx="1000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Евклид</a:t>
            </a:r>
          </a:p>
        </p:txBody>
      </p:sp>
      <p:sp>
        <p:nvSpPr>
          <p:cNvPr id="1032" name="Text Box 24"/>
          <p:cNvSpPr txBox="1">
            <a:spLocks noChangeArrowheads="1"/>
          </p:cNvSpPr>
          <p:nvPr/>
        </p:nvSpPr>
        <p:spPr bwMode="auto">
          <a:xfrm>
            <a:off x="7000875" y="5929313"/>
            <a:ext cx="928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Эйлер</a:t>
            </a:r>
          </a:p>
        </p:txBody>
      </p:sp>
      <p:pic>
        <p:nvPicPr>
          <p:cNvPr id="1033" name="Picture 10" descr="C:\Users\Игорь\Desktop\1215524350_cicero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643188"/>
            <a:ext cx="23812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Игорь\Desktop\111\250px-Euklid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8263" y="2643188"/>
            <a:ext cx="1693862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Users\Игорь\Desktop\111\eiler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2652713"/>
            <a:ext cx="2214562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428605"/>
            <a:ext cx="6858048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кого сохранилась </a:t>
            </a:r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такая</a:t>
            </a:r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поговорка?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428750" y="2500313"/>
            <a:ext cx="5810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Monotype Corsiva" pitchFamily="66" charset="0"/>
              </a:rPr>
              <a:t> «Попасть в дроби»</a:t>
            </a:r>
          </a:p>
          <a:p>
            <a:pPr algn="ctr"/>
            <a:r>
              <a:rPr lang="ru-RU" sz="4000">
                <a:latin typeface="Monotype Corsiva" pitchFamily="66" charset="0"/>
              </a:rPr>
              <a:t> означает попасть </a:t>
            </a:r>
          </a:p>
          <a:p>
            <a:pPr algn="ctr"/>
            <a:r>
              <a:rPr lang="ru-RU" sz="4000">
                <a:latin typeface="Monotype Corsiva" pitchFamily="66" charset="0"/>
              </a:rPr>
              <a:t>  в трудное положение.     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2286000" y="4786313"/>
            <a:ext cx="400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i="1"/>
              <a:t> у русских</a:t>
            </a:r>
          </a:p>
          <a:p>
            <a:pPr>
              <a:buFont typeface="Arial" charset="0"/>
              <a:buChar char="•"/>
            </a:pPr>
            <a:r>
              <a:rPr lang="ru-RU" sz="2400" i="1"/>
              <a:t> у немцев</a:t>
            </a:r>
          </a:p>
          <a:p>
            <a:pPr>
              <a:buFont typeface="Arial" charset="0"/>
              <a:buChar char="•"/>
            </a:pPr>
            <a:r>
              <a:rPr lang="ru-RU" sz="2400" i="1"/>
              <a:t> у англичан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71473" y="1785939"/>
            <a:ext cx="8072494" cy="1643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еловек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подобен дроби, числитель которой есть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то, что человек представляет собой, а знаменатель то,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он думает о себе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Ч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ем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большего человек о себе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мнения, тем больше знаменатель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значит, тем меньше дробь»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3" y="357167"/>
            <a:ext cx="7286676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Кому принадлежат слова </a:t>
            </a:r>
          </a:p>
          <a:p>
            <a:pPr algn="ctr"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Интересного «арифметического»</a:t>
            </a:r>
          </a:p>
          <a:p>
            <a:pPr algn="ctr"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Сравнения? </a:t>
            </a:r>
          </a:p>
          <a:p>
            <a:pPr algn="ctr">
              <a:defRPr/>
            </a:pP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7892" name="Picture 2" descr="C:\Users\Игорь\Desktop\1215679696_8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643313"/>
            <a:ext cx="171291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857250" y="6357938"/>
            <a:ext cx="1552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Л.Н. Толстой</a:t>
            </a:r>
          </a:p>
        </p:txBody>
      </p:sp>
      <p:pic>
        <p:nvPicPr>
          <p:cNvPr id="37894" name="Picture 3" descr="C:\Users\Игорь\Desktop\post-4955-1228925287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75" y="3643313"/>
            <a:ext cx="2020888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3857625" y="6357938"/>
            <a:ext cx="1477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С.А. Есенин</a:t>
            </a:r>
          </a:p>
        </p:txBody>
      </p:sp>
      <p:sp>
        <p:nvSpPr>
          <p:cNvPr id="37896" name="TextBox 9"/>
          <p:cNvSpPr txBox="1">
            <a:spLocks noChangeArrowheads="1"/>
          </p:cNvSpPr>
          <p:nvPr/>
        </p:nvSpPr>
        <p:spPr bwMode="auto">
          <a:xfrm>
            <a:off x="6715125" y="6286500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Л.Ф. Магницкий</a:t>
            </a:r>
          </a:p>
        </p:txBody>
      </p:sp>
      <p:pic>
        <p:nvPicPr>
          <p:cNvPr id="37897" name="Picture 9" descr="C:\Users\Игорь\Desktop\111\arifmetik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15125" y="3486150"/>
            <a:ext cx="1752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возврат 9">
            <a:hlinkClick r:id="rId6" action="ppaction://hlinksldjump" highlightClick="1"/>
          </p:cNvPr>
          <p:cNvSpPr/>
          <p:nvPr/>
        </p:nvSpPr>
        <p:spPr>
          <a:xfrm>
            <a:off x="8572500" y="6286500"/>
            <a:ext cx="4286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6"/>
          <p:cNvSpPr>
            <a:spLocks noChangeArrowheads="1" noChangeShapeType="1" noTextEdit="1"/>
          </p:cNvSpPr>
          <p:nvPr/>
        </p:nvSpPr>
        <p:spPr bwMode="auto">
          <a:xfrm rot="-146451">
            <a:off x="755650" y="1195388"/>
            <a:ext cx="1152525" cy="215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918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38915" name="WordArt 7"/>
          <p:cNvSpPr>
            <a:spLocks noChangeArrowheads="1" noChangeShapeType="1" noTextEdit="1"/>
          </p:cNvSpPr>
          <p:nvPr/>
        </p:nvSpPr>
        <p:spPr bwMode="auto">
          <a:xfrm>
            <a:off x="2771775" y="1052513"/>
            <a:ext cx="4895850" cy="43211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Исторические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сведения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Текст 14"/>
          <p:cNvSpPr>
            <a:spLocks noGrp="1"/>
          </p:cNvSpPr>
          <p:nvPr>
            <p:ph type="body" sz="half" idx="4294967295"/>
          </p:nvPr>
        </p:nvSpPr>
        <p:spPr>
          <a:xfrm>
            <a:off x="285750" y="285750"/>
            <a:ext cx="8572500" cy="371475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smtClean="0">
                <a:solidFill>
                  <a:srgbClr val="C00000"/>
                </a:solidFill>
                <a:latin typeface="Arial Black" pitchFamily="34" charset="0"/>
              </a:rPr>
              <a:t>ДРОБИ В МУЗЫКЕ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   </a:t>
            </a:r>
            <a:r>
              <a:rPr lang="ru-RU" sz="2400" b="1" smtClean="0"/>
              <a:t>Одним из примеров практического применения дробей может служить нотная запись в музыке. Здесь фактически используется понятие дроби и даже сложение дробей. Так, длительности половинные, четвертные, восьмые соответствуют дробям      ,      ,     ,       а схема длительностей соответствует 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/>
              <a:t>     суммам        =      +     ,        =      + </a:t>
            </a:r>
          </a:p>
        </p:txBody>
      </p:sp>
      <p:pic>
        <p:nvPicPr>
          <p:cNvPr id="39939" name="Содержимое 34" descr="1 ноты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85750" y="4286250"/>
            <a:ext cx="1454150" cy="1357313"/>
          </a:xfrm>
        </p:spPr>
      </p:pic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994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2205038"/>
            <a:ext cx="1714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994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2205038"/>
            <a:ext cx="1714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994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2205038"/>
            <a:ext cx="1714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994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2928938"/>
            <a:ext cx="1714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9949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2928938"/>
            <a:ext cx="1714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9951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2924175"/>
            <a:ext cx="1714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9953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2924175"/>
            <a:ext cx="1714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9955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924175"/>
            <a:ext cx="1714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9957" name="Picture 1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2924175"/>
            <a:ext cx="1714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9959" name="Рисунок 37" descr="1 ноты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928813" y="4286250"/>
            <a:ext cx="1428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0" name="Рисунок 38" descr="1 ноты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71875" y="4286250"/>
            <a:ext cx="1571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1" name="TextBox 39"/>
          <p:cNvSpPr txBox="1">
            <a:spLocks noChangeArrowheads="1"/>
          </p:cNvSpPr>
          <p:nvPr/>
        </p:nvSpPr>
        <p:spPr bwMode="auto">
          <a:xfrm>
            <a:off x="285750" y="5929313"/>
            <a:ext cx="146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половинная</a:t>
            </a:r>
          </a:p>
        </p:txBody>
      </p:sp>
      <p:sp>
        <p:nvSpPr>
          <p:cNvPr id="39962" name="TextBox 40"/>
          <p:cNvSpPr txBox="1">
            <a:spLocks noChangeArrowheads="1"/>
          </p:cNvSpPr>
          <p:nvPr/>
        </p:nvSpPr>
        <p:spPr bwMode="auto">
          <a:xfrm>
            <a:off x="2000250" y="5929313"/>
            <a:ext cx="1390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четвертная</a:t>
            </a:r>
          </a:p>
        </p:txBody>
      </p:sp>
      <p:sp>
        <p:nvSpPr>
          <p:cNvPr id="39963" name="TextBox 41"/>
          <p:cNvSpPr txBox="1">
            <a:spLocks noChangeArrowheads="1"/>
          </p:cNvSpPr>
          <p:nvPr/>
        </p:nvSpPr>
        <p:spPr bwMode="auto">
          <a:xfrm>
            <a:off x="3786188" y="5929313"/>
            <a:ext cx="1122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восьмые</a:t>
            </a:r>
          </a:p>
        </p:txBody>
      </p:sp>
      <p:pic>
        <p:nvPicPr>
          <p:cNvPr id="39964" name="Рисунок 42" descr="Безымянный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572125" y="4357688"/>
            <a:ext cx="3022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5" name="TextBox 43"/>
          <p:cNvSpPr txBox="1">
            <a:spLocks noChangeArrowheads="1"/>
          </p:cNvSpPr>
          <p:nvPr/>
        </p:nvSpPr>
        <p:spPr bwMode="auto">
          <a:xfrm>
            <a:off x="5643563" y="3929063"/>
            <a:ext cx="261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Схема длительностей:</a:t>
            </a:r>
          </a:p>
        </p:txBody>
      </p:sp>
      <p:sp>
        <p:nvSpPr>
          <p:cNvPr id="45" name="Управляющая кнопка: возврат 44">
            <a:hlinkClick r:id="rId10" action="ppaction://hlinksldjump" highlightClick="1"/>
          </p:cNvPr>
          <p:cNvSpPr/>
          <p:nvPr/>
        </p:nvSpPr>
        <p:spPr>
          <a:xfrm>
            <a:off x="8643938" y="6215063"/>
            <a:ext cx="500062" cy="50006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/>
          <p:cNvSpPr>
            <a:spLocks noChangeArrowheads="1" noChangeShapeType="1" noTextEdit="1"/>
          </p:cNvSpPr>
          <p:nvPr/>
        </p:nvSpPr>
        <p:spPr bwMode="auto">
          <a:xfrm>
            <a:off x="2916238" y="1557338"/>
            <a:ext cx="5040312" cy="4608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Отвечай, не робей,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дай ответ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поскорей!</a:t>
            </a:r>
          </a:p>
        </p:txBody>
      </p:sp>
      <p:sp>
        <p:nvSpPr>
          <p:cNvPr id="40963" name="WordArt 5"/>
          <p:cNvSpPr>
            <a:spLocks noChangeArrowheads="1" noChangeShapeType="1" noTextEdit="1"/>
          </p:cNvSpPr>
          <p:nvPr/>
        </p:nvSpPr>
        <p:spPr bwMode="auto">
          <a:xfrm rot="-138079">
            <a:off x="969963" y="1195388"/>
            <a:ext cx="792162" cy="7921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7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6048375" cy="1192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Rectangle 6"/>
          <p:cNvSpPr>
            <a:spLocks noGrp="1" noChangeArrowheads="1"/>
          </p:cNvSpPr>
          <p:nvPr>
            <p:ph idx="1"/>
          </p:nvPr>
        </p:nvSpPr>
        <p:spPr>
          <a:xfrm>
            <a:off x="357188" y="285750"/>
            <a:ext cx="8358187" cy="642937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000" b="1" smtClean="0"/>
              <a:t>Сколько минут в половине часа?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smtClean="0"/>
              <a:t>Сколько граммов в половине килограмма?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smtClean="0"/>
              <a:t>Сколько часов в одной трети суток?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smtClean="0"/>
              <a:t>Сколько килограммов в четверти тонны?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smtClean="0"/>
              <a:t>Сколько копеек составляет         рубля?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ru-RU" sz="2000" b="1" smtClean="0"/>
          </a:p>
          <a:p>
            <a:pPr marL="609600" indent="-609600" eaLnBrk="1" hangingPunct="1">
              <a:buFont typeface="Franklin Gothic Medium" pitchFamily="34" charset="0"/>
              <a:buAutoNum type="arabicPeriod" startAt="6"/>
            </a:pPr>
            <a:r>
              <a:rPr lang="ru-RU" sz="2000" b="1" smtClean="0"/>
              <a:t>От мотка телефонного провода длиной 12 метров отрезали его четвёртую часть. Сколько метров провода осталось в мотке?</a:t>
            </a:r>
          </a:p>
          <a:p>
            <a:pPr marL="609600" indent="-609600" eaLnBrk="1" hangingPunct="1">
              <a:buFontTx/>
              <a:buAutoNum type="arabicPeriod" startAt="6"/>
            </a:pPr>
            <a:r>
              <a:rPr lang="ru-RU" sz="2000" b="1" smtClean="0"/>
              <a:t>Какую часть отрезка АВ составляет отрезок А</a:t>
            </a:r>
            <a:r>
              <a:rPr lang="en-US" sz="2000" b="1" smtClean="0"/>
              <a:t>D</a:t>
            </a:r>
            <a:r>
              <a:rPr lang="ru-RU" sz="2000" b="1" smtClean="0"/>
              <a:t>?</a:t>
            </a:r>
          </a:p>
          <a:p>
            <a:pPr marL="609600" indent="-609600" eaLnBrk="1" hangingPunct="1">
              <a:buFontTx/>
              <a:buNone/>
            </a:pPr>
            <a:r>
              <a:rPr lang="ru-RU" sz="2000" b="1" smtClean="0"/>
              <a:t>                          </a:t>
            </a: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57188" y="500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1700213"/>
            <a:ext cx="1714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214313" y="3643313"/>
          <a:ext cx="8715375" cy="3000375"/>
        </p:xfrm>
        <a:graphic>
          <a:graphicData uri="http://schemas.openxmlformats.org/presentationml/2006/ole">
            <p:oleObj spid="_x0000_s2050" name="Лист" r:id="rId5" imgW="9039343" imgH="3591000" progId="Excel.Sheet.12">
              <p:link updateAutomatic="1"/>
            </p:oleObj>
          </a:graphicData>
        </a:graphic>
      </p:graphicFrame>
      <p:sp>
        <p:nvSpPr>
          <p:cNvPr id="2057" name="TextBox 15"/>
          <p:cNvSpPr txBox="1">
            <a:spLocks noChangeArrowheads="1"/>
          </p:cNvSpPr>
          <p:nvPr/>
        </p:nvSpPr>
        <p:spPr bwMode="auto">
          <a:xfrm>
            <a:off x="8786813" y="5286375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В</a:t>
            </a:r>
          </a:p>
        </p:txBody>
      </p:sp>
      <p:sp>
        <p:nvSpPr>
          <p:cNvPr id="2058" name="TextBox 16"/>
          <p:cNvSpPr txBox="1">
            <a:spLocks noChangeArrowheads="1"/>
          </p:cNvSpPr>
          <p:nvPr/>
        </p:nvSpPr>
        <p:spPr bwMode="auto">
          <a:xfrm>
            <a:off x="8715375" y="6143625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>
            <a:endCxn id="4" idx="4"/>
          </p:cNvCxnSpPr>
          <p:nvPr/>
        </p:nvCxnSpPr>
        <p:spPr>
          <a:xfrm rot="5400000">
            <a:off x="2714625" y="2486025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5" name="Picture 3" descr="C:\Users\Игорь\Desktop\кру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71563"/>
            <a:ext cx="2643187" cy="25003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</p:pic>
      <p:pic>
        <p:nvPicPr>
          <p:cNvPr id="41988" name="Picture 5" descr="C:\Users\Игорь\Desktop\круг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1071563"/>
            <a:ext cx="25415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C:\Users\Игорь\Desktop\круг12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1071563"/>
            <a:ext cx="2616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36"/>
          <p:cNvSpPr txBox="1">
            <a:spLocks noChangeArrowheads="1"/>
          </p:cNvSpPr>
          <p:nvPr/>
        </p:nvSpPr>
        <p:spPr bwMode="auto">
          <a:xfrm>
            <a:off x="1785938" y="0"/>
            <a:ext cx="5214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Какая часть окружности закрашена?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14375" y="542925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14375" y="450056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643063" y="450056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643063" y="542925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571750" y="450056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571750" y="542925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500438" y="450056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500438" y="542925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999" name="TextBox 51"/>
          <p:cNvSpPr txBox="1">
            <a:spLocks noChangeArrowheads="1"/>
          </p:cNvSpPr>
          <p:nvPr/>
        </p:nvSpPr>
        <p:spPr bwMode="auto">
          <a:xfrm>
            <a:off x="4572000" y="4500563"/>
            <a:ext cx="4143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Площадь прямоугольника равна 56       . Сколько</a:t>
            </a:r>
          </a:p>
          <a:p>
            <a:r>
              <a:rPr lang="ru-RU" sz="2400"/>
              <a:t>площади закрашено?</a:t>
            </a:r>
          </a:p>
        </p:txBody>
      </p:sp>
      <p:sp>
        <p:nvSpPr>
          <p:cNvPr id="420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0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2002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4857750"/>
            <a:ext cx="415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2004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63" y="4857750"/>
            <a:ext cx="428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5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092825"/>
            <a:ext cx="792162" cy="5492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2143108" y="142852"/>
            <a:ext cx="4357688" cy="1203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/>
              <a:t>ВЫБЕРИ ЦИФРУ</a:t>
            </a:r>
          </a:p>
        </p:txBody>
      </p:sp>
      <p:sp>
        <p:nvSpPr>
          <p:cNvPr id="37" name="Прямоугольник 36">
            <a:hlinkClick r:id="rId3" action="ppaction://hlinksldjump"/>
          </p:cNvPr>
          <p:cNvSpPr/>
          <p:nvPr/>
        </p:nvSpPr>
        <p:spPr>
          <a:xfrm>
            <a:off x="2286000" y="1500188"/>
            <a:ext cx="19859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6250" y="1500188"/>
            <a:ext cx="2214563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86000" y="2428875"/>
            <a:ext cx="19859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86250" y="2428875"/>
            <a:ext cx="22145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86250" y="3357563"/>
            <a:ext cx="22145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86000" y="3357563"/>
            <a:ext cx="19859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86000" y="4286250"/>
            <a:ext cx="19859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84663" y="4292600"/>
            <a:ext cx="22145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262626"/>
                </a:solidFill>
                <a:hlinkClick r:id="rId4" action="ppaction://hlinksldjump"/>
              </a:rPr>
              <a:t>                                   </a:t>
            </a:r>
            <a:endParaRPr lang="ru-RU" sz="3600" b="1" dirty="0">
              <a:solidFill>
                <a:srgbClr val="262626"/>
              </a:solidFill>
            </a:endParaRPr>
          </a:p>
        </p:txBody>
      </p:sp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3143250" y="1643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hlinkClick r:id="rId3" action="ppaction://hlinksldjump"/>
              </a:rPr>
              <a:t>1</a:t>
            </a:r>
            <a:endParaRPr lang="ru-RU" sz="3200" b="1"/>
          </a:p>
        </p:txBody>
      </p:sp>
      <p:sp>
        <p:nvSpPr>
          <p:cNvPr id="17420" name="TextBox 1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2063" y="1714500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hlinkClick r:id="rId5" action="ppaction://hlinksldjump"/>
              </a:rPr>
              <a:t>2</a:t>
            </a:r>
            <a:endParaRPr lang="ru-RU" sz="3200"/>
          </a:p>
        </p:txBody>
      </p:sp>
      <p:sp>
        <p:nvSpPr>
          <p:cNvPr id="17421" name="Text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071813" y="2571750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hlinkClick r:id="rId6" action="ppaction://hlinksldjump"/>
              </a:rPr>
              <a:t>3</a:t>
            </a:r>
            <a:endParaRPr lang="ru-RU" sz="3200"/>
          </a:p>
        </p:txBody>
      </p:sp>
      <p:sp>
        <p:nvSpPr>
          <p:cNvPr id="17422" name="TextBox 1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072063" y="2643188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hlinkClick r:id="rId7" action="ppaction://hlinksldjump"/>
              </a:rPr>
              <a:t>4</a:t>
            </a:r>
            <a:endParaRPr lang="ru-RU" sz="3200"/>
          </a:p>
        </p:txBody>
      </p:sp>
      <p:sp>
        <p:nvSpPr>
          <p:cNvPr id="17423" name="TextBox 14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071813" y="3500438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hlinkClick r:id="rId8" action="ppaction://hlinksldjump"/>
              </a:rPr>
              <a:t>5</a:t>
            </a:r>
            <a:endParaRPr lang="ru-RU" sz="3200"/>
          </a:p>
        </p:txBody>
      </p:sp>
      <p:sp>
        <p:nvSpPr>
          <p:cNvPr id="17424" name="TextBox 1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072063" y="3500438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hlinkClick r:id="rId9" action="ppaction://hlinksldjump"/>
              </a:rPr>
              <a:t>6</a:t>
            </a:r>
            <a:endParaRPr lang="ru-RU" sz="3200"/>
          </a:p>
        </p:txBody>
      </p:sp>
      <p:sp>
        <p:nvSpPr>
          <p:cNvPr id="17425" name="TextBox 16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071813" y="4500563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hlinkClick r:id="rId10" action="ppaction://hlinksldjump"/>
              </a:rPr>
              <a:t>7</a:t>
            </a:r>
            <a:endParaRPr lang="ru-RU" sz="3200"/>
          </a:p>
        </p:txBody>
      </p:sp>
      <p:sp>
        <p:nvSpPr>
          <p:cNvPr id="17426" name="TextBox 1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72063" y="4357688"/>
            <a:ext cx="1071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hlinkClick r:id="rId4" action="ppaction://hlinksldjump"/>
              </a:rPr>
              <a:t>8</a:t>
            </a:r>
            <a:endParaRPr lang="ru-RU" sz="320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                                  </a:t>
            </a:r>
            <a:endParaRPr lang="ru-RU" smtClean="0"/>
          </a:p>
        </p:txBody>
      </p:sp>
      <p:sp>
        <p:nvSpPr>
          <p:cNvPr id="43011" name="WordArt 4"/>
          <p:cNvSpPr>
            <a:spLocks noChangeArrowheads="1" noChangeShapeType="1" noTextEdit="1"/>
          </p:cNvSpPr>
          <p:nvPr/>
        </p:nvSpPr>
        <p:spPr bwMode="auto">
          <a:xfrm>
            <a:off x="1258888" y="1196975"/>
            <a:ext cx="863600" cy="720725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43012" name="WordArt 5"/>
          <p:cNvSpPr>
            <a:spLocks noChangeArrowheads="1" noChangeShapeType="1" noTextEdit="1"/>
          </p:cNvSpPr>
          <p:nvPr/>
        </p:nvSpPr>
        <p:spPr bwMode="auto">
          <a:xfrm>
            <a:off x="1403350" y="1484313"/>
            <a:ext cx="7056438" cy="4752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Поздравляем!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Вы выиграли приз!</a:t>
            </a:r>
          </a:p>
        </p:txBody>
      </p:sp>
      <p:sp>
        <p:nvSpPr>
          <p:cNvPr id="43013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021388"/>
            <a:ext cx="719137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4"/>
          <p:cNvSpPr>
            <a:spLocks noChangeArrowheads="1" noChangeShapeType="1" noTextEdit="1"/>
          </p:cNvSpPr>
          <p:nvPr/>
        </p:nvSpPr>
        <p:spPr bwMode="auto">
          <a:xfrm>
            <a:off x="395288" y="620713"/>
            <a:ext cx="4537075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19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Оцени свою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работу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на уроке</a:t>
            </a:r>
          </a:p>
        </p:txBody>
      </p:sp>
      <p:pic>
        <p:nvPicPr>
          <p:cNvPr id="44035" name="Picture 5" descr="смай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88913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WordArt 6"/>
          <p:cNvSpPr>
            <a:spLocks noChangeArrowheads="1" noChangeShapeType="1" noTextEdit="1"/>
          </p:cNvSpPr>
          <p:nvPr/>
        </p:nvSpPr>
        <p:spPr bwMode="auto">
          <a:xfrm>
            <a:off x="6659563" y="2924175"/>
            <a:ext cx="876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№ 1</a:t>
            </a:r>
          </a:p>
        </p:txBody>
      </p:sp>
      <p:sp>
        <p:nvSpPr>
          <p:cNvPr id="111623" name="AutoShape 7"/>
          <p:cNvSpPr>
            <a:spLocks noChangeArrowheads="1"/>
          </p:cNvSpPr>
          <p:nvPr/>
        </p:nvSpPr>
        <p:spPr bwMode="auto">
          <a:xfrm>
            <a:off x="2555875" y="3933825"/>
            <a:ext cx="2160588" cy="2016125"/>
          </a:xfrm>
          <a:prstGeom prst="smileyFace">
            <a:avLst>
              <a:gd name="adj" fmla="val 14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6372225" y="3860800"/>
            <a:ext cx="2087563" cy="2016125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9" name="WordArt 9"/>
          <p:cNvSpPr>
            <a:spLocks noChangeArrowheads="1" noChangeShapeType="1" noTextEdit="1"/>
          </p:cNvSpPr>
          <p:nvPr/>
        </p:nvSpPr>
        <p:spPr bwMode="auto">
          <a:xfrm>
            <a:off x="3276600" y="6092825"/>
            <a:ext cx="876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№ 2</a:t>
            </a:r>
          </a:p>
        </p:txBody>
      </p:sp>
      <p:sp>
        <p:nvSpPr>
          <p:cNvPr id="44040" name="WordArt 10"/>
          <p:cNvSpPr>
            <a:spLocks noChangeArrowheads="1" noChangeShapeType="1" noTextEdit="1"/>
          </p:cNvSpPr>
          <p:nvPr/>
        </p:nvSpPr>
        <p:spPr bwMode="auto">
          <a:xfrm>
            <a:off x="7235825" y="6092825"/>
            <a:ext cx="876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№ 3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 animBg="1"/>
      <p:bldP spid="1116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 descr="1206076017_1192819757_sspromoactorharry10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0"/>
            <a:ext cx="3857625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755650" y="1052513"/>
            <a:ext cx="720725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>
            <a:off x="1116013" y="1052513"/>
            <a:ext cx="3887787" cy="52562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Конкурс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капитанов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57813" y="1571625"/>
            <a:ext cx="3786187" cy="50974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/>
              <a:t>	 Проведя один разрез, получим 2 части, два разреза – 4 части, три разреза – 6 частей. А как разрезать торт на 8 частей тремя прямолинейными разрезами?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6125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7166"/>
            <a:ext cx="6018239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3810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rgbClr val="438086">
                        <a:satMod val="155000"/>
                      </a:srgbClr>
                    </a:gs>
                    <a:gs pos="100000">
                      <a:srgbClr val="43808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ДЕЛИМ ТОРТ</a:t>
            </a:r>
          </a:p>
        </p:txBody>
      </p:sp>
      <p:pic>
        <p:nvPicPr>
          <p:cNvPr id="19461" name="Picture 6" descr="D:\Users\Игорь\Documents\Файлы - Алина\алина\картинки\ням-ням!!!\1199735185_t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714500"/>
            <a:ext cx="50720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590550" y="1643063"/>
            <a:ext cx="7981950" cy="442912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3600" b="1" smtClean="0"/>
              <a:t>Переложить спичку так, 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3600" b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/>
              <a:t>чтобы из дроби</a:t>
            </a:r>
          </a:p>
          <a:p>
            <a:pPr eaLnBrk="1" hangingPunct="1">
              <a:buFont typeface="Wingdings 2" pitchFamily="18" charset="2"/>
              <a:buNone/>
            </a:pPr>
            <a:endParaRPr lang="ru-RU" sz="3600" b="1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3600" b="1" smtClean="0"/>
              <a:t>                        вышла      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3141663"/>
            <a:ext cx="333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4365625"/>
            <a:ext cx="3333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928794" y="500042"/>
            <a:ext cx="57054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ПРЕВРАЩЕНИЕ</a:t>
            </a:r>
          </a:p>
        </p:txBody>
      </p:sp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8215313" y="6143625"/>
            <a:ext cx="642937" cy="50006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 rot="-152045">
            <a:off x="823913" y="1193800"/>
            <a:ext cx="1079500" cy="219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80612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1507" name="WordArt 6"/>
          <p:cNvSpPr>
            <a:spLocks noChangeArrowheads="1" noChangeShapeType="1" noTextEdit="1"/>
          </p:cNvSpPr>
          <p:nvPr/>
        </p:nvSpPr>
        <p:spPr bwMode="auto">
          <a:xfrm>
            <a:off x="2484438" y="981075"/>
            <a:ext cx="5688012" cy="4968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Занимательные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задачи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714375"/>
            <a:ext cx="5510212" cy="614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</a:t>
            </a:r>
            <a:r>
              <a:rPr lang="ru-RU" sz="2800" b="1" smtClean="0"/>
              <a:t>Коля закопал свой дневник на глубину 5 метров, а Толя закопал свой дневник на глубину 12 метров. Археологи далёкого будущего когда-нибудь раскопают оба окаменевших дневника с большим количеством окаменевших двоек. В Колином дневнике они найдут 224 двойки, а в Толином – четвёртую часть этих двоек. Сколько всего окаменевших двоек найдут археологи в двух дневниках?          </a:t>
            </a:r>
          </a:p>
        </p:txBody>
      </p:sp>
      <p:pic>
        <p:nvPicPr>
          <p:cNvPr id="22531" name="Picture 9" descr="лю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125538"/>
            <a:ext cx="260826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260350"/>
            <a:ext cx="4357688" cy="64087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   </a:t>
            </a:r>
            <a:r>
              <a:rPr lang="ru-RU" sz="2800" b="1" smtClean="0"/>
              <a:t>Один дедушка охотился в кухне на тараканов и убил 15, а ранил        от всех убитых.Половину тараканов дедушка ранил смертельно, и они погибли от ран. А остальные раненые тараканы выздоровели, но обиделись на дедушку и ушли к соседям навсегда. Сколько тараканов ушло к соседям навсегда?</a:t>
            </a:r>
          </a:p>
        </p:txBody>
      </p:sp>
      <p:pic>
        <p:nvPicPr>
          <p:cNvPr id="23555" name="Picture 8" descr="де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413" y="765175"/>
            <a:ext cx="43195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1125538"/>
            <a:ext cx="2143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1526</TotalTime>
  <Words>747</Words>
  <Application>Microsoft Office PowerPoint</Application>
  <PresentationFormat>Экран (4:3)</PresentationFormat>
  <Paragraphs>146</Paragraphs>
  <Slides>31</Slides>
  <Notes>31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Связи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Arial</vt:lpstr>
      <vt:lpstr>Franklin Gothic Medium</vt:lpstr>
      <vt:lpstr>Franklin Gothic Book</vt:lpstr>
      <vt:lpstr>Wingdings 2</vt:lpstr>
      <vt:lpstr>Calibri</vt:lpstr>
      <vt:lpstr>Verdana</vt:lpstr>
      <vt:lpstr>Wingdings</vt:lpstr>
      <vt:lpstr>Times New Roman</vt:lpstr>
      <vt:lpstr>Monotype Corsiva</vt:lpstr>
      <vt:lpstr>Arial Black</vt:lpstr>
      <vt:lpstr>Трек</vt:lpstr>
      <vt:lpstr>Соревнование</vt:lpstr>
      <vt:lpstr>D:\Users\Игорь\Documents\отрезки.xlsx</vt:lpstr>
      <vt:lpstr>Урок математики по теме «Обыкновенные дроби» 5 класс</vt:lpstr>
      <vt:lpstr>Слайд 2</vt:lpstr>
      <vt:lpstr>ВЫБЕРИ ЦИФРУ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Составить слово, используя первые буквы ответов: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«Человек подобен дроби, числитель которой есть то, что человек представляет собой, а знаменатель то, что он думает о себе. Чем большего человек о себе мнения, тем больше знаменатель, а значит, тем меньше дробь»</vt:lpstr>
      <vt:lpstr>Слайд 25</vt:lpstr>
      <vt:lpstr>Слайд 26</vt:lpstr>
      <vt:lpstr>Слайд 27</vt:lpstr>
      <vt:lpstr>Слайд 28</vt:lpstr>
      <vt:lpstr>Слайд 29</vt:lpstr>
      <vt:lpstr>                                   </vt:lpstr>
      <vt:lpstr>Слайд 31</vt:lpstr>
    </vt:vector>
  </TitlesOfParts>
  <Company>ЮКОМП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120</cp:revision>
  <dcterms:created xsi:type="dcterms:W3CDTF">2009-01-25T06:56:34Z</dcterms:created>
  <dcterms:modified xsi:type="dcterms:W3CDTF">2010-01-13T04:13:25Z</dcterms:modified>
</cp:coreProperties>
</file>