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E122-2382-4E92-84EB-D157E8C61DD4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00A3-64D3-4D49-8E83-F2E0A0599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7AE3-02EF-4FAD-A9D9-347D1E87BC65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53557-B94D-4502-A220-017EE735B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9231-D8FA-4A0F-9821-5BA8E2BFF6A0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E6AE-3073-4B6D-9078-F068F1579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1DC6-4361-41D0-BEF8-BEBB547BB2F5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EE03-3977-4490-BB4C-7AA0CF497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A949-A325-4A3E-A3E7-94CE5C942A43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C0C9-7F1E-4737-9522-5B252D33C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4926-614F-4477-80A6-78D2D599588A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6393-B01C-4C70-93FE-4357DE537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65A9-D8FB-40B5-A15A-06F72958B907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566D-4B9E-475F-8147-807EA01CD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85E7-E179-41F7-AEC1-05206B37AE55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F8B7-0D47-457E-A84E-357CF0A71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2C5E-5DB8-4E11-BC51-DD9AA41AD8D6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68D8-FB54-40BA-9D92-76291C431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C116-EE92-4D94-BE5E-0D40FEE402F2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A7A7-2D60-47EF-8676-6F3A07458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ACBC3-5342-4B95-9BD3-EAD037B19CAA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DFBB-3C9A-408D-8757-3F3BD47DE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7E46B-C624-40C4-9BD7-A63A6715E933}" type="datetimeFigureOut">
              <a:rPr lang="ru-RU"/>
              <a:pPr>
                <a:defRPr/>
              </a:pPr>
              <a:t>10.03.2009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32F78-12DD-4A7D-A836-7866422DF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8" descr="Do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Влажность воздуха</a:t>
            </a:r>
          </a:p>
        </p:txBody>
      </p:sp>
      <p:sp>
        <p:nvSpPr>
          <p:cNvPr id="13315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 Урок физики 8 класс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857250"/>
            <a:ext cx="8501062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Вопросы: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>
                <a:latin typeface="+mn-lt"/>
              </a:rPr>
              <a:t>С какими физическими величинами вы познакомились сегодня на уроке?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20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>
                <a:latin typeface="+mn-lt"/>
              </a:rPr>
              <a:t> Какие приборы используют для определения влажности воздуха?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20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>
                <a:latin typeface="+mn-lt"/>
              </a:rPr>
              <a:t> Какой способ вам показался наиболее удобным?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785938" y="1000125"/>
            <a:ext cx="3500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Домашнее задание:</a:t>
            </a:r>
          </a:p>
          <a:p>
            <a:r>
              <a:rPr lang="ru-RU" sz="2800" b="1">
                <a:latin typeface="Calibri" pitchFamily="34" charset="0"/>
              </a:rPr>
              <a:t>§19 (?)  , № 1121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785938" y="1000125"/>
            <a:ext cx="18653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Задача № 1123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785938" y="357188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Диктант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25425" y="928688"/>
            <a:ext cx="891857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№1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Запишите в строчку ч\з запятую буквенные обозначения следующих физических          величин: уд.теплота парообразования, количество теплоты, масса тела.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№2 В том же порядке запишите основные единицы измерения данных физ.величин.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№3  Продолжите предложение:  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Интенсивный процесс перехода жидкости в пар, происходящий с образованием пузы-</a:t>
            </a:r>
          </a:p>
          <a:p>
            <a:r>
              <a:rPr lang="ru-RU" b="1">
                <a:latin typeface="Calibri" pitchFamily="34" charset="0"/>
              </a:rPr>
              <a:t> рьков пара по всему объёму жидкости при определённой температуре называется…..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(Процесс парообразования, происходящий с поверхности жидкости  называется….)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№4 Запишите формулу для расчёта количества теплоты :</a:t>
            </a:r>
          </a:p>
          <a:p>
            <a:r>
              <a:rPr lang="ru-RU" b="1">
                <a:latin typeface="Calibri" pitchFamily="34" charset="0"/>
              </a:rPr>
              <a:t>              при парообразовании    (при конденсации)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№5 Рассчитайте количество теплоты затраченное на парообразование  10 грамм спирта  (эфира) при температуре кипения данного вещества.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2286000" y="571500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Диктант (ответы)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642938" y="1500188"/>
            <a:ext cx="27686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№1 </a:t>
            </a:r>
            <a:r>
              <a:rPr lang="en-US" b="1">
                <a:latin typeface="Calibri" pitchFamily="34" charset="0"/>
              </a:rPr>
              <a:t> L</a:t>
            </a:r>
            <a:r>
              <a:rPr lang="ru-RU" b="1">
                <a:latin typeface="Calibri" pitchFamily="34" charset="0"/>
              </a:rPr>
              <a:t>,</a:t>
            </a:r>
            <a:r>
              <a:rPr lang="en-US" b="1">
                <a:latin typeface="Calibri" pitchFamily="34" charset="0"/>
              </a:rPr>
              <a:t> Q </a:t>
            </a:r>
            <a:r>
              <a:rPr lang="ru-RU" b="1">
                <a:latin typeface="Calibri" pitchFamily="34" charset="0"/>
              </a:rPr>
              <a:t>, </a:t>
            </a:r>
            <a:r>
              <a:rPr lang="en-US" b="1">
                <a:latin typeface="Calibri" pitchFamily="34" charset="0"/>
              </a:rPr>
              <a:t>m</a:t>
            </a:r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№2 Дж/кг, Дж, кг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№3 кипение  (испарение)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№4  </a:t>
            </a:r>
            <a:r>
              <a:rPr lang="en-US" b="1">
                <a:latin typeface="Calibri" pitchFamily="34" charset="0"/>
              </a:rPr>
              <a:t>Q = Lm</a:t>
            </a:r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№5  </a:t>
            </a:r>
            <a:r>
              <a:rPr lang="en-US" b="1">
                <a:latin typeface="Calibri" pitchFamily="34" charset="0"/>
              </a:rPr>
              <a:t>Q</a:t>
            </a:r>
            <a:r>
              <a:rPr lang="ru-RU" b="1">
                <a:latin typeface="Calibri" pitchFamily="34" charset="0"/>
              </a:rPr>
              <a:t> =</a:t>
            </a:r>
            <a:r>
              <a:rPr lang="en-US" b="1">
                <a:latin typeface="Calibri" pitchFamily="34" charset="0"/>
              </a:rPr>
              <a:t> 9000 </a:t>
            </a:r>
            <a:r>
              <a:rPr lang="ru-RU" b="1">
                <a:latin typeface="Calibri" pitchFamily="34" charset="0"/>
              </a:rPr>
              <a:t>Дж</a:t>
            </a:r>
          </a:p>
          <a:p>
            <a:r>
              <a:rPr lang="ru-RU" b="1">
                <a:latin typeface="Calibri" pitchFamily="34" charset="0"/>
              </a:rPr>
              <a:t>        (</a:t>
            </a:r>
            <a:r>
              <a:rPr lang="en-US" b="1">
                <a:latin typeface="Calibri" pitchFamily="34" charset="0"/>
              </a:rPr>
              <a:t>Q= </a:t>
            </a:r>
            <a:r>
              <a:rPr lang="ru-RU" b="1">
                <a:latin typeface="Calibri" pitchFamily="34" charset="0"/>
              </a:rPr>
              <a:t>4000 Дж)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357313" y="642938"/>
            <a:ext cx="50006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Карточка   1</a:t>
            </a:r>
          </a:p>
          <a:p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Какое количество теплоты необходимо для обращения в пар воды массой 10 грамм, если  температура воды  ноль  градусов Цельсия?</a:t>
            </a:r>
          </a:p>
          <a:p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Карточка  2  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Какое количество теплоты  выделится при конденсации водяного пара массой 10 кг  при температуре 100 градусов Цельсия  и охлаждении образовавшейся воды до 20 градусов?</a:t>
            </a:r>
          </a:p>
          <a:p>
            <a:endParaRPr lang="ru-RU" sz="2000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57188" y="1000125"/>
            <a:ext cx="85725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Абсолютная влажность  </a:t>
            </a:r>
            <a:r>
              <a:rPr lang="el-GR" sz="2000" b="1">
                <a:latin typeface="Calibri" pitchFamily="34" charset="0"/>
              </a:rPr>
              <a:t>ρ</a:t>
            </a:r>
            <a:r>
              <a:rPr lang="ru-RU" sz="2000" b="1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</a:rPr>
              <a:t>- </a:t>
            </a:r>
            <a:r>
              <a:rPr lang="ru-RU" i="1">
                <a:latin typeface="Calibri" pitchFamily="34" charset="0"/>
              </a:rPr>
              <a:t>показывает сколько граммов водяного пара</a:t>
            </a:r>
          </a:p>
          <a:p>
            <a:r>
              <a:rPr lang="ru-RU" i="1">
                <a:latin typeface="Calibri" pitchFamily="34" charset="0"/>
              </a:rPr>
              <a:t>содержится в воздухе объёмом  1 метр кубический при данных условиях, т.е.</a:t>
            </a:r>
          </a:p>
          <a:p>
            <a:r>
              <a:rPr lang="ru-RU" i="1">
                <a:latin typeface="Calibri" pitchFamily="34" charset="0"/>
              </a:rPr>
              <a:t>плотность водяного пара. </a:t>
            </a:r>
          </a:p>
          <a:p>
            <a:endParaRPr lang="ru-RU" i="1">
              <a:latin typeface="Calibri" pitchFamily="34" charset="0"/>
            </a:endParaRPr>
          </a:p>
          <a:p>
            <a:endParaRPr lang="ru-RU" i="1">
              <a:latin typeface="Calibri" pitchFamily="34" charset="0"/>
            </a:endParaRPr>
          </a:p>
          <a:p>
            <a:r>
              <a:rPr lang="ru-RU" sz="2000" b="1" i="1">
                <a:latin typeface="Calibri" pitchFamily="34" charset="0"/>
              </a:rPr>
              <a:t>Относительной  влажностью воздуха  </a:t>
            </a:r>
            <a:r>
              <a:rPr lang="el-GR" sz="2000" b="1" i="1">
                <a:latin typeface="Calibri" pitchFamily="34" charset="0"/>
              </a:rPr>
              <a:t>φ</a:t>
            </a:r>
            <a:r>
              <a:rPr lang="ru-RU" i="1">
                <a:latin typeface="Calibri" pitchFamily="34" charset="0"/>
              </a:rPr>
              <a:t> – называют отношение абсолютной влажности воздуха к плотности  насыщенного водяного пара при той же температуре, выраженной в процентах.</a:t>
            </a:r>
          </a:p>
          <a:p>
            <a:r>
              <a:rPr lang="ru-RU" i="1">
                <a:latin typeface="Calibri" pitchFamily="34" charset="0"/>
              </a:rPr>
              <a:t>                                             </a:t>
            </a:r>
            <a:r>
              <a:rPr lang="el-GR" b="1" i="1">
                <a:latin typeface="Calibri" pitchFamily="34" charset="0"/>
              </a:rPr>
              <a:t>φ</a:t>
            </a:r>
            <a:r>
              <a:rPr lang="ru-RU" b="1" i="1">
                <a:latin typeface="Calibri" pitchFamily="34" charset="0"/>
              </a:rPr>
              <a:t>= (</a:t>
            </a:r>
            <a:r>
              <a:rPr lang="el-GR" b="1" i="1">
                <a:latin typeface="Calibri" pitchFamily="34" charset="0"/>
              </a:rPr>
              <a:t>ρ</a:t>
            </a:r>
            <a:r>
              <a:rPr lang="ru-RU" b="1" i="1">
                <a:latin typeface="Calibri" pitchFamily="34" charset="0"/>
              </a:rPr>
              <a:t>/</a:t>
            </a:r>
            <a:r>
              <a:rPr lang="el-GR" b="1" i="1">
                <a:latin typeface="Calibri" pitchFamily="34" charset="0"/>
              </a:rPr>
              <a:t>ρ</a:t>
            </a:r>
            <a:r>
              <a:rPr lang="ru-RU" sz="1100" b="1" i="1">
                <a:latin typeface="Calibri" pitchFamily="34" charset="0"/>
              </a:rPr>
              <a:t>о</a:t>
            </a:r>
            <a:r>
              <a:rPr lang="ru-RU" sz="1600" b="1" i="1">
                <a:latin typeface="Calibri" pitchFamily="34" charset="0"/>
              </a:rPr>
              <a:t>) *100%</a:t>
            </a:r>
          </a:p>
          <a:p>
            <a:endParaRPr lang="ru-RU" sz="1600" b="1" i="1">
              <a:latin typeface="Calibri" pitchFamily="34" charset="0"/>
            </a:endParaRPr>
          </a:p>
          <a:p>
            <a:endParaRPr lang="ru-RU" sz="1600" b="1" i="1">
              <a:latin typeface="Calibri" pitchFamily="34" charset="0"/>
            </a:endParaRPr>
          </a:p>
          <a:p>
            <a:r>
              <a:rPr lang="ru-RU" sz="2000" b="1" i="1">
                <a:latin typeface="Calibri" pitchFamily="34" charset="0"/>
              </a:rPr>
              <a:t>Точка росы – </a:t>
            </a:r>
            <a:r>
              <a:rPr lang="ru-RU" sz="2000" i="1">
                <a:latin typeface="Calibri" pitchFamily="34" charset="0"/>
              </a:rPr>
              <a:t>температура, при которой пар, находящийся в воздухе, становится насыщенным.</a:t>
            </a:r>
          </a:p>
          <a:p>
            <a:r>
              <a:rPr lang="ru-RU" sz="1600" i="1">
                <a:latin typeface="Calibri" pitchFamily="34" charset="0"/>
              </a:rPr>
              <a:t> </a:t>
            </a:r>
            <a:endParaRPr lang="ru-RU" i="1">
              <a:latin typeface="Calibri" pitchFamily="34" charset="0"/>
            </a:endParaRPr>
          </a:p>
          <a:p>
            <a:endParaRPr lang="ru-RU" i="1">
              <a:latin typeface="Calibri" pitchFamily="34" charset="0"/>
            </a:endParaRPr>
          </a:p>
          <a:p>
            <a:endParaRPr lang="ru-RU" i="1">
              <a:latin typeface="Calibri" pitchFamily="34" charset="0"/>
            </a:endParaRPr>
          </a:p>
          <a:p>
            <a:endParaRPr lang="ru-RU" i="1">
              <a:latin typeface="Calibri" pitchFamily="34" charset="0"/>
            </a:endParaRPr>
          </a:p>
          <a:p>
            <a:endParaRPr lang="ru-RU" i="1">
              <a:latin typeface="Calibri" pitchFamily="34" charset="0"/>
            </a:endParaRPr>
          </a:p>
          <a:p>
            <a:endParaRPr lang="ru-RU" i="1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2938" y="857250"/>
          <a:ext cx="7756525" cy="3662363"/>
        </p:xfrm>
        <a:graphic>
          <a:graphicData uri="http://schemas.openxmlformats.org/presentationml/2006/ole">
            <p:oleObj spid="_x0000_s1026" name="Document" r:id="rId3" imgW="6838771" imgH="2662656" progId="Word.Document.8">
              <p:embed/>
            </p:oleObj>
          </a:graphicData>
        </a:graphic>
      </p:graphicFrame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1785938" y="5000625"/>
            <a:ext cx="60721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Приборы для определения влажности воздуха:</a:t>
            </a:r>
          </a:p>
          <a:p>
            <a:endParaRPr lang="ru-RU" b="1" i="1">
              <a:latin typeface="Calibri" pitchFamily="34" charset="0"/>
            </a:endParaRPr>
          </a:p>
          <a:p>
            <a:r>
              <a:rPr lang="ru-RU" b="1" i="1">
                <a:latin typeface="Calibri" pitchFamily="34" charset="0"/>
              </a:rPr>
              <a:t>Гигрометры  двух видов – конденсационный и волосной.</a:t>
            </a:r>
          </a:p>
          <a:p>
            <a:endParaRPr lang="ru-RU" b="1" i="1">
              <a:latin typeface="Calibri" pitchFamily="34" charset="0"/>
            </a:endParaRPr>
          </a:p>
          <a:p>
            <a:r>
              <a:rPr lang="ru-RU" b="1" i="1">
                <a:latin typeface="Calibri" pitchFamily="34" charset="0"/>
              </a:rPr>
              <a:t>Психрометр.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0" y="500063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Задачи:</a:t>
            </a: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№1 </a:t>
            </a:r>
          </a:p>
          <a:p>
            <a:r>
              <a:rPr lang="ru-RU" sz="2000" b="1">
                <a:latin typeface="Calibri" pitchFamily="34" charset="0"/>
              </a:rPr>
              <a:t>Пользуясь таблицей «Давление насыщенного водяного пара и его плотность»</a:t>
            </a:r>
          </a:p>
          <a:p>
            <a:r>
              <a:rPr lang="ru-RU" sz="2000" b="1">
                <a:latin typeface="Calibri" pitchFamily="34" charset="0"/>
              </a:rPr>
              <a:t>Определите: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А) Какое давление создаёт насыщенный водяной пар при температуре 19 гра-      дусов Цельсия?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Б) При какой температуре давление насыщенного пара равно 8 мм.рт. ст.?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В) Насыщенным или ненасыщенным является водяной пар при температуре 25 градусов Цельсия, если его давление 18, 7  мм.рт.ст.?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0" y="500063"/>
            <a:ext cx="97869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Задачи:</a:t>
            </a: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 b="1">
                <a:latin typeface="Calibri" pitchFamily="34" charset="0"/>
              </a:rPr>
              <a:t>№2</a:t>
            </a:r>
          </a:p>
          <a:p>
            <a:endParaRPr lang="ru-RU" sz="2800" b="1">
              <a:latin typeface="Calibri" pitchFamily="34" charset="0"/>
            </a:endParaRPr>
          </a:p>
          <a:p>
            <a:r>
              <a:rPr lang="ru-RU" sz="2800" b="1">
                <a:latin typeface="Calibri" pitchFamily="34" charset="0"/>
              </a:rPr>
              <a:t>Определите относительную влажность воздуха, имеюще-</a:t>
            </a:r>
          </a:p>
          <a:p>
            <a:r>
              <a:rPr lang="ru-RU" sz="2800" b="1">
                <a:latin typeface="Calibri" pitchFamily="34" charset="0"/>
              </a:rPr>
              <a:t>го температуру  21 градус Цельсия, если давление  содержащегося в нём пара 11,2 мм.рт.ст.?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0" y="928688"/>
            <a:ext cx="88519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Задачи: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 b="1">
                <a:latin typeface="Calibri" pitchFamily="34" charset="0"/>
              </a:rPr>
              <a:t>№3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 b="1">
                <a:latin typeface="Calibri" pitchFamily="34" charset="0"/>
              </a:rPr>
              <a:t>Определите с помощью психрометрической таблицы</a:t>
            </a:r>
          </a:p>
          <a:p>
            <a:r>
              <a:rPr lang="ru-RU" sz="2800" b="1">
                <a:latin typeface="Calibri" pitchFamily="34" charset="0"/>
              </a:rPr>
              <a:t> влажность воздуха, если </a:t>
            </a:r>
            <a:r>
              <a:rPr lang="en-US" sz="2800" b="1">
                <a:latin typeface="Calibri" pitchFamily="34" charset="0"/>
              </a:rPr>
              <a:t>t</a:t>
            </a:r>
            <a:r>
              <a:rPr lang="en-US" sz="2000" b="1">
                <a:latin typeface="Calibri" pitchFamily="34" charset="0"/>
              </a:rPr>
              <a:t>1</a:t>
            </a:r>
            <a:r>
              <a:rPr lang="ru-RU" sz="2000" b="1">
                <a:latin typeface="Calibri" pitchFamily="34" charset="0"/>
              </a:rPr>
              <a:t> </a:t>
            </a:r>
            <a:r>
              <a:rPr lang="ru-RU" sz="2800" b="1">
                <a:latin typeface="Calibri" pitchFamily="34" charset="0"/>
              </a:rPr>
              <a:t> равно </a:t>
            </a:r>
            <a:r>
              <a:rPr lang="en-US" sz="2800" b="1">
                <a:latin typeface="Calibri" pitchFamily="34" charset="0"/>
              </a:rPr>
              <a:t>21</a:t>
            </a:r>
            <a:r>
              <a:rPr lang="ru-RU" sz="2800" b="1">
                <a:latin typeface="Calibri" pitchFamily="34" charset="0"/>
              </a:rPr>
              <a:t> градус Цельсия и</a:t>
            </a:r>
          </a:p>
          <a:p>
            <a:r>
              <a:rPr lang="ru-RU" sz="2800" b="1">
                <a:latin typeface="Calibri" pitchFamily="34" charset="0"/>
              </a:rPr>
              <a:t> </a:t>
            </a:r>
            <a:r>
              <a:rPr lang="en-US" sz="2800" b="1">
                <a:latin typeface="Calibri" pitchFamily="34" charset="0"/>
              </a:rPr>
              <a:t>t</a:t>
            </a:r>
            <a:r>
              <a:rPr lang="en-US" sz="2000" b="1">
                <a:latin typeface="Calibri" pitchFamily="34" charset="0"/>
              </a:rPr>
              <a:t>2</a:t>
            </a:r>
            <a:r>
              <a:rPr lang="ru-RU" sz="2000" b="1">
                <a:latin typeface="Calibri" pitchFamily="34" charset="0"/>
              </a:rPr>
              <a:t> </a:t>
            </a:r>
            <a:r>
              <a:rPr lang="ru-RU" sz="2800" b="1">
                <a:latin typeface="Calibri" pitchFamily="34" charset="0"/>
              </a:rPr>
              <a:t> равно </a:t>
            </a:r>
            <a:r>
              <a:rPr lang="en-US" sz="2800" b="1">
                <a:latin typeface="Calibri" pitchFamily="34" charset="0"/>
              </a:rPr>
              <a:t>16 </a:t>
            </a:r>
            <a:r>
              <a:rPr lang="ru-RU" sz="2800" b="1">
                <a:latin typeface="Calibri" pitchFamily="34" charset="0"/>
              </a:rPr>
              <a:t>градусов Цельсия?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356</Words>
  <Application>Microsoft Office PowerPoint</Application>
  <PresentationFormat>Экран (4:3)</PresentationFormat>
  <Paragraphs>99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Тема Office</vt:lpstr>
      <vt:lpstr>Document</vt:lpstr>
      <vt:lpstr>Влажность воздуха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Влажность воздуха</dc:title>
  <dc:creator>Учитель</dc:creator>
  <cp:lastModifiedBy>USER</cp:lastModifiedBy>
  <cp:revision>37</cp:revision>
  <dcterms:created xsi:type="dcterms:W3CDTF">2008-11-17T04:09:15Z</dcterms:created>
  <dcterms:modified xsi:type="dcterms:W3CDTF">2009-03-09T21:23:16Z</dcterms:modified>
</cp:coreProperties>
</file>