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8" r:id="rId10"/>
    <p:sldId id="279" r:id="rId11"/>
    <p:sldId id="280" r:id="rId12"/>
    <p:sldId id="281" r:id="rId13"/>
    <p:sldId id="282" r:id="rId14"/>
    <p:sldId id="283" r:id="rId15"/>
    <p:sldId id="272" r:id="rId16"/>
    <p:sldId id="273" r:id="rId17"/>
    <p:sldId id="274" r:id="rId18"/>
    <p:sldId id="275" r:id="rId19"/>
    <p:sldId id="276" r:id="rId20"/>
    <p:sldId id="277" r:id="rId21"/>
    <p:sldId id="26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EC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02" autoAdjust="0"/>
    <p:restoredTop sz="94654" autoAdjust="0"/>
  </p:normalViewPr>
  <p:slideViewPr>
    <p:cSldViewPr>
      <p:cViewPr>
        <p:scale>
          <a:sx n="46" d="100"/>
          <a:sy n="46" d="100"/>
        </p:scale>
        <p:origin x="-124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image" Target="../media/image84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12" Type="http://schemas.openxmlformats.org/officeDocument/2006/relationships/image" Target="../media/image83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0CB0C-B3BA-40BB-B8C7-534EC70D7BD3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D4E96-2BE1-4E32-AB82-3BD9A2415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5678C-2634-4800-A1F3-AF39A1D55F84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DB778-32A0-48BC-9706-331E6DC3DE6A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F47A4-4348-4FB5-B13C-4AE9E801B0A1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84051-17F3-4069-A966-6C045ECE5E20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6C595-0AF7-48C9-9AE3-8AE90044BF90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C4E832-36AA-418E-BB00-FB4EAB938960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D22C42-6E54-473A-BAC2-D9A67A06B8ED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EBFEA-39C0-42A9-B358-4B0F1D16196B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28625-EB3C-4FB8-B80B-C8D9A63FE01A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84B20-09FF-41AD-94C3-CCA6A9D7EECA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9E7CF2-6A32-405B-89FF-E945CB1D72F8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C8BCDB8-4C65-4E10-9749-16165FFAE61A}" type="datetime1">
              <a:rPr lang="ru-RU" smtClean="0"/>
              <a:pPr/>
              <a:t>29.08.2009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A64A954-5824-4BF0-B569-0AC50D4FB6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9.bin"/><Relationship Id="rId18" Type="http://schemas.openxmlformats.org/officeDocument/2006/relationships/oleObject" Target="../embeddings/oleObject32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slide" Target="slide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30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Relationship Id="rId1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3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13" Type="http://schemas.openxmlformats.org/officeDocument/2006/relationships/image" Target="../media/image100.png"/><Relationship Id="rId3" Type="http://schemas.openxmlformats.org/officeDocument/2006/relationships/image" Target="../media/image90.png"/><Relationship Id="rId7" Type="http://schemas.openxmlformats.org/officeDocument/2006/relationships/image" Target="../media/image94.png"/><Relationship Id="rId12" Type="http://schemas.openxmlformats.org/officeDocument/2006/relationships/image" Target="../media/image99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3.png"/><Relationship Id="rId11" Type="http://schemas.openxmlformats.org/officeDocument/2006/relationships/image" Target="../media/image98.png"/><Relationship Id="rId5" Type="http://schemas.openxmlformats.org/officeDocument/2006/relationships/image" Target="../media/image92.png"/><Relationship Id="rId10" Type="http://schemas.openxmlformats.org/officeDocument/2006/relationships/image" Target="../media/image97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image" Target="../media/image35.png"/><Relationship Id="rId16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8072462" cy="3115258"/>
          </a:xfrm>
        </p:spPr>
        <p:txBody>
          <a:bodyPr>
            <a:noAutofit/>
          </a:bodyPr>
          <a:lstStyle/>
          <a:p>
            <a:pPr algn="ctr"/>
            <a:r>
              <a:rPr lang="ru-RU" sz="4800" u="sng" spc="300" dirty="0" smtClean="0">
                <a:solidFill>
                  <a:srgbClr val="002060"/>
                </a:solidFill>
                <a:latin typeface="Adventure" pitchFamily="2" charset="0"/>
                <a:ea typeface="+mn-ea"/>
                <a:cs typeface="+mn-cs"/>
              </a:rPr>
              <a:t> Тема урока</a:t>
            </a:r>
            <a:r>
              <a:rPr lang="ru-RU" sz="4800" b="1" u="sng" spc="300" dirty="0" smtClean="0">
                <a:solidFill>
                  <a:srgbClr val="002060"/>
                </a:solidFill>
                <a:latin typeface="Adventure" pitchFamily="2" charset="0"/>
                <a:ea typeface="+mn-ea"/>
                <a:cs typeface="+mn-cs"/>
              </a:rPr>
              <a:t>. </a:t>
            </a:r>
            <a:br>
              <a:rPr lang="ru-RU" sz="4800" b="1" u="sng" spc="300" dirty="0" smtClean="0">
                <a:solidFill>
                  <a:srgbClr val="002060"/>
                </a:solidFill>
                <a:latin typeface="Adventure" pitchFamily="2" charset="0"/>
                <a:ea typeface="+mn-ea"/>
                <a:cs typeface="+mn-cs"/>
              </a:rPr>
            </a:br>
            <a:r>
              <a:rPr lang="ru-RU" sz="4800" b="1" spc="300" dirty="0" smtClean="0">
                <a:solidFill>
                  <a:srgbClr val="002060"/>
                </a:solidFill>
                <a:latin typeface="Comic Sans MS" pitchFamily="66" charset="0"/>
                <a:ea typeface="+mn-ea"/>
                <a:cs typeface="+mn-cs"/>
              </a:rPr>
              <a:t>Решение 	тригонометрических 	уравнений.</a:t>
            </a:r>
            <a:endParaRPr lang="ru-RU" sz="4800" b="1" spc="300" dirty="0">
              <a:solidFill>
                <a:srgbClr val="00206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357144"/>
                <a:gridCol w="197036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14313" y="746125"/>
          <a:ext cx="8666162" cy="5273675"/>
        </p:xfrm>
        <a:graphic>
          <a:graphicData uri="http://schemas.openxmlformats.org/presentationml/2006/ole">
            <p:oleObj spid="_x0000_s30722" name="Формула" r:id="rId3" imgW="4025880" imgH="2450880" progId="Equation.3">
              <p:embed/>
            </p:oleObj>
          </a:graphicData>
        </a:graphic>
      </p:graphicFrame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357144"/>
                <a:gridCol w="197036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86000" y="785813"/>
          <a:ext cx="4857750" cy="5011737"/>
        </p:xfrm>
        <a:graphic>
          <a:graphicData uri="http://schemas.openxmlformats.org/presentationml/2006/ole">
            <p:oleObj spid="_x0000_s31746" name="Формула" r:id="rId3" imgW="1295280" imgH="1854000" progId="Equation.3">
              <p:embed/>
            </p:oleObj>
          </a:graphicData>
        </a:graphic>
      </p:graphicFrame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357144"/>
                <a:gridCol w="197036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2339975" y="188913"/>
          <a:ext cx="4178300" cy="4705350"/>
        </p:xfrm>
        <a:graphic>
          <a:graphicData uri="http://schemas.openxmlformats.org/presentationml/2006/ole">
            <p:oleObj spid="_x0000_s32770" name="Формула" r:id="rId3" imgW="1117440" imgH="1549080" progId="Equation.3">
              <p:embed/>
            </p:oleObj>
          </a:graphicData>
        </a:graphic>
      </p:graphicFrame>
      <p:graphicFrame>
        <p:nvGraphicFramePr>
          <p:cNvPr id="3077" name="Object 6"/>
          <p:cNvGraphicFramePr>
            <a:graphicFrameLocks noChangeAspect="1"/>
          </p:cNvGraphicFramePr>
          <p:nvPr/>
        </p:nvGraphicFramePr>
        <p:xfrm>
          <a:off x="4500563" y="5013325"/>
          <a:ext cx="3143250" cy="576263"/>
        </p:xfrm>
        <a:graphic>
          <a:graphicData uri="http://schemas.openxmlformats.org/presentationml/2006/ole">
            <p:oleObj spid="_x0000_s32771" name="Формула" r:id="rId4" imgW="672840" imgH="177480" progId="Equation.3">
              <p:embed/>
            </p:oleObj>
          </a:graphicData>
        </a:graphic>
      </p:graphicFrame>
      <p:sp>
        <p:nvSpPr>
          <p:cNvPr id="3080" name="TextBox 9"/>
          <p:cNvSpPr txBox="1">
            <a:spLocks noChangeArrowheads="1"/>
          </p:cNvSpPr>
          <p:nvPr/>
        </p:nvSpPr>
        <p:spPr bwMode="auto">
          <a:xfrm>
            <a:off x="1476375" y="5949950"/>
            <a:ext cx="6286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              </a:t>
            </a:r>
            <a:r>
              <a:rPr lang="ru-RU" sz="2000" i="1">
                <a:latin typeface="Calibri" pitchFamily="34" charset="0"/>
              </a:rPr>
              <a:t>Количество корней уравнения 16</a:t>
            </a:r>
            <a:endParaRPr lang="ru-RU" i="1">
              <a:latin typeface="Calibri" pitchFamily="34" charset="0"/>
            </a:endParaRPr>
          </a:p>
        </p:txBody>
      </p:sp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124075" y="4941888"/>
          <a:ext cx="2376488" cy="649287"/>
        </p:xfrm>
        <a:graphic>
          <a:graphicData uri="http://schemas.openxmlformats.org/presentationml/2006/ole">
            <p:oleObj spid="_x0000_s32772" name="Формула" r:id="rId5" imgW="558720" imgH="177480" progId="Equation.3">
              <p:embed/>
            </p:oleObj>
          </a:graphicData>
        </a:graphic>
      </p:graphicFrame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357144"/>
                <a:gridCol w="197036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11188" y="908050"/>
          <a:ext cx="2735262" cy="576263"/>
        </p:xfrm>
        <a:graphic>
          <a:graphicData uri="http://schemas.openxmlformats.org/presentationml/2006/ole">
            <p:oleObj spid="_x0000_s33794" name="Формула" r:id="rId3" imgW="660240" imgH="17748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932363" y="188913"/>
          <a:ext cx="2447925" cy="2176462"/>
        </p:xfrm>
        <a:graphic>
          <a:graphicData uri="http://schemas.openxmlformats.org/presentationml/2006/ole">
            <p:oleObj spid="_x0000_s33795" name="Формула" r:id="rId4" imgW="1143000" imgH="1015920" progId="Equation.3">
              <p:embed/>
            </p:oleObj>
          </a:graphicData>
        </a:graphic>
      </p:graphicFrame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00113" y="2852738"/>
            <a:ext cx="698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cs typeface="Arial" charset="0"/>
              </a:rPr>
              <a:t>Проверим, не совпадают ли полученные корни с корнями уравнения </a:t>
            </a:r>
            <a:r>
              <a:rPr lang="en-US" i="1">
                <a:cs typeface="Arial" charset="0"/>
              </a:rPr>
              <a:t>cos x=0</a:t>
            </a:r>
            <a:endParaRPr lang="ru-RU" i="1">
              <a:cs typeface="Arial" charset="0"/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276600" y="4149725"/>
          <a:ext cx="2233613" cy="1700213"/>
        </p:xfrm>
        <a:graphic>
          <a:graphicData uri="http://schemas.openxmlformats.org/presentationml/2006/ole">
            <p:oleObj spid="_x0000_s33796" name="Формула" r:id="rId5" imgW="1117440" imgH="85068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563938" y="815975"/>
          <a:ext cx="1008062" cy="808038"/>
        </p:xfrm>
        <a:graphic>
          <a:graphicData uri="http://schemas.openxmlformats.org/presentationml/2006/ole">
            <p:oleObj spid="_x0000_s33797" name="Формула" r:id="rId6" imgW="190440" imgH="152280" progId="Equation.3">
              <p:embed/>
            </p:oleObj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357144"/>
                <a:gridCol w="197036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771775" y="476250"/>
          <a:ext cx="3311525" cy="727075"/>
        </p:xfrm>
        <a:graphic>
          <a:graphicData uri="http://schemas.openxmlformats.org/presentationml/2006/ole">
            <p:oleObj spid="_x0000_s34818" name="Формула" r:id="rId3" imgW="927000" imgH="203040" progId="Equation.3">
              <p:embed/>
            </p:oleObj>
          </a:graphicData>
        </a:graphic>
      </p:graphicFrame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39750" y="1268413"/>
            <a:ext cx="8135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i="1" u="sng">
                <a:cs typeface="Arial" charset="0"/>
              </a:rPr>
              <a:t>Левая часть уравнения является нечетной, а правая – четной при любом </a:t>
            </a:r>
            <a:r>
              <a:rPr lang="en-US" sz="2000" i="1" u="sng">
                <a:cs typeface="Arial" charset="0"/>
              </a:rPr>
              <a:t>k </a:t>
            </a:r>
            <a:r>
              <a:rPr lang="ru-RU" sz="2000" i="1" u="sng">
                <a:cs typeface="Arial" charset="0"/>
              </a:rPr>
              <a:t>и </a:t>
            </a:r>
            <a:r>
              <a:rPr lang="en-US" sz="2000" i="1" u="sng">
                <a:cs typeface="Arial" charset="0"/>
              </a:rPr>
              <a:t>n</a:t>
            </a:r>
            <a:r>
              <a:rPr lang="ru-RU" sz="2000" i="1" u="sng">
                <a:cs typeface="Arial" charset="0"/>
              </a:rPr>
              <a:t>, т.к. (2</a:t>
            </a:r>
            <a:r>
              <a:rPr lang="en-US" sz="2000" i="1" u="sng">
                <a:cs typeface="Arial" charset="0"/>
              </a:rPr>
              <a:t>n - k</a:t>
            </a:r>
            <a:r>
              <a:rPr lang="ru-RU" sz="2000" i="1" u="sng">
                <a:cs typeface="Arial" charset="0"/>
              </a:rPr>
              <a:t> </a:t>
            </a:r>
            <a:r>
              <a:rPr lang="en-US" sz="2000" i="1" u="sng">
                <a:cs typeface="Arial" charset="0"/>
              </a:rPr>
              <a:t>)</a:t>
            </a:r>
            <a:r>
              <a:rPr lang="ru-RU" sz="2000" i="1" u="sng">
                <a:cs typeface="Arial" charset="0"/>
              </a:rPr>
              <a:t> умножается на четное число.</a:t>
            </a:r>
            <a:r>
              <a:rPr lang="ru-RU" sz="2000" i="1">
                <a:cs typeface="Arial" charset="0"/>
              </a:rPr>
              <a:t>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555875" y="2205038"/>
            <a:ext cx="4032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i="1">
                <a:solidFill>
                  <a:srgbClr val="CC0000"/>
                </a:solidFill>
                <a:cs typeface="Arial" charset="0"/>
              </a:rPr>
              <a:t>Следовательно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187450" y="4437063"/>
            <a:ext cx="6913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>
                <a:solidFill>
                  <a:srgbClr val="CC0000"/>
                </a:solidFill>
                <a:cs typeface="Arial" charset="0"/>
              </a:rPr>
              <a:t>Не является равенством при любом </a:t>
            </a:r>
            <a:r>
              <a:rPr lang="en-US" sz="2400">
                <a:solidFill>
                  <a:srgbClr val="CC0000"/>
                </a:solidFill>
                <a:cs typeface="Arial" charset="0"/>
              </a:rPr>
              <a:t>k </a:t>
            </a:r>
            <a:r>
              <a:rPr lang="ru-RU" sz="2400">
                <a:solidFill>
                  <a:srgbClr val="CC0000"/>
                </a:solidFill>
                <a:cs typeface="Arial" charset="0"/>
              </a:rPr>
              <a:t>и </a:t>
            </a:r>
            <a:r>
              <a:rPr lang="en-US" sz="2400">
                <a:solidFill>
                  <a:srgbClr val="CC0000"/>
                </a:solidFill>
                <a:cs typeface="Arial" charset="0"/>
              </a:rPr>
              <a:t>n</a:t>
            </a:r>
            <a:r>
              <a:rPr lang="ru-RU" sz="2400">
                <a:solidFill>
                  <a:srgbClr val="CC0000"/>
                </a:solidFill>
                <a:cs typeface="Arial" charset="0"/>
              </a:rPr>
              <a:t>.</a:t>
            </a:r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2843213" y="2852738"/>
          <a:ext cx="3384550" cy="1193800"/>
        </p:xfrm>
        <a:graphic>
          <a:graphicData uri="http://schemas.openxmlformats.org/presentationml/2006/ole">
            <p:oleObj spid="_x0000_s34819" name="Формула" r:id="rId4" imgW="1117440" imgH="393480" progId="Equation.3">
              <p:embed/>
            </p:oleObj>
          </a:graphicData>
        </a:graphic>
      </p:graphicFrame>
      <p:sp>
        <p:nvSpPr>
          <p:cNvPr id="18442" name="WordArt 10"/>
          <p:cNvSpPr>
            <a:spLocks noChangeArrowheads="1" noChangeShapeType="1" noTextEdit="1"/>
          </p:cNvSpPr>
          <p:nvPr/>
        </p:nvSpPr>
        <p:spPr bwMode="auto">
          <a:xfrm>
            <a:off x="539750" y="5589588"/>
            <a:ext cx="2808288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i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О т в е т. </a:t>
            </a:r>
          </a:p>
        </p:txBody>
      </p:sp>
      <p:sp>
        <p:nvSpPr>
          <p:cNvPr id="18443" name="WordArt 11"/>
          <p:cNvSpPr>
            <a:spLocks noChangeArrowheads="1" noChangeShapeType="1" noTextEdit="1"/>
          </p:cNvSpPr>
          <p:nvPr/>
        </p:nvSpPr>
        <p:spPr bwMode="auto">
          <a:xfrm>
            <a:off x="3995738" y="5734050"/>
            <a:ext cx="302418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i="1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10000">
                      <a:srgbClr val="000040"/>
                    </a:gs>
                    <a:gs pos="25000">
                      <a:srgbClr val="400040"/>
                    </a:gs>
                    <a:gs pos="37500">
                      <a:srgbClr val="8F0040"/>
                    </a:gs>
                    <a:gs pos="45000">
                      <a:srgbClr val="F27300"/>
                    </a:gs>
                    <a:gs pos="50000">
                      <a:srgbClr val="FFBF00"/>
                    </a:gs>
                    <a:gs pos="55001">
                      <a:srgbClr val="F27300"/>
                    </a:gs>
                    <a:gs pos="62500">
                      <a:srgbClr val="8F0040"/>
                    </a:gs>
                    <a:gs pos="75000">
                      <a:srgbClr val="400040"/>
                    </a:gs>
                    <a:gs pos="90000">
                      <a:srgbClr val="000040"/>
                    </a:gs>
                    <a:gs pos="100000">
                      <a:srgbClr val="000000"/>
                    </a:gs>
                  </a:gsLst>
                  <a:lin ang="5400000" scaled="1"/>
                </a:gradFill>
                <a:latin typeface="Comic Sans MS"/>
              </a:rPr>
              <a:t>16 корней.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39" grpId="0"/>
      <p:bldP spid="18442" grpId="0" animBg="1"/>
      <p:bldP spid="184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9538" y="2643188"/>
          <a:ext cx="8842375" cy="1131887"/>
        </p:xfrm>
        <a:graphic>
          <a:graphicData uri="http://schemas.openxmlformats.org/presentationml/2006/ole">
            <p:oleObj spid="_x0000_s1026" name="Формула" r:id="rId3" imgW="1587240" imgH="2030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1538" y="857232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Решить уравнение:</a:t>
            </a:r>
            <a:endParaRPr lang="ru-RU" sz="5400" i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2050" name="Формула" r:id="rId3" imgW="914400" imgH="21564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88900" y="285750"/>
          <a:ext cx="8958263" cy="4852988"/>
        </p:xfrm>
        <a:graphic>
          <a:graphicData uri="http://schemas.openxmlformats.org/presentationml/2006/ole">
            <p:oleObj spid="_x0000_s2051" name="Формула" r:id="rId4" imgW="2882880" imgH="15620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4282" y="5143512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Разделим обе части уравнения на </a:t>
            </a:r>
            <a:endParaRPr lang="ru-RU" sz="3200" b="1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429388" y="5000636"/>
          <a:ext cx="1563695" cy="804186"/>
        </p:xfrm>
        <a:graphic>
          <a:graphicData uri="http://schemas.openxmlformats.org/presentationml/2006/ole">
            <p:oleObj spid="_x0000_s2052" name="Формула" r:id="rId5" imgW="444240" imgH="2286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28596" y="5786454"/>
          <a:ext cx="4129109" cy="807869"/>
        </p:xfrm>
        <a:graphic>
          <a:graphicData uri="http://schemas.openxmlformats.org/presentationml/2006/ole">
            <p:oleObj spid="_x0000_s2053" name="Формула" r:id="rId6" imgW="116820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57158" y="1285860"/>
          <a:ext cx="3783761" cy="3071834"/>
        </p:xfrm>
        <a:graphic>
          <a:graphicData uri="http://schemas.openxmlformats.org/presentationml/2006/ole">
            <p:oleObj spid="_x0000_s3074" name="Формула" r:id="rId3" imgW="876240" imgH="711000" progId="Equation.3">
              <p:embed/>
            </p:oleObj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 rot="5400000">
            <a:off x="6710831" y="2106603"/>
            <a:ext cx="785818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7102946" y="2214554"/>
            <a:ext cx="128588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286644" y="1714488"/>
          <a:ext cx="840698" cy="534990"/>
        </p:xfrm>
        <a:graphic>
          <a:graphicData uri="http://schemas.openxmlformats.org/presentationml/2006/ole">
            <p:oleObj spid="_x0000_s3075" name="Формула" r:id="rId4" imgW="279360" imgH="17748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072066" y="2214554"/>
          <a:ext cx="1250956" cy="645655"/>
        </p:xfrm>
        <a:graphic>
          <a:graphicData uri="http://schemas.openxmlformats.org/presentationml/2006/ole">
            <p:oleObj spid="_x0000_s3076" name="Формула" r:id="rId5" imgW="393480" imgH="203040" progId="Equation.3">
              <p:embed/>
            </p:oleObj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>
            <a:off x="4572000" y="2357430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7174384" y="2285992"/>
          <a:ext cx="1773246" cy="644817"/>
        </p:xfrm>
        <a:graphic>
          <a:graphicData uri="http://schemas.openxmlformats.org/presentationml/2006/ole">
            <p:oleObj spid="_x0000_s3077" name="Формула" r:id="rId6" imgW="558720" imgH="203040" progId="Equation.3">
              <p:embed/>
            </p:oleObj>
          </a:graphicData>
        </a:graphic>
      </p:graphicFrame>
      <p:cxnSp>
        <p:nvCxnSpPr>
          <p:cNvPr id="14" name="Прямая соединительная линия 13"/>
          <p:cNvCxnSpPr/>
          <p:nvPr/>
        </p:nvCxnSpPr>
        <p:spPr>
          <a:xfrm>
            <a:off x="5174120" y="2786058"/>
            <a:ext cx="178595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674186" y="2857496"/>
          <a:ext cx="1204918" cy="584203"/>
        </p:xfrm>
        <a:graphic>
          <a:graphicData uri="http://schemas.openxmlformats.org/presentationml/2006/ole">
            <p:oleObj spid="_x0000_s3078" name="Формула" r:id="rId7" imgW="419040" imgH="203040" progId="Equation.3">
              <p:embed/>
            </p:oleObj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5316996" y="3429000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745624" y="3429000"/>
          <a:ext cx="1057280" cy="626536"/>
        </p:xfrm>
        <a:graphic>
          <a:graphicData uri="http://schemas.openxmlformats.org/presentationml/2006/ole">
            <p:oleObj spid="_x0000_s3079" name="Формула" r:id="rId8" imgW="342720" imgH="203040" progId="Equation.3">
              <p:embed/>
            </p:oleObj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5745624" y="4000504"/>
            <a:ext cx="135732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317128" y="4071942"/>
          <a:ext cx="1146407" cy="534990"/>
        </p:xfrm>
        <a:graphic>
          <a:graphicData uri="http://schemas.openxmlformats.org/presentationml/2006/ole">
            <p:oleObj spid="_x0000_s3080" name="Формула" r:id="rId9" imgW="380880" imgH="177480" progId="Equation.3">
              <p:embed/>
            </p:oleObj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5817062" y="4572008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6317128" y="4572008"/>
          <a:ext cx="1146175" cy="534988"/>
        </p:xfrm>
        <a:graphic>
          <a:graphicData uri="http://schemas.openxmlformats.org/presentationml/2006/ole">
            <p:oleObj spid="_x0000_s3081" name="Формула" r:id="rId10" imgW="380880" imgH="177480" progId="Equation.3">
              <p:embed/>
            </p:oleObj>
          </a:graphicData>
        </a:graphic>
      </p:graphicFrame>
      <p:cxnSp>
        <p:nvCxnSpPr>
          <p:cNvPr id="24" name="Прямая соединительная линия 23"/>
          <p:cNvCxnSpPr/>
          <p:nvPr/>
        </p:nvCxnSpPr>
        <p:spPr>
          <a:xfrm>
            <a:off x="6357950" y="5143512"/>
            <a:ext cx="1143008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7174384" y="5143512"/>
          <a:ext cx="301083" cy="607187"/>
        </p:xfrm>
        <a:graphic>
          <a:graphicData uri="http://schemas.openxmlformats.org/presentationml/2006/ole">
            <p:oleObj spid="_x0000_s3082" name="Формула" r:id="rId11" imgW="126720" imgH="177480" progId="Equation.3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28596" y="428604"/>
            <a:ext cx="3929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Пусть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714480" y="357166"/>
          <a:ext cx="3001979" cy="774704"/>
        </p:xfrm>
        <a:graphic>
          <a:graphicData uri="http://schemas.openxmlformats.org/presentationml/2006/ole">
            <p:oleObj spid="_x0000_s3083" name="Формула" r:id="rId12" imgW="787320" imgH="203040" progId="Equation.3">
              <p:embed/>
            </p:oleObj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072066" y="1643050"/>
          <a:ext cx="1951150" cy="637110"/>
        </p:xfrm>
        <a:graphic>
          <a:graphicData uri="http://schemas.openxmlformats.org/presentationml/2006/ole">
            <p:oleObj spid="_x0000_s3084" name="Формула" r:id="rId13" imgW="622080" imgH="203040" progId="Equation.3">
              <p:embed/>
            </p:oleObj>
          </a:graphicData>
        </a:graphic>
      </p:graphicFrame>
      <p:graphicFrame>
        <p:nvGraphicFramePr>
          <p:cNvPr id="3086" name="Object 14">
            <a:hlinkClick r:id="rId14" action="ppaction://hlinksldjump"/>
          </p:cNvPr>
          <p:cNvGraphicFramePr>
            <a:graphicFrameLocks noChangeAspect="1"/>
          </p:cNvGraphicFramePr>
          <p:nvPr/>
        </p:nvGraphicFramePr>
        <p:xfrm>
          <a:off x="1785918" y="4572008"/>
          <a:ext cx="2514600" cy="1004887"/>
        </p:xfrm>
        <a:graphic>
          <a:graphicData uri="http://schemas.openxmlformats.org/presentationml/2006/ole">
            <p:oleObj spid="_x0000_s3085" name="Формула" r:id="rId15" imgW="634680" imgH="228600" progId="Equation.3">
              <p:embed/>
            </p:oleObj>
          </a:graphicData>
        </a:graphic>
      </p:graphicFrame>
      <p:graphicFrame>
        <p:nvGraphicFramePr>
          <p:cNvPr id="39" name="Объект 38">
            <a:hlinkClick r:id="rId16" action="ppaction://hlinksldjump" highlightClick="1"/>
          </p:cNvPr>
          <p:cNvGraphicFramePr>
            <a:graphicFrameLocks noChangeAspect="1"/>
          </p:cNvGraphicFramePr>
          <p:nvPr/>
        </p:nvGraphicFramePr>
        <p:xfrm>
          <a:off x="0" y="4572008"/>
          <a:ext cx="1920422" cy="1125764"/>
        </p:xfrm>
        <a:graphic>
          <a:graphicData uri="http://schemas.openxmlformats.org/presentationml/2006/ole">
            <p:oleObj spid="_x0000_s3086" name="Формула" r:id="rId17" imgW="368280" imgH="215640" progId="Equation.3">
              <p:embed/>
            </p:oleObj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4286248" y="4572008"/>
          <a:ext cx="1428760" cy="1039098"/>
        </p:xfrm>
        <a:graphic>
          <a:graphicData uri="http://schemas.openxmlformats.org/presentationml/2006/ole">
            <p:oleObj spid="_x0000_s3087" name="Формула" r:id="rId18" imgW="279360" imgH="203040" progId="Equation.3">
              <p:embed/>
            </p:oleObj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214414" y="357166"/>
          <a:ext cx="3286148" cy="2103135"/>
        </p:xfrm>
        <a:graphic>
          <a:graphicData uri="http://schemas.openxmlformats.org/presentationml/2006/ole">
            <p:oleObj spid="_x0000_s4098" name="Формула" r:id="rId3" imgW="634680" imgH="40608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500166" y="2428868"/>
          <a:ext cx="6531882" cy="5079920"/>
        </p:xfrm>
        <a:graphic>
          <a:graphicData uri="http://schemas.openxmlformats.org/presentationml/2006/ole">
            <p:oleObj spid="_x0000_s4099" name="Формула" r:id="rId4" imgW="1371600" imgH="10666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500298" y="285728"/>
          <a:ext cx="5098168" cy="4984769"/>
        </p:xfrm>
        <a:graphic>
          <a:graphicData uri="http://schemas.openxmlformats.org/presentationml/2006/ole">
            <p:oleObj spid="_x0000_s5122" name="Формула" r:id="rId3" imgW="1168200" imgH="110484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5357826"/>
            <a:ext cx="8929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Уравнение не имеет действительных </a:t>
            </a:r>
          </a:p>
          <a:p>
            <a:pPr algn="ctr"/>
            <a:r>
              <a:rPr lang="ru-RU" sz="3200" b="1" dirty="0" smtClean="0"/>
              <a:t>корней, т. к. </a:t>
            </a:r>
            <a:r>
              <a:rPr lang="en-US" sz="3200" b="1" dirty="0" smtClean="0"/>
              <a:t>D&lt;0</a:t>
            </a:r>
            <a:endParaRPr lang="ru-RU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500031" y="142852"/>
          <a:ext cx="8643954" cy="6715149"/>
        </p:xfrm>
        <a:graphic>
          <a:graphicData uri="http://schemas.openxmlformats.org/drawingml/2006/table">
            <a:tbl>
              <a:tblPr/>
              <a:tblGrid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  <a:gridCol w="261938"/>
              </a:tblGrid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500174"/>
            <a:ext cx="7291236" cy="5448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357430"/>
            <a:ext cx="3181350" cy="866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</p:pic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2643182"/>
            <a:ext cx="2800350" cy="866775"/>
          </a:xfrm>
          <a:prstGeom prst="rect">
            <a:avLst/>
          </a:prstGeom>
          <a:solidFill>
            <a:schemeClr val="accent1">
              <a:alpha val="10000"/>
            </a:schemeClr>
          </a:solidFill>
          <a:ln cmpd="dbl">
            <a:solidFill>
              <a:schemeClr val="tx1"/>
            </a:solidFill>
          </a:ln>
          <a:effectLst>
            <a:outerShdw blurRad="927100" algn="tl" rotWithShape="0">
              <a:prstClr val="black">
                <a:alpha val="23000"/>
              </a:prstClr>
            </a:outerShdw>
          </a:effectLst>
        </p:spPr>
      </p:pic>
      <p:sp>
        <p:nvSpPr>
          <p:cNvPr id="15" name="Заголовок 1"/>
          <p:cNvSpPr txBox="1">
            <a:spLocks/>
          </p:cNvSpPr>
          <p:nvPr/>
        </p:nvSpPr>
        <p:spPr>
          <a:xfrm>
            <a:off x="2928926" y="285728"/>
            <a:ext cx="4357718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u="sng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Найди ошибку: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857628"/>
            <a:ext cx="2800350" cy="135255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tx1"/>
            </a:solidFill>
          </a:ln>
        </p:spPr>
      </p:pic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4071942"/>
            <a:ext cx="3305175" cy="8763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</p:pic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50" y="5500702"/>
            <a:ext cx="6000750" cy="866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57488" y="1214422"/>
            <a:ext cx="32861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dirty="0" smtClean="0"/>
              <a:t>Ответ. </a:t>
            </a:r>
            <a:endParaRPr lang="ru-RU" sz="8800" dirty="0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77055" y="3214686"/>
          <a:ext cx="7134583" cy="2571768"/>
        </p:xfrm>
        <a:graphic>
          <a:graphicData uri="http://schemas.openxmlformats.org/presentationml/2006/ole">
            <p:oleObj spid="_x0000_s6146" name="Формула" r:id="rId3" imgW="109188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Таблица 31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 txBox="1">
            <a:spLocks/>
          </p:cNvSpPr>
          <p:nvPr/>
        </p:nvSpPr>
        <p:spPr>
          <a:xfrm>
            <a:off x="1857356" y="785794"/>
            <a:ext cx="5786478" cy="50006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1. Решите  уравнение</a:t>
            </a:r>
            <a:endParaRPr kumimoji="0" lang="ru-RU" sz="3200" i="1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428728" y="214314"/>
            <a:ext cx="6357982" cy="64291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sng" strike="noStrike" kern="1200" cap="none" spc="-10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dventure" pitchFamily="2" charset="0"/>
                <a:ea typeface="+mn-ea"/>
                <a:cs typeface="+mn-cs"/>
              </a:rPr>
              <a:t>Самостоятельная</a:t>
            </a:r>
            <a:r>
              <a:rPr kumimoji="0" lang="ru-RU" sz="3200" b="1" i="1" u="sng" strike="noStrike" kern="1200" cap="none" spc="-100" normalizeH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dventure" pitchFamily="2" charset="0"/>
                <a:ea typeface="+mn-ea"/>
                <a:cs typeface="+mn-cs"/>
              </a:rPr>
              <a:t> работа</a:t>
            </a:r>
            <a:endParaRPr kumimoji="0" lang="ru-RU" sz="20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9694" y="1619711"/>
            <a:ext cx="2305050" cy="7477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Группа 24"/>
          <p:cNvGrpSpPr/>
          <p:nvPr/>
        </p:nvGrpSpPr>
        <p:grpSpPr>
          <a:xfrm>
            <a:off x="357158" y="2619843"/>
            <a:ext cx="4544415" cy="1237785"/>
            <a:chOff x="1917055" y="1643050"/>
            <a:chExt cx="4544415" cy="1237785"/>
          </a:xfrm>
        </p:grpSpPr>
        <p:pic>
          <p:nvPicPr>
            <p:cNvPr id="23555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17055" y="1661632"/>
              <a:ext cx="2450566" cy="584933"/>
            </a:xfrm>
            <a:prstGeom prst="rect">
              <a:avLst/>
            </a:prstGeom>
            <a:gradFill flip="none" rotWithShape="1">
              <a:gsLst>
                <a:gs pos="14000">
                  <a:schemeClr val="accent1">
                    <a:tint val="66000"/>
                    <a:satMod val="160000"/>
                    <a:alpha val="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p:spPr>
        </p:pic>
        <p:pic>
          <p:nvPicPr>
            <p:cNvPr id="23557" name="Picture 5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17055" y="2295902"/>
              <a:ext cx="2030666" cy="584933"/>
            </a:xfrm>
            <a:prstGeom prst="rect">
              <a:avLst/>
            </a:prstGeom>
            <a:gradFill>
              <a:gsLst>
                <a:gs pos="14000">
                  <a:schemeClr val="accent1">
                    <a:tint val="66000"/>
                    <a:satMod val="160000"/>
                    <a:alpha val="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100000" t="100000"/>
              </a:path>
            </a:gradFill>
          </p:spPr>
        </p:pic>
        <p:pic>
          <p:nvPicPr>
            <p:cNvPr id="23559" name="Picture 7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0" y="1643050"/>
              <a:ext cx="1865459" cy="584933"/>
            </a:xfrm>
            <a:prstGeom prst="rect">
              <a:avLst/>
            </a:prstGeom>
            <a:gradFill>
              <a:gsLst>
                <a:gs pos="14000">
                  <a:schemeClr val="accent1">
                    <a:tint val="66000"/>
                    <a:satMod val="160000"/>
                    <a:alpha val="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100000" t="100000"/>
              </a:path>
            </a:gradFill>
          </p:spPr>
        </p:pic>
        <p:pic>
          <p:nvPicPr>
            <p:cNvPr id="23561" name="Picture 9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86248" y="2295902"/>
              <a:ext cx="2175222" cy="584933"/>
            </a:xfrm>
            <a:prstGeom prst="rect">
              <a:avLst/>
            </a:prstGeom>
            <a:gradFill>
              <a:gsLst>
                <a:gs pos="14000">
                  <a:schemeClr val="accent1">
                    <a:tint val="66000"/>
                    <a:satMod val="160000"/>
                    <a:alpha val="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100000" t="100000"/>
              </a:path>
            </a:gradFill>
          </p:spPr>
        </p:pic>
      </p:grp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63" name="Picture 11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1548273"/>
            <a:ext cx="3438525" cy="542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5214942" y="2476967"/>
            <a:ext cx="3714776" cy="1143008"/>
            <a:chOff x="3286116" y="4500570"/>
            <a:chExt cx="5643602" cy="1719269"/>
          </a:xfr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pic>
          <p:nvPicPr>
            <p:cNvPr id="23565" name="Picture 13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7554" y="4500570"/>
              <a:ext cx="2447925" cy="790575"/>
            </a:xfrm>
            <a:prstGeom prst="rect">
              <a:avLst/>
            </a:prstGeom>
            <a:grpFill/>
          </p:spPr>
        </p:pic>
        <p:pic>
          <p:nvPicPr>
            <p:cNvPr id="23567" name="Picture 15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86116" y="5429264"/>
              <a:ext cx="2524125" cy="790575"/>
            </a:xfrm>
            <a:prstGeom prst="rect">
              <a:avLst/>
            </a:prstGeom>
            <a:grpFill/>
          </p:spPr>
        </p:pic>
        <p:pic>
          <p:nvPicPr>
            <p:cNvPr id="23569" name="Picture 17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05568" y="4500570"/>
              <a:ext cx="2724150" cy="790575"/>
            </a:xfrm>
            <a:prstGeom prst="rect">
              <a:avLst/>
            </a:prstGeom>
            <a:grpFill/>
          </p:spPr>
        </p:pic>
        <p:pic>
          <p:nvPicPr>
            <p:cNvPr id="23571" name="Picture 19"/>
            <p:cNvPicPr>
              <a:picLocks noChangeAspect="1" noChangeArrowheads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81768" y="5357826"/>
              <a:ext cx="2647950" cy="790575"/>
            </a:xfrm>
            <a:prstGeom prst="rect">
              <a:avLst/>
            </a:prstGeom>
            <a:grpFill/>
          </p:spPr>
        </p:pic>
      </p:grp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3790944" y="2281229"/>
            <a:ext cx="2571768" cy="9525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Заголовок 1"/>
          <p:cNvSpPr txBox="1">
            <a:spLocks/>
          </p:cNvSpPr>
          <p:nvPr/>
        </p:nvSpPr>
        <p:spPr>
          <a:xfrm>
            <a:off x="1714480" y="3571876"/>
            <a:ext cx="6858048" cy="50006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2</a:t>
            </a:r>
            <a:r>
              <a:rPr lang="ru-RU" sz="6000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. </a:t>
            </a:r>
            <a:r>
              <a:rPr lang="ru-RU" sz="2800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Сколько корней имеет  уравнение</a:t>
            </a:r>
            <a:endParaRPr kumimoji="0" lang="ru-RU" sz="2800" i="1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pic>
        <p:nvPicPr>
          <p:cNvPr id="34" name="Picture 1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76547" y="4510100"/>
            <a:ext cx="5038725" cy="704850"/>
          </a:xfrm>
          <a:prstGeom prst="rect">
            <a:avLst/>
          </a:prstGeom>
          <a:noFill/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5857892"/>
            <a:ext cx="4352925" cy="485775"/>
          </a:xfrm>
          <a:prstGeom prst="rect">
            <a:avLst/>
          </a:prstGeom>
          <a:noFill/>
        </p:spPr>
      </p:pic>
      <p:sp>
        <p:nvSpPr>
          <p:cNvPr id="36" name="Заголовок 1"/>
          <p:cNvSpPr txBox="1">
            <a:spLocks/>
          </p:cNvSpPr>
          <p:nvPr/>
        </p:nvSpPr>
        <p:spPr>
          <a:xfrm>
            <a:off x="1500166" y="4929198"/>
            <a:ext cx="6858048" cy="50006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3</a:t>
            </a:r>
            <a:r>
              <a:rPr lang="ru-RU" sz="6000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. </a:t>
            </a:r>
            <a:r>
              <a:rPr lang="ru-RU" sz="3200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Решить  уравнение</a:t>
            </a:r>
            <a:endParaRPr kumimoji="0" lang="ru-RU" sz="2000" i="1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37" name="Номер слайда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4" y="142860"/>
          <a:ext cx="9143970" cy="650086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 txBox="1">
            <a:spLocks/>
          </p:cNvSpPr>
          <p:nvPr/>
        </p:nvSpPr>
        <p:spPr>
          <a:xfrm>
            <a:off x="3714744" y="0"/>
            <a:ext cx="2286016" cy="71438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u="sng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Устно: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00166" y="1071546"/>
            <a:ext cx="2428892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cademyCTT" pitchFamily="2" charset="0"/>
              </a:rPr>
              <a:t>Возможны ли равенства?</a:t>
            </a:r>
            <a:endParaRPr lang="ru-RU" sz="2400" b="1" dirty="0">
              <a:latin typeface="AcademyCTT" pitchFamily="2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357430"/>
            <a:ext cx="2457450" cy="476250"/>
          </a:xfrm>
          <a:prstGeom prst="rect">
            <a:avLst/>
          </a:prstGeom>
          <a:solidFill>
            <a:srgbClr val="CCECFF">
              <a:alpha val="31000"/>
            </a:srgbClr>
          </a:solidFill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286124"/>
            <a:ext cx="2505075" cy="476250"/>
          </a:xfrm>
          <a:prstGeom prst="rect">
            <a:avLst/>
          </a:prstGeom>
          <a:solidFill>
            <a:srgbClr val="CCECFF">
              <a:alpha val="40000"/>
            </a:srgbClr>
          </a:solidFill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095758"/>
            <a:ext cx="1943100" cy="476250"/>
          </a:xfrm>
          <a:prstGeom prst="rect">
            <a:avLst/>
          </a:prstGeom>
          <a:solidFill>
            <a:srgbClr val="CCECFF">
              <a:alpha val="42000"/>
            </a:srgbClr>
          </a:solidFill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786322"/>
            <a:ext cx="2752725" cy="476250"/>
          </a:xfrm>
          <a:prstGeom prst="rect">
            <a:avLst/>
          </a:prstGeom>
          <a:solidFill>
            <a:srgbClr val="CCECFF">
              <a:alpha val="41000"/>
            </a:srgbClr>
          </a:solidFill>
        </p:spPr>
      </p:pic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500702"/>
            <a:ext cx="2514600" cy="866775"/>
          </a:xfrm>
          <a:prstGeom prst="rect">
            <a:avLst/>
          </a:prstGeom>
          <a:solidFill>
            <a:srgbClr val="CCECFF">
              <a:alpha val="42000"/>
            </a:srgbClr>
          </a:solidFill>
        </p:spPr>
      </p:pic>
      <p:sp>
        <p:nvSpPr>
          <p:cNvPr id="14" name="TextBox 13"/>
          <p:cNvSpPr txBox="1"/>
          <p:nvPr/>
        </p:nvSpPr>
        <p:spPr>
          <a:xfrm>
            <a:off x="5357818" y="1071546"/>
            <a:ext cx="3214710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cademyCTT" pitchFamily="2" charset="0"/>
              </a:rPr>
              <a:t>Имеет ли смысл выражение?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cademyCTT" pitchFamily="2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2857496"/>
            <a:ext cx="1600200" cy="552450"/>
          </a:xfrm>
          <a:prstGeom prst="rect">
            <a:avLst/>
          </a:prstGeom>
          <a:solidFill>
            <a:srgbClr val="CCECFF">
              <a:alpha val="31000"/>
            </a:srgbClr>
          </a:solidFill>
        </p:spPr>
      </p:pic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3714752"/>
            <a:ext cx="1190625" cy="476250"/>
          </a:xfrm>
          <a:prstGeom prst="rect">
            <a:avLst/>
          </a:prstGeom>
          <a:solidFill>
            <a:srgbClr val="CCECFF">
              <a:alpha val="39000"/>
            </a:srgbClr>
          </a:solidFill>
        </p:spPr>
      </p:pic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401" name="Picture 17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4572008"/>
            <a:ext cx="1371600" cy="476250"/>
          </a:xfrm>
          <a:prstGeom prst="rect">
            <a:avLst/>
          </a:prstGeom>
          <a:solidFill>
            <a:srgbClr val="CCECFF">
              <a:alpha val="43000"/>
            </a:srgbClr>
          </a:solidFill>
        </p:spPr>
      </p:pic>
      <p:cxnSp>
        <p:nvCxnSpPr>
          <p:cNvPr id="22" name="Прямая соединительная линия 21"/>
          <p:cNvCxnSpPr/>
          <p:nvPr/>
        </p:nvCxnSpPr>
        <p:spPr>
          <a:xfrm rot="5400000">
            <a:off x="2535223" y="3964785"/>
            <a:ext cx="450138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 txBox="1">
            <a:spLocks/>
          </p:cNvSpPr>
          <p:nvPr/>
        </p:nvSpPr>
        <p:spPr>
          <a:xfrm>
            <a:off x="642910" y="714356"/>
            <a:ext cx="4286280" cy="157163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Выразить через </a:t>
            </a:r>
            <a:r>
              <a:rPr lang="en-US" sz="3200" b="1" i="1" spc="-100" dirty="0" err="1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cos</a:t>
            </a:r>
            <a:r>
              <a:rPr lang="en-US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, sin, </a:t>
            </a:r>
            <a:r>
              <a:rPr lang="en-US" sz="3200" b="1" i="1" spc="-100" dirty="0" err="1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tg</a:t>
            </a:r>
            <a:r>
              <a:rPr lang="en-US" sz="3200" b="1" i="1" spc="-100" dirty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 </a:t>
            </a:r>
            <a:r>
              <a:rPr lang="ru-RU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 </a:t>
            </a:r>
            <a:r>
              <a:rPr lang="ru-RU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вдвое меньшего аргумента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3" name="Группа 22"/>
          <p:cNvGrpSpPr/>
          <p:nvPr/>
        </p:nvGrpSpPr>
        <p:grpSpPr>
          <a:xfrm>
            <a:off x="1785918" y="2643182"/>
            <a:ext cx="1857388" cy="3429024"/>
            <a:chOff x="928662" y="2214554"/>
            <a:chExt cx="2087885" cy="3714776"/>
          </a:xfrm>
        </p:grpSpPr>
        <p:pic>
          <p:nvPicPr>
            <p:cNvPr id="17411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28662" y="3143248"/>
              <a:ext cx="1993588" cy="743876"/>
            </a:xfrm>
            <a:prstGeom prst="rect">
              <a:avLst/>
            </a:prstGeom>
            <a:noFill/>
          </p:spPr>
        </p:pic>
        <p:pic>
          <p:nvPicPr>
            <p:cNvPr id="17413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28662" y="4071942"/>
              <a:ext cx="1713083" cy="785818"/>
            </a:xfrm>
            <a:prstGeom prst="rect">
              <a:avLst/>
            </a:prstGeom>
            <a:noFill/>
          </p:spPr>
        </p:pic>
        <p:pic>
          <p:nvPicPr>
            <p:cNvPr id="17415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28662" y="5214950"/>
              <a:ext cx="2071702" cy="714380"/>
            </a:xfrm>
            <a:prstGeom prst="rect">
              <a:avLst/>
            </a:prstGeom>
            <a:noFill/>
          </p:spPr>
        </p:pic>
        <p:pic>
          <p:nvPicPr>
            <p:cNvPr id="17417" name="Picture 9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28662" y="2214554"/>
              <a:ext cx="2087885" cy="762002"/>
            </a:xfrm>
            <a:prstGeom prst="rect">
              <a:avLst/>
            </a:prstGeom>
            <a:noFill/>
          </p:spPr>
        </p:pic>
      </p:grpSp>
      <p:sp>
        <p:nvSpPr>
          <p:cNvPr id="13" name="Заголовок 1"/>
          <p:cNvSpPr txBox="1">
            <a:spLocks/>
          </p:cNvSpPr>
          <p:nvPr/>
        </p:nvSpPr>
        <p:spPr>
          <a:xfrm>
            <a:off x="4929190" y="785794"/>
            <a:ext cx="3714776" cy="1357322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Выразить через </a:t>
            </a:r>
            <a:r>
              <a:rPr lang="en-US" sz="3200" b="1" i="1" spc="-100" dirty="0" err="1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cos</a:t>
            </a:r>
            <a:r>
              <a:rPr lang="en-US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 </a:t>
            </a:r>
            <a:r>
              <a:rPr lang="ru-RU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Lucida Handwriting" pitchFamily="66" charset="0"/>
              </a:rPr>
              <a:t> </a:t>
            </a:r>
            <a:r>
              <a:rPr lang="ru-RU" sz="3200" b="1" i="1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вдвое большего угла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2357430"/>
            <a:ext cx="1625893" cy="651343"/>
          </a:xfrm>
          <a:prstGeom prst="rect">
            <a:avLst/>
          </a:prstGeom>
          <a:noFill/>
        </p:spPr>
      </p:pic>
      <p:cxnSp>
        <p:nvCxnSpPr>
          <p:cNvPr id="25" name="Прямая соединительная линия 24"/>
          <p:cNvCxnSpPr/>
          <p:nvPr/>
        </p:nvCxnSpPr>
        <p:spPr>
          <a:xfrm rot="5400000">
            <a:off x="1785918" y="3214686"/>
            <a:ext cx="600079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2928934"/>
            <a:ext cx="2223616" cy="690564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59" y="3714752"/>
            <a:ext cx="1634493" cy="619126"/>
          </a:xfrm>
          <a:prstGeom prst="rect">
            <a:avLst/>
          </a:prstGeom>
          <a:noFill/>
        </p:spPr>
      </p:pic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143116"/>
            <a:ext cx="2014552" cy="714380"/>
          </a:xfrm>
          <a:prstGeom prst="rect">
            <a:avLst/>
          </a:prstGeom>
          <a:solidFill>
            <a:srgbClr val="CCECFF">
              <a:alpha val="34000"/>
            </a:srgbClr>
          </a:solidFill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09240" y="2071678"/>
            <a:ext cx="2263156" cy="785818"/>
          </a:xfrm>
          <a:prstGeom prst="rect">
            <a:avLst/>
          </a:prstGeom>
          <a:solidFill>
            <a:srgbClr val="CCECFF">
              <a:alpha val="52000"/>
            </a:srgbClr>
          </a:solidFill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7121" y="3286124"/>
            <a:ext cx="3088918" cy="1285884"/>
          </a:xfrm>
          <a:prstGeom prst="rect">
            <a:avLst/>
          </a:prstGeom>
          <a:solidFill>
            <a:srgbClr val="CCECFF">
              <a:alpha val="40000"/>
            </a:srgbClr>
          </a:solidFill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866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4133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071802" y="357166"/>
            <a:ext cx="3643338" cy="107157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u="sng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Вычислите: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3571876"/>
            <a:ext cx="3190422" cy="785818"/>
          </a:xfrm>
          <a:prstGeom prst="rect">
            <a:avLst/>
          </a:prstGeom>
          <a:solidFill>
            <a:srgbClr val="CCECFF">
              <a:alpha val="42000"/>
            </a:srgbClr>
          </a:solidFill>
        </p:spPr>
      </p:pic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929198"/>
            <a:ext cx="3019431" cy="1316844"/>
          </a:xfrm>
          <a:prstGeom prst="rect">
            <a:avLst/>
          </a:prstGeom>
          <a:solidFill>
            <a:srgbClr val="CCECFF">
              <a:alpha val="39000"/>
            </a:srgbClr>
          </a:solidFill>
        </p:spPr>
      </p:pic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866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3200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4133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5534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571736" y="0"/>
            <a:ext cx="4214842" cy="642942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u="sng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Упростите: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2143116"/>
            <a:ext cx="2524125" cy="704850"/>
          </a:xfrm>
          <a:prstGeom prst="rect">
            <a:avLst/>
          </a:prstGeom>
          <a:solidFill>
            <a:srgbClr val="CCFFFF">
              <a:alpha val="49000"/>
            </a:srgbClr>
          </a:solidFill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000240"/>
            <a:ext cx="4676775" cy="876300"/>
          </a:xfrm>
          <a:prstGeom prst="rect">
            <a:avLst/>
          </a:prstGeom>
          <a:solidFill>
            <a:srgbClr val="CCFFFF">
              <a:alpha val="46000"/>
            </a:srgbClr>
          </a:solidFill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1357298"/>
            <a:ext cx="3486150" cy="476250"/>
          </a:xfrm>
          <a:prstGeom prst="rect">
            <a:avLst/>
          </a:prstGeom>
          <a:solidFill>
            <a:srgbClr val="CCFFFF">
              <a:alpha val="50000"/>
            </a:srgbClr>
          </a:solidFill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24104" y="3429000"/>
            <a:ext cx="4705350" cy="495300"/>
          </a:xfrm>
          <a:prstGeom prst="rect">
            <a:avLst/>
          </a:prstGeom>
          <a:solidFill>
            <a:srgbClr val="CCFFFF">
              <a:alpha val="50000"/>
            </a:srgbClr>
          </a:solidFill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4214818"/>
            <a:ext cx="4238625" cy="800100"/>
          </a:xfrm>
          <a:prstGeom prst="rect">
            <a:avLst/>
          </a:prstGeom>
          <a:solidFill>
            <a:srgbClr val="CCFFFF">
              <a:alpha val="46000"/>
            </a:srgbClr>
          </a:solidFill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214950"/>
            <a:ext cx="3228975" cy="1400175"/>
          </a:xfrm>
          <a:prstGeom prst="rect">
            <a:avLst/>
          </a:prstGeom>
          <a:solidFill>
            <a:srgbClr val="CCFFFF">
              <a:alpha val="48000"/>
            </a:srgbClr>
          </a:solidFill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1357298"/>
            <a:ext cx="3295650" cy="476250"/>
          </a:xfrm>
          <a:prstGeom prst="rect">
            <a:avLst/>
          </a:prstGeom>
          <a:solidFill>
            <a:srgbClr val="CCFFFF">
              <a:alpha val="50000"/>
            </a:srgbClr>
          </a:solidFill>
        </p:spPr>
      </p:pic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3429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4381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7496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0" y="8429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Таблица 63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43108" y="0"/>
            <a:ext cx="5286412" cy="785794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i="1" u="sng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Решите уравнения</a:t>
            </a:r>
            <a:endParaRPr kumimoji="0" lang="ru-RU" sz="24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1247775" y="227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1247775" y="2905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1247775" y="3533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1247775" y="3533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1247775" y="4162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228600" y="512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8" name="Rectangle 28"/>
          <p:cNvSpPr>
            <a:spLocks noChangeArrowheads="1"/>
          </p:cNvSpPr>
          <p:nvPr/>
        </p:nvSpPr>
        <p:spPr bwMode="auto">
          <a:xfrm>
            <a:off x="228600" y="5991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228600" y="685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0" name="Rectangle 30"/>
          <p:cNvSpPr>
            <a:spLocks noChangeArrowheads="1"/>
          </p:cNvSpPr>
          <p:nvPr/>
        </p:nvSpPr>
        <p:spPr bwMode="auto">
          <a:xfrm>
            <a:off x="228600" y="7734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1" name="Rectangle 31"/>
          <p:cNvSpPr>
            <a:spLocks noChangeArrowheads="1"/>
          </p:cNvSpPr>
          <p:nvPr/>
        </p:nvSpPr>
        <p:spPr bwMode="auto">
          <a:xfrm>
            <a:off x="228600" y="861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2" name="Rectangle 32"/>
          <p:cNvSpPr>
            <a:spLocks noChangeArrowheads="1"/>
          </p:cNvSpPr>
          <p:nvPr/>
        </p:nvSpPr>
        <p:spPr bwMode="auto">
          <a:xfrm>
            <a:off x="228600" y="9401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3" name="Rectangle 33"/>
          <p:cNvSpPr>
            <a:spLocks noChangeArrowheads="1"/>
          </p:cNvSpPr>
          <p:nvPr/>
        </p:nvSpPr>
        <p:spPr bwMode="auto">
          <a:xfrm>
            <a:off x="228600" y="10191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4" name="Rectangle 34"/>
          <p:cNvSpPr>
            <a:spLocks noChangeArrowheads="1"/>
          </p:cNvSpPr>
          <p:nvPr/>
        </p:nvSpPr>
        <p:spPr bwMode="auto">
          <a:xfrm>
            <a:off x="228600" y="10982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5" name="Rectangle 35"/>
          <p:cNvSpPr>
            <a:spLocks noChangeArrowheads="1"/>
          </p:cNvSpPr>
          <p:nvPr/>
        </p:nvSpPr>
        <p:spPr bwMode="auto">
          <a:xfrm>
            <a:off x="228600" y="1177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6" name="Rectangle 36"/>
          <p:cNvSpPr>
            <a:spLocks noChangeArrowheads="1"/>
          </p:cNvSpPr>
          <p:nvPr/>
        </p:nvSpPr>
        <p:spPr bwMode="auto">
          <a:xfrm>
            <a:off x="228600" y="1256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4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5" name="Rectangle 45"/>
          <p:cNvSpPr>
            <a:spLocks noChangeArrowheads="1"/>
          </p:cNvSpPr>
          <p:nvPr/>
        </p:nvSpPr>
        <p:spPr bwMode="auto">
          <a:xfrm>
            <a:off x="1247775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1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0" name="Picture 50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1571612"/>
            <a:ext cx="2400300" cy="619125"/>
          </a:xfrm>
          <a:prstGeom prst="rect">
            <a:avLst/>
          </a:prstGeom>
          <a:solidFill>
            <a:srgbClr val="CCFFFF">
              <a:alpha val="20000"/>
            </a:srgb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0533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2" name="Picture 5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595429"/>
            <a:ext cx="2952750" cy="619125"/>
          </a:xfrm>
          <a:prstGeom prst="rect">
            <a:avLst/>
          </a:prstGeom>
          <a:solidFill>
            <a:srgbClr val="CCFFFF">
              <a:alpha val="15000"/>
            </a:srgbClr>
          </a:solidFill>
          <a:ln>
            <a:solidFill>
              <a:schemeClr val="accent1"/>
            </a:solidFill>
          </a:ln>
          <a:effectLst>
            <a:outerShdw dist="38100" sx="200000" sy="200000" algn="tl" rotWithShape="0">
              <a:schemeClr val="bg1">
                <a:alpha val="0"/>
              </a:schemeClr>
            </a:outerShdw>
          </a:effectLst>
        </p:spPr>
      </p:pic>
      <p:sp>
        <p:nvSpPr>
          <p:cNvPr id="20535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4" name="Picture 5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309809"/>
            <a:ext cx="3009900" cy="619125"/>
          </a:xfrm>
          <a:prstGeom prst="rect">
            <a:avLst/>
          </a:prstGeom>
          <a:solidFill>
            <a:srgbClr val="CCFFFF">
              <a:alpha val="20000"/>
            </a:srgbClr>
          </a:solidFill>
          <a:ln>
            <a:solidFill>
              <a:schemeClr val="accent1"/>
            </a:solidFill>
          </a:ln>
          <a:effectLst>
            <a:outerShdw dist="25400" dir="2400000" sx="200000" sy="200000" algn="tl" rotWithShape="0">
              <a:prstClr val="black">
                <a:alpha val="0"/>
              </a:prstClr>
            </a:outerShdw>
          </a:effectLst>
        </p:spPr>
      </p:pic>
      <p:sp>
        <p:nvSpPr>
          <p:cNvPr id="20537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6" name="Picture 56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2285992"/>
            <a:ext cx="2343150" cy="619125"/>
          </a:xfrm>
          <a:prstGeom prst="rect">
            <a:avLst/>
          </a:prstGeom>
          <a:solidFill>
            <a:srgbClr val="CCFFFF">
              <a:alpha val="21000"/>
            </a:srgbClr>
          </a:solidFill>
          <a:ln>
            <a:solidFill>
              <a:schemeClr val="accent1"/>
            </a:solidFill>
          </a:ln>
        </p:spPr>
      </p:pic>
      <p:sp>
        <p:nvSpPr>
          <p:cNvPr id="20539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8" name="Picture 5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002445"/>
            <a:ext cx="2533649" cy="712307"/>
          </a:xfrm>
          <a:prstGeom prst="rect">
            <a:avLst/>
          </a:prstGeom>
          <a:solidFill>
            <a:schemeClr val="bg2"/>
          </a:solidFill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2054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40" name="Picture 60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81139" y="3786190"/>
            <a:ext cx="3305175" cy="676275"/>
          </a:xfrm>
          <a:prstGeom prst="rect">
            <a:avLst/>
          </a:prstGeom>
          <a:solidFill>
            <a:srgbClr val="CCFFFF">
              <a:alpha val="21000"/>
            </a:srgbClr>
          </a:solidFill>
          <a:ln>
            <a:solidFill>
              <a:schemeClr val="accent1"/>
            </a:solidFill>
          </a:ln>
        </p:spPr>
      </p:pic>
      <p:sp>
        <p:nvSpPr>
          <p:cNvPr id="20543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5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44" name="Picture 64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64" y="4538675"/>
            <a:ext cx="3143250" cy="676275"/>
          </a:xfrm>
          <a:prstGeom prst="rect">
            <a:avLst/>
          </a:prstGeom>
          <a:solidFill>
            <a:srgbClr val="CCFFFF">
              <a:alpha val="18000"/>
            </a:srgbClr>
          </a:solidFill>
          <a:ln>
            <a:solidFill>
              <a:schemeClr val="accent1"/>
            </a:solidFill>
          </a:ln>
        </p:spPr>
      </p:pic>
      <p:sp>
        <p:nvSpPr>
          <p:cNvPr id="20547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46" name="Picture 66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786190"/>
            <a:ext cx="2781300" cy="685800"/>
          </a:xfrm>
          <a:prstGeom prst="rect">
            <a:avLst/>
          </a:prstGeom>
          <a:solidFill>
            <a:srgbClr val="CCFFFF">
              <a:alpha val="18000"/>
            </a:srgbClr>
          </a:solidFill>
          <a:ln>
            <a:solidFill>
              <a:schemeClr val="accent1"/>
            </a:solidFill>
          </a:ln>
        </p:spPr>
      </p:pic>
      <p:sp>
        <p:nvSpPr>
          <p:cNvPr id="20549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48" name="Picture 68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529150"/>
            <a:ext cx="3095625" cy="685800"/>
          </a:xfrm>
          <a:prstGeom prst="rect">
            <a:avLst/>
          </a:prstGeom>
          <a:solidFill>
            <a:srgbClr val="CCFFFF">
              <a:alpha val="22000"/>
            </a:srgbClr>
          </a:solidFill>
          <a:ln>
            <a:solidFill>
              <a:schemeClr val="accent1"/>
            </a:solidFill>
          </a:ln>
        </p:spPr>
      </p:pic>
      <p:sp>
        <p:nvSpPr>
          <p:cNvPr id="20551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0" name="Picture 70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381643"/>
            <a:ext cx="2228850" cy="619125"/>
          </a:xfrm>
          <a:prstGeom prst="rect">
            <a:avLst/>
          </a:prstGeom>
          <a:solidFill>
            <a:schemeClr val="bg2"/>
          </a:solidFill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20553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5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9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8" name="Picture 78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24653" y="5381643"/>
            <a:ext cx="2047875" cy="619125"/>
          </a:xfrm>
          <a:prstGeom prst="rect">
            <a:avLst/>
          </a:prstGeom>
          <a:solidFill>
            <a:srgbClr val="CCFFFF">
              <a:alpha val="20000"/>
            </a:srgbClr>
          </a:solidFill>
          <a:ln>
            <a:solidFill>
              <a:schemeClr val="accent1"/>
            </a:solidFill>
          </a:ln>
        </p:spPr>
      </p:pic>
      <p:sp>
        <p:nvSpPr>
          <p:cNvPr id="20561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60" name="Picture 80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6072206"/>
            <a:ext cx="2333625" cy="619125"/>
          </a:xfrm>
          <a:prstGeom prst="rect">
            <a:avLst/>
          </a:prstGeom>
          <a:solidFill>
            <a:srgbClr val="CCFFFF">
              <a:alpha val="18000"/>
            </a:srgbClr>
          </a:solidFill>
          <a:ln>
            <a:solidFill>
              <a:schemeClr val="accent1"/>
            </a:solidFill>
          </a:ln>
        </p:spPr>
      </p:pic>
      <p:sp>
        <p:nvSpPr>
          <p:cNvPr id="20563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5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64" name="Picture 84"/>
          <p:cNvPicPr>
            <a:picLocks noChangeAspect="1" noChangeArrowheads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857232"/>
            <a:ext cx="1800225" cy="752475"/>
          </a:xfrm>
          <a:prstGeom prst="rect">
            <a:avLst/>
          </a:prstGeom>
          <a:solidFill>
            <a:schemeClr val="bg2"/>
          </a:solidFill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20567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66" name="Picture 86"/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5429264"/>
            <a:ext cx="1543050" cy="619125"/>
          </a:xfrm>
          <a:prstGeom prst="rect">
            <a:avLst/>
          </a:prstGeom>
          <a:solidFill>
            <a:srgbClr val="CCFFFF">
              <a:alpha val="20000"/>
            </a:srgbClr>
          </a:solidFill>
          <a:ln>
            <a:solidFill>
              <a:schemeClr val="accent1"/>
            </a:solidFill>
          </a:ln>
        </p:spPr>
      </p:pic>
      <p:sp>
        <p:nvSpPr>
          <p:cNvPr id="20569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1" name="Rectangle 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70" name="Picture 90"/>
          <p:cNvPicPr>
            <a:picLocks noChangeAspect="1" noChangeArrowheads="1"/>
          </p:cNvPicPr>
          <p:nvPr/>
        </p:nvPicPr>
        <p:blipFill>
          <a:blip r:embed="rId1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6072206"/>
            <a:ext cx="2924175" cy="619125"/>
          </a:xfrm>
          <a:prstGeom prst="rect">
            <a:avLst/>
          </a:prstGeom>
          <a:solidFill>
            <a:srgbClr val="CCFFFF">
              <a:alpha val="21000"/>
            </a:srgbClr>
          </a:solidFill>
          <a:ln>
            <a:solidFill>
              <a:schemeClr val="accent1"/>
            </a:solidFill>
          </a:ln>
        </p:spPr>
      </p:pic>
      <p:sp>
        <p:nvSpPr>
          <p:cNvPr id="106" name="Номер слайда 10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357144"/>
                <a:gridCol w="197036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5534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500298" y="428604"/>
            <a:ext cx="5214974" cy="107157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i="1" u="sng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Решите уравнение: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sng" strike="noStrike" kern="1200" cap="none" spc="30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dventure" pitchFamily="2" charset="0"/>
              <a:ea typeface="+mn-ea"/>
              <a:cs typeface="+mn-cs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1428736"/>
            <a:ext cx="3400425" cy="476250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2214554"/>
            <a:ext cx="4257675" cy="476250"/>
          </a:xfrm>
          <a:prstGeom prst="rect">
            <a:avLst/>
          </a:prstGeom>
          <a:noFill/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071810"/>
            <a:ext cx="4781550" cy="476250"/>
          </a:xfrm>
          <a:prstGeom prst="rect">
            <a:avLst/>
          </a:prstGeom>
          <a:noFill/>
        </p:spPr>
      </p:pic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214546" y="3857628"/>
            <a:ext cx="5786478" cy="114300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i="1" u="sng" spc="-100" dirty="0" smtClean="0">
                <a:solidFill>
                  <a:srgbClr val="0000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venture" pitchFamily="2" charset="0"/>
              </a:rPr>
              <a:t>Найдите количество корней уравнения</a:t>
            </a:r>
            <a:endParaRPr lang="ru-RU" sz="3600" i="1" u="sng" spc="-100" dirty="0">
              <a:solidFill>
                <a:srgbClr val="000099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Adventure" pitchFamily="2" charset="0"/>
            </a:endParaRP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5500702"/>
            <a:ext cx="6873634" cy="64294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3" name="Номер слайда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4A954-5824-4BF0-B569-0AC50D4FB6D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" y="214280"/>
          <a:ext cx="9143970" cy="6429440"/>
        </p:xfrm>
        <a:graphic>
          <a:graphicData uri="http://schemas.openxmlformats.org/drawingml/2006/table">
            <a:tbl>
              <a:tblPr/>
              <a:tblGrid>
                <a:gridCol w="357144"/>
                <a:gridCol w="197036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  <a:gridCol w="277090"/>
              </a:tblGrid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5DF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50825" y="2349500"/>
          <a:ext cx="8713788" cy="960438"/>
        </p:xfrm>
        <a:graphic>
          <a:graphicData uri="http://schemas.openxmlformats.org/presentationml/2006/ole">
            <p:oleObj spid="_x0000_s29698" name="Формула" r:id="rId3" imgW="1981080" imgH="20304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5514975" y="5013325"/>
          <a:ext cx="1281113" cy="681038"/>
        </p:xfrm>
        <a:graphic>
          <a:graphicData uri="http://schemas.openxmlformats.org/presentationml/2006/ole">
            <p:oleObj spid="_x0000_s29699" name="Формула" r:id="rId4" imgW="406080" imgH="215640" progId="Equation.3">
              <p:embed/>
            </p:oleObj>
          </a:graphicData>
        </a:graphic>
      </p:graphicFrame>
      <p:sp>
        <p:nvSpPr>
          <p:cNvPr id="19464" name="WordArt 8"/>
          <p:cNvSpPr>
            <a:spLocks noChangeArrowheads="1" noChangeShapeType="1" noTextEdit="1"/>
          </p:cNvSpPr>
          <p:nvPr/>
        </p:nvSpPr>
        <p:spPr bwMode="auto">
          <a:xfrm>
            <a:off x="611188" y="404813"/>
            <a:ext cx="8056562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latin typeface="Comic Sans MS"/>
              </a:rPr>
              <a:t>Найдите количество корней уравнения</a:t>
            </a:r>
          </a:p>
        </p:txBody>
      </p:sp>
      <p:sp>
        <p:nvSpPr>
          <p:cNvPr id="19465" name="WordArt 9"/>
          <p:cNvSpPr>
            <a:spLocks noChangeArrowheads="1" noChangeShapeType="1" noTextEdit="1"/>
          </p:cNvSpPr>
          <p:nvPr/>
        </p:nvSpPr>
        <p:spPr bwMode="auto">
          <a:xfrm>
            <a:off x="1619250" y="4868863"/>
            <a:ext cx="2951163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200"/>
                    </a:gs>
                    <a:gs pos="22500">
                      <a:srgbClr val="FF7A00"/>
                    </a:gs>
                    <a:gs pos="35000">
                      <a:srgbClr val="FF0300"/>
                    </a:gs>
                    <a:gs pos="50000">
                      <a:srgbClr val="4D0808"/>
                    </a:gs>
                    <a:gs pos="65000">
                      <a:srgbClr val="FF0300"/>
                    </a:gs>
                    <a:gs pos="77500">
                      <a:srgbClr val="FF7A00"/>
                    </a:gs>
                    <a:gs pos="100000">
                      <a:srgbClr val="FFF200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C7DFD3">
                      <a:alpha val="50000"/>
                    </a:srgbClr>
                  </a:prstShdw>
                </a:effectLst>
                <a:latin typeface="Comic Sans MS"/>
              </a:rPr>
              <a:t>На промежутке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600" decel="100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600" decel="100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00" decel="100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nimBg="1"/>
      <p:bldP spid="1946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671</TotalTime>
  <Words>165</Words>
  <Application>Microsoft Office PowerPoint</Application>
  <PresentationFormat>Экран (4:3)</PresentationFormat>
  <Paragraphs>40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Солнцестояние</vt:lpstr>
      <vt:lpstr>Формула</vt:lpstr>
      <vt:lpstr> Тема урока.  Решение  тригонометрических  уравнений.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«Решение  тригонометрических  уравнений»</dc:title>
  <dc:creator>Admin</dc:creator>
  <cp:lastModifiedBy>Lenovo User</cp:lastModifiedBy>
  <cp:revision>55</cp:revision>
  <dcterms:created xsi:type="dcterms:W3CDTF">2008-04-12T17:07:18Z</dcterms:created>
  <dcterms:modified xsi:type="dcterms:W3CDTF">2009-08-29T19:36:51Z</dcterms:modified>
</cp:coreProperties>
</file>