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4" r:id="rId9"/>
    <p:sldId id="267" r:id="rId10"/>
    <p:sldId id="281" r:id="rId11"/>
    <p:sldId id="282" r:id="rId12"/>
    <p:sldId id="274" r:id="rId13"/>
    <p:sldId id="273" r:id="rId14"/>
    <p:sldId id="263" r:id="rId15"/>
    <p:sldId id="275" r:id="rId16"/>
    <p:sldId id="283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5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4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876FC-9047-4C76-9C1B-6E107AE9CFFE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2FD03-CFEF-4A6F-B3AE-D69B24C94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2FD03-CFEF-4A6F-B3AE-D69B24C94C2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2FD03-CFEF-4A6F-B3AE-D69B24C94C2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0F8C-063F-4796-B3D0-0A33F1556D3A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495B-FAB3-4A1C-BB6E-7F3058633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1"/>
            <a:ext cx="9144000" cy="12144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  «Производные и непроизводные предлоги».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01122" cy="464347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урока: 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познакомить учащихся с происхождением предлогов,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сформировать умение отличать производные предлоги от непроизводных 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производные предлоги от омонимичных форм  самостоятельных частей речи,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познавательный интерес учащихся, умения вступать в речевое общение, анализировать, сравнивать, обобщать,  организовывать самостоятельную и групповую работу,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активизировать творческие способности учащихся,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прививать интерес и любовь к родному языку.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00962" cy="7857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« Предлог или деепричастие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(№ 110434)»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77739"/>
            <a:ext cx="8609078" cy="578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85776"/>
            <a:ext cx="84582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 Переход существительного в предлог </a:t>
            </a:r>
            <a:r>
              <a:rPr lang="ru-RU" sz="2400" dirty="0" smtClean="0"/>
              <a:t>(№110586)».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00" y="785794"/>
            <a:ext cx="8880903" cy="562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172480" cy="157163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V</a:t>
            </a:r>
            <a:r>
              <a:rPr lang="ru-RU" sz="2800" b="1" dirty="0" smtClean="0">
                <a:solidFill>
                  <a:srgbClr val="C00000"/>
                </a:solidFill>
              </a:rPr>
              <a:t>. Применение на практике полученных знаний.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1. Работа с упражнением  учебника. Выписать словосочетания с непроизводными и производными предлогами .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2. Индивидуальная работа на компьютере (распознавание предлогов). </a:t>
            </a:r>
            <a:r>
              <a:rPr lang="ru-RU" sz="1800" dirty="0" smtClean="0">
                <a:solidFill>
                  <a:srgbClr val="C00000"/>
                </a:solidFill>
              </a:rPr>
              <a:t>«Производные и непроизводные предлоги(№</a:t>
            </a:r>
            <a:r>
              <a:rPr lang="ru-RU" sz="1800" dirty="0" smtClean="0">
                <a:solidFill>
                  <a:srgbClr val="C00000"/>
                </a:solidFill>
              </a:rPr>
              <a:t>110766 </a:t>
            </a:r>
            <a:r>
              <a:rPr lang="ru-RU" sz="1800" dirty="0" smtClean="0">
                <a:solidFill>
                  <a:srgbClr val="C00000"/>
                </a:solidFill>
              </a:rPr>
              <a:t>)»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572348" cy="473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247962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Разминка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Электронное задание « Производные и непроизводные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предлоги(№110290)»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402205" cy="52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8643998" cy="540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21429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«Производные и непроизводные предлоги ( №110406)»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01156" cy="182719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Контроль знаний .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Проверочный тест.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«Производные и непроизводные предлоги(№110638)».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с помощью активизации таблицы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11338"/>
            <a:ext cx="8786874" cy="508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42865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«Предлог или существительное с предлогом (110165)»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38" y="1000108"/>
            <a:ext cx="891546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1414"/>
            <a:ext cx="9001156" cy="12858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13" y="1285860"/>
            <a:ext cx="8772587" cy="548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85729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Употребление предлогов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Анимация «  Производный предлог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110645)»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"/>
            <a:ext cx="7915276" cy="150017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Закрепление полученных знаний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не только производного ,но и непроизводного предлога может повлиять на смысл высказывания. Посмотрите анимацию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предлогов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языке (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№110874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)»,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выполните предложенные задания.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64455"/>
            <a:ext cx="8429684" cy="50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172480" cy="385765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Подведение итогов урока .Рефлексия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роанализируйте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сделайте вывод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полученных знаниях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детей :  Мы познакомились с происхождением предлогов.  Мы научились отличать производные предлоги от непроизводных, от омонимичных самостоятельных частей речи.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образовательные ресурсы  помогли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 усвоить и  закрепить теоретический  материал , самостоятельно оценить усвоение новых знаний.)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42913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Составьте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теме урока . Лучший запишем в тетрадь.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201028" cy="182721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Оборудование .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Медиапроектор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 экран, сигнальные 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карточки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материалы единой коллекции цифровых образовательных ресурсов.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500306"/>
            <a:ext cx="8643998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Ход урока:</a:t>
            </a:r>
          </a:p>
          <a:p>
            <a:pPr marL="571500" indent="-571500">
              <a:buAutoNum type="romanUcPeriod"/>
            </a:pPr>
            <a:r>
              <a:rPr lang="ru-RU" dirty="0" smtClean="0">
                <a:solidFill>
                  <a:srgbClr val="002060"/>
                </a:solidFill>
              </a:rPr>
              <a:t>Демонстрация темы </a:t>
            </a:r>
            <a:r>
              <a:rPr lang="ru-RU" dirty="0" smtClean="0">
                <a:solidFill>
                  <a:srgbClr val="002060"/>
                </a:solidFill>
              </a:rPr>
              <a:t>урока. </a:t>
            </a:r>
          </a:p>
          <a:p>
            <a:pPr marL="571500" indent="-571500"/>
            <a:r>
              <a:rPr lang="ru-RU" dirty="0" smtClean="0">
                <a:solidFill>
                  <a:srgbClr val="002060"/>
                </a:solidFill>
              </a:rPr>
              <a:t>Производные и непроизводные предлоги.</a:t>
            </a:r>
            <a:endParaRPr lang="ru-RU" dirty="0" smtClean="0">
              <a:solidFill>
                <a:srgbClr val="002060"/>
              </a:solidFill>
            </a:endParaRPr>
          </a:p>
          <a:p>
            <a:pPr marL="571500" indent="-571500">
              <a:buAutoNum type="romanU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1650743"/>
            <a:ext cx="8429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ЦОР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УДОБНЫЙ, ПОНЯТНЫЙ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ПОМОГАЕТ, ОБЪЕДИНЯЕТ , УЧИТ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УМА  ТВОРЕНЬЕ - ПОЛЬЗА ДЕТЯМ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ЗНАНИЕ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(Автор Леонтьева Алёна.7в)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7958166" cy="324328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Домашнее задание.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материалы единой коллекции цифровых образовательных ресурсов, подготовьте сообщение :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 вариант – Происхождение предлогов.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вариант – Употребление предлогов.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подкрепите своими примерами.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.Комментирование оценок.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14338"/>
            <a:ext cx="9144000" cy="14287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Рассмотрите таблицу , сформулируйте  цели урока , вопросы к таблице.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«Происхождение предлогов (№ 140213)»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36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857257"/>
          </a:xfrm>
        </p:spPr>
        <p:txBody>
          <a:bodyPr>
            <a:normAutofit fontScale="90000"/>
          </a:bodyPr>
          <a:lstStyle/>
          <a:p>
            <a:pPr marL="571500" indent="-57150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-Какими бывают предлоги по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происхождению?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«Происхождение предлогов </a:t>
            </a:r>
            <a:r>
              <a:rPr lang="ru-RU" sz="2200" dirty="0" smtClean="0">
                <a:solidFill>
                  <a:srgbClr val="002060"/>
                </a:solidFill>
              </a:rPr>
              <a:t>(№ 140213</a:t>
            </a:r>
            <a:r>
              <a:rPr lang="ru-RU" sz="2200" dirty="0" smtClean="0">
                <a:solidFill>
                  <a:srgbClr val="002060"/>
                </a:solidFill>
              </a:rPr>
              <a:t>)»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85860"/>
            <a:ext cx="892971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100013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производные предлоги отличаются от непроизводных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« </a:t>
            </a:r>
            <a:r>
              <a:rPr lang="ru-RU" sz="2200" dirty="0" smtClean="0">
                <a:solidFill>
                  <a:srgbClr val="002060"/>
                </a:solidFill>
              </a:rPr>
              <a:t>Происхождение </a:t>
            </a:r>
            <a:r>
              <a:rPr lang="ru-RU" sz="2200" dirty="0" smtClean="0">
                <a:solidFill>
                  <a:srgbClr val="002060"/>
                </a:solidFill>
              </a:rPr>
              <a:t>предлогов ( </a:t>
            </a:r>
            <a:r>
              <a:rPr lang="ru-RU" sz="2200" dirty="0" smtClean="0">
                <a:solidFill>
                  <a:srgbClr val="002060"/>
                </a:solidFill>
              </a:rPr>
              <a:t>№ </a:t>
            </a:r>
            <a:r>
              <a:rPr lang="ru-RU" sz="2200" dirty="0" smtClean="0">
                <a:solidFill>
                  <a:srgbClr val="002060"/>
                </a:solidFill>
              </a:rPr>
              <a:t>140213)»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20" y="1357298"/>
            <a:ext cx="8917780" cy="53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57256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параграфа учебника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запись примеров производных предлогов в тетрадь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215370" cy="53578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Первичное закрепление знаний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«Производные предлоги (140155)»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36456"/>
            <a:ext cx="7572428" cy="45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858312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- Рассмотрите таблицу. Что нового из нее вы узнали о производных предлогах</a:t>
            </a:r>
            <a:r>
              <a:rPr lang="ru-RU" sz="2000" dirty="0" smtClean="0">
                <a:solidFill>
                  <a:srgbClr val="C00000"/>
                </a:solidFill>
              </a:rPr>
              <a:t>?( Производные предлоги </a:t>
            </a:r>
            <a:r>
              <a:rPr lang="ru-RU" sz="2000" dirty="0" smtClean="0">
                <a:solidFill>
                  <a:srgbClr val="C00000"/>
                </a:solidFill>
              </a:rPr>
              <a:t>образуются  </a:t>
            </a:r>
            <a:r>
              <a:rPr lang="ru-RU" sz="2000" dirty="0" smtClean="0">
                <a:solidFill>
                  <a:srgbClr val="C00000"/>
                </a:solidFill>
              </a:rPr>
              <a:t>от самостоятельных частей речи.  Производные предлоги могут писаться слитно и раздельно ).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1244"/>
            <a:ext cx="8286808" cy="493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9001156" cy="142873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Составьте 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и запишите предложения ,используя слова с производными  предлогами,  образованными от разных  частей речи,  приведенных в таблице.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9748"/>
            <a:ext cx="8748480" cy="53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IV</a:t>
            </a:r>
            <a:r>
              <a:rPr lang="ru-RU" sz="3200" b="1" dirty="0" smtClean="0">
                <a:solidFill>
                  <a:srgbClr val="C00000"/>
                </a:solidFill>
              </a:rPr>
              <a:t>.Первичный контроль </a:t>
            </a:r>
            <a:r>
              <a:rPr lang="ru-RU" sz="3200" b="1" dirty="0" smtClean="0">
                <a:solidFill>
                  <a:srgbClr val="C00000"/>
                </a:solidFill>
              </a:rPr>
              <a:t>знаний</a:t>
            </a:r>
            <a:r>
              <a:rPr lang="ru-RU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« </a:t>
            </a:r>
            <a:r>
              <a:rPr lang="ru-RU" sz="2000" dirty="0" smtClean="0"/>
              <a:t>Предлог или </a:t>
            </a:r>
            <a:r>
              <a:rPr lang="ru-RU" sz="2000" dirty="0" smtClean="0"/>
              <a:t>наречие(№110298)»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96542"/>
            <a:ext cx="8743931" cy="54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544</TotalTime>
  <Words>338</Words>
  <Application>Microsoft Office PowerPoint</Application>
  <PresentationFormat>Экран (4:3)</PresentationFormat>
  <Paragraphs>44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 урока:  «Производные и непроизводные предлоги».</vt:lpstr>
      <vt:lpstr>Оборудование .   Медиапроектор ,  экран, сигнальные карточки, материалы единой коллекции цифровых образовательных ресурсов.    </vt:lpstr>
      <vt:lpstr> Задание : Рассмотрите таблицу , сформулируйте  цели урока , вопросы к таблице.   «Происхождение предлогов (№ 140213)»</vt:lpstr>
      <vt:lpstr> -Какими бывают предлоги по происхождению? «Происхождение предлогов (№ 140213)»  </vt:lpstr>
      <vt:lpstr>-  Чем производные предлоги отличаются от непроизводных?  « Происхождение предлогов ( № 140213)»    </vt:lpstr>
      <vt:lpstr> II.  Чтение параграфа учебника, запись примеров производных предлогов в тетрадь.</vt:lpstr>
      <vt:lpstr>- Рассмотрите таблицу. Что нового из нее вы узнали о производных предлогах?( Производные предлоги образуются  от самостоятельных частей речи.  Производные предлоги могут писаться слитно и раздельно ). </vt:lpstr>
      <vt:lpstr>Составьте  и запишите предложения ,используя слова с производными  предлогами,  образованными от разных  частей речи,  приведенных в таблице.  </vt:lpstr>
      <vt:lpstr>IV.Первичный контроль знаний  « Предлог или наречие(№110298)»</vt:lpstr>
      <vt:lpstr>« Предлог или деепричастие (№ 110434)»</vt:lpstr>
      <vt:lpstr>« Переход существительного в предлог (№110586)». </vt:lpstr>
      <vt:lpstr>V. Применение на практике полученных знаний.  1. Работа с упражнением  учебника. Выписать словосочетания с непроизводными и производными предлогами . 2. Индивидуальная работа на компьютере (распознавание предлогов). «Производные и непроизводные предлоги(№110766 )» </vt:lpstr>
      <vt:lpstr>Слайд 13</vt:lpstr>
      <vt:lpstr>Слайд 14</vt:lpstr>
      <vt:lpstr>VII.  Контроль знаний .           Проверочный тест. «Производные и непроизводные предлоги(№110638)». Проверка с помощью активизации таблицы.  </vt:lpstr>
      <vt:lpstr>«Предлог или существительное с предлогом (110165)»</vt:lpstr>
      <vt:lpstr> </vt:lpstr>
      <vt:lpstr>IX. Закрепление полученных знаний.  - Выбор не только производного ,но и непроизводного предлога может повлиять на смысл высказывания. Посмотрите анимацию "Роль предлогов в языке ( №110874)», выполните предложенные задания.  </vt:lpstr>
      <vt:lpstr>X.  Подведение итогов урока .Рефлексия.   Проанализируйте  урок , сделайте вывод  о полученных знаниях. ( Ответы детей :  Мы познакомились с происхождением предлогов.  Мы научились отличать производные предлоги от непроизводных, от омонимичных самостоятельных частей речи. Цифровые образовательные ресурсы  помогли нам  усвоить и  закрепить теоретический  материал , самостоятельно оценить усвоение новых знаний.) </vt:lpstr>
      <vt:lpstr>Слайд 20</vt:lpstr>
      <vt:lpstr>XI. Домашнее задание.  Используя материалы единой коллекции цифровых образовательных ресурсов, подготовьте сообщение :     1 вариант – Происхождение предлогов.  2 вариант – Употребление предлогов. Ответы подкрепите своими примерами.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101</cp:revision>
  <dcterms:created xsi:type="dcterms:W3CDTF">2010-04-11T17:01:03Z</dcterms:created>
  <dcterms:modified xsi:type="dcterms:W3CDTF">2010-04-13T18:03:17Z</dcterms:modified>
</cp:coreProperties>
</file>