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12" Type="http://schemas.openxmlformats.org/officeDocument/2006/relationships/image" Target="../media/image25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79F-77E3-43A4-A9D4-C65211F691A4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5C5DA3-F073-4562-A79D-BFC9E3151C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79F-77E3-43A4-A9D4-C65211F691A4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5DA3-F073-4562-A79D-BFC9E3151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25C5DA3-F073-4562-A79D-BFC9E3151C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79F-77E3-43A4-A9D4-C65211F691A4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2EB5237-AE9F-4B1F-825F-22B83760EED8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79F-77E3-43A4-A9D4-C65211F691A4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25C5DA3-F073-4562-A79D-BFC9E3151C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79F-77E3-43A4-A9D4-C65211F691A4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5C5DA3-F073-4562-A79D-BFC9E3151C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DD2279F-77E3-43A4-A9D4-C65211F691A4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5DA3-F073-4562-A79D-BFC9E3151C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79F-77E3-43A4-A9D4-C65211F691A4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25C5DA3-F073-4562-A79D-BFC9E3151C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79F-77E3-43A4-A9D4-C65211F691A4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25C5DA3-F073-4562-A79D-BFC9E3151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79F-77E3-43A4-A9D4-C65211F691A4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5C5DA3-F073-4562-A79D-BFC9E3151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5C5DA3-F073-4562-A79D-BFC9E3151C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79F-77E3-43A4-A9D4-C65211F691A4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25C5DA3-F073-4562-A79D-BFC9E3151C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DD2279F-77E3-43A4-A9D4-C65211F691A4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DD2279F-77E3-43A4-A9D4-C65211F691A4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5C5DA3-F073-4562-A79D-BFC9E3151C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3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3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Relationship Id="rId14" Type="http://schemas.openxmlformats.org/officeDocument/2006/relationships/oleObject" Target="../embeddings/oleObject2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26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2.gif"/><Relationship Id="rId4" Type="http://schemas.openxmlformats.org/officeDocument/2006/relationships/oleObject" Target="../embeddings/oleObject2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3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Задания для организации фронтальной работы.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sz="4000"/>
              <a:t>Расскажи о линиях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14348" y="2500306"/>
            <a:ext cx="7901014" cy="262572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879475"/>
            <a:ext cx="7959754" cy="590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Назови все лучи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V="1">
            <a:off x="827088" y="1700213"/>
            <a:ext cx="7705725" cy="3744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2195513" y="4724400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3492500" y="4076700"/>
            <a:ext cx="71438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6516688" y="2636838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5076825" y="3284538"/>
            <a:ext cx="71438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1979613" y="4149725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9226" name="WordArt 10"/>
          <p:cNvSpPr>
            <a:spLocks noChangeArrowheads="1" noChangeShapeType="1" noTextEdit="1"/>
          </p:cNvSpPr>
          <p:nvPr/>
        </p:nvSpPr>
        <p:spPr bwMode="auto">
          <a:xfrm>
            <a:off x="3203575" y="3500438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</a:t>
            </a:r>
          </a:p>
        </p:txBody>
      </p:sp>
      <p:sp>
        <p:nvSpPr>
          <p:cNvPr id="9227" name="WordArt 11"/>
          <p:cNvSpPr>
            <a:spLocks noChangeArrowheads="1" noChangeShapeType="1" noTextEdit="1"/>
          </p:cNvSpPr>
          <p:nvPr/>
        </p:nvSpPr>
        <p:spPr bwMode="auto">
          <a:xfrm>
            <a:off x="4859338" y="2708275"/>
            <a:ext cx="3333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</a:t>
            </a:r>
          </a:p>
        </p:txBody>
      </p:sp>
      <p:sp>
        <p:nvSpPr>
          <p:cNvPr id="9228" name="WordArt 12"/>
          <p:cNvSpPr>
            <a:spLocks noChangeArrowheads="1" noChangeShapeType="1" noTextEdit="1"/>
          </p:cNvSpPr>
          <p:nvPr/>
        </p:nvSpPr>
        <p:spPr bwMode="auto">
          <a:xfrm>
            <a:off x="6227763" y="2060575"/>
            <a:ext cx="3333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Назови все отрезки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V="1">
            <a:off x="827088" y="1700213"/>
            <a:ext cx="7705725" cy="3744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2195513" y="4724400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3492500" y="4076700"/>
            <a:ext cx="71438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6516688" y="2636838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5076825" y="3284538"/>
            <a:ext cx="71438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WordArt 9"/>
          <p:cNvSpPr>
            <a:spLocks noChangeArrowheads="1" noChangeShapeType="1" noTextEdit="1"/>
          </p:cNvSpPr>
          <p:nvPr/>
        </p:nvSpPr>
        <p:spPr bwMode="auto">
          <a:xfrm>
            <a:off x="1979613" y="4149725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10250" name="WordArt 10"/>
          <p:cNvSpPr>
            <a:spLocks noChangeArrowheads="1" noChangeShapeType="1" noTextEdit="1"/>
          </p:cNvSpPr>
          <p:nvPr/>
        </p:nvSpPr>
        <p:spPr bwMode="auto">
          <a:xfrm>
            <a:off x="3203575" y="3500438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</a:t>
            </a:r>
          </a:p>
        </p:txBody>
      </p:sp>
      <p:sp>
        <p:nvSpPr>
          <p:cNvPr id="10251" name="WordArt 11"/>
          <p:cNvSpPr>
            <a:spLocks noChangeArrowheads="1" noChangeShapeType="1" noTextEdit="1"/>
          </p:cNvSpPr>
          <p:nvPr/>
        </p:nvSpPr>
        <p:spPr bwMode="auto">
          <a:xfrm>
            <a:off x="4859338" y="2708275"/>
            <a:ext cx="3333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</a:t>
            </a:r>
          </a:p>
        </p:txBody>
      </p:sp>
      <p:sp>
        <p:nvSpPr>
          <p:cNvPr id="10252" name="WordArt 12"/>
          <p:cNvSpPr>
            <a:spLocks noChangeArrowheads="1" noChangeShapeType="1" noTextEdit="1"/>
          </p:cNvSpPr>
          <p:nvPr/>
        </p:nvSpPr>
        <p:spPr bwMode="auto">
          <a:xfrm>
            <a:off x="6227763" y="2060575"/>
            <a:ext cx="3333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Выпишите острые, тупые, прямые углы</a:t>
            </a:r>
          </a:p>
        </p:txBody>
      </p:sp>
      <p:pic>
        <p:nvPicPr>
          <p:cNvPr id="16395" name="Picture 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66774" y="1527175"/>
            <a:ext cx="6573940" cy="4572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0" y="0"/>
            <a:ext cx="935038" cy="914400"/>
          </a:xfrm>
          <a:prstGeom prst="ellipse">
            <a:avLst/>
          </a:prstGeom>
          <a:gradFill rotWithShape="1">
            <a:gsLst>
              <a:gs pos="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itchFamily="18" charset="0"/>
              </a:rPr>
              <a:t>1.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79388" y="1341438"/>
            <a:ext cx="2089150" cy="647700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>
                <a:latin typeface="Times New Roman" pitchFamily="18" charset="0"/>
              </a:rPr>
              <a:t>Найти: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47813" y="1196975"/>
            <a:ext cx="5256212" cy="792163"/>
            <a:chOff x="1837" y="799"/>
            <a:chExt cx="3311" cy="499"/>
          </a:xfrm>
        </p:grpSpPr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1837" y="799"/>
              <a:ext cx="3311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800" b="1" i="1">
                <a:latin typeface="Times New Roman" pitchFamily="18" charset="0"/>
              </a:endParaRPr>
            </a:p>
          </p:txBody>
        </p:sp>
        <p:graphicFrame>
          <p:nvGraphicFramePr>
            <p:cNvPr id="3082" name="Object 10"/>
            <p:cNvGraphicFramePr>
              <a:graphicFrameLocks noChangeAspect="1"/>
            </p:cNvGraphicFramePr>
            <p:nvPr/>
          </p:nvGraphicFramePr>
          <p:xfrm>
            <a:off x="2431" y="890"/>
            <a:ext cx="2169" cy="399"/>
          </p:xfrm>
          <a:graphic>
            <a:graphicData uri="http://schemas.openxmlformats.org/presentationml/2006/ole">
              <p:oleObj spid="_x0000_s20483" name="Формула" r:id="rId3" imgW="1091880" imgH="203040" progId="Equation.3">
                <p:embed/>
              </p:oleObj>
            </a:graphicData>
          </a:graphic>
        </p:graphicFrame>
      </p:grp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1258888" y="260350"/>
            <a:ext cx="1873250" cy="647700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>
                <a:latin typeface="Times New Roman" pitchFamily="18" charset="0"/>
              </a:rPr>
              <a:t>Дано: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331913" y="188913"/>
            <a:ext cx="5256212" cy="792162"/>
            <a:chOff x="1837" y="799"/>
            <a:chExt cx="3311" cy="499"/>
          </a:xfrm>
        </p:grpSpPr>
        <p:sp>
          <p:nvSpPr>
            <p:cNvPr id="3105" name="Rectangle 33"/>
            <p:cNvSpPr>
              <a:spLocks noChangeArrowheads="1"/>
            </p:cNvSpPr>
            <p:nvPr/>
          </p:nvSpPr>
          <p:spPr bwMode="auto">
            <a:xfrm>
              <a:off x="1837" y="799"/>
              <a:ext cx="3311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800" b="1" i="1">
                <a:latin typeface="Times New Roman" pitchFamily="18" charset="0"/>
              </a:endParaRPr>
            </a:p>
          </p:txBody>
        </p:sp>
        <p:graphicFrame>
          <p:nvGraphicFramePr>
            <p:cNvPr id="3106" name="Object 34"/>
            <p:cNvGraphicFramePr>
              <a:graphicFrameLocks noChangeAspect="1"/>
            </p:cNvGraphicFramePr>
            <p:nvPr/>
          </p:nvGraphicFramePr>
          <p:xfrm>
            <a:off x="3086" y="915"/>
            <a:ext cx="859" cy="349"/>
          </p:xfrm>
          <a:graphic>
            <a:graphicData uri="http://schemas.openxmlformats.org/presentationml/2006/ole">
              <p:oleObj spid="_x0000_s20482" name="Формула" r:id="rId4" imgW="431640" imgH="177480" progId="Equation.3">
                <p:embed/>
              </p:oleObj>
            </a:graphicData>
          </a:graphic>
        </p:graphicFrame>
      </p:grpSp>
      <p:sp>
        <p:nvSpPr>
          <p:cNvPr id="3139" name="Text Box 67"/>
          <p:cNvSpPr txBox="1">
            <a:spLocks noChangeArrowheads="1"/>
          </p:cNvSpPr>
          <p:nvPr/>
        </p:nvSpPr>
        <p:spPr bwMode="auto">
          <a:xfrm>
            <a:off x="8243888" y="5589588"/>
            <a:ext cx="420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А</a:t>
            </a:r>
          </a:p>
        </p:txBody>
      </p:sp>
      <p:sp>
        <p:nvSpPr>
          <p:cNvPr id="3140" name="Text Box 68"/>
          <p:cNvSpPr txBox="1">
            <a:spLocks noChangeArrowheads="1"/>
          </p:cNvSpPr>
          <p:nvPr/>
        </p:nvSpPr>
        <p:spPr bwMode="auto">
          <a:xfrm>
            <a:off x="2555875" y="5589588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1">
                <a:latin typeface="Times New Roman" pitchFamily="18" charset="0"/>
              </a:rPr>
              <a:t>C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3141" name="Text Box 69"/>
          <p:cNvSpPr txBox="1">
            <a:spLocks noChangeArrowheads="1"/>
          </p:cNvSpPr>
          <p:nvPr/>
        </p:nvSpPr>
        <p:spPr bwMode="auto">
          <a:xfrm>
            <a:off x="2555875" y="1989138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1">
                <a:latin typeface="Times New Roman" pitchFamily="18" charset="0"/>
              </a:rPr>
              <a:t>B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3143" name="AutoShape 71"/>
          <p:cNvSpPr>
            <a:spLocks noChangeArrowheads="1"/>
          </p:cNvSpPr>
          <p:nvPr/>
        </p:nvSpPr>
        <p:spPr bwMode="auto">
          <a:xfrm>
            <a:off x="2987675" y="2349500"/>
            <a:ext cx="5400675" cy="3311525"/>
          </a:xfrm>
          <a:prstGeom prst="rtTriangle">
            <a:avLst/>
          </a:prstGeom>
          <a:noFill/>
          <a:ln w="444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5" name="Freeform 73"/>
          <p:cNvSpPr>
            <a:spLocks/>
          </p:cNvSpPr>
          <p:nvPr/>
        </p:nvSpPr>
        <p:spPr bwMode="auto">
          <a:xfrm rot="16200000" flipH="1">
            <a:off x="3028157" y="5260181"/>
            <a:ext cx="336550" cy="417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37"/>
              </a:cxn>
              <a:cxn ang="0">
                <a:pos x="212" y="237"/>
              </a:cxn>
            </a:cxnLst>
            <a:rect l="0" t="0" r="r" b="b"/>
            <a:pathLst>
              <a:path w="212" h="237">
                <a:moveTo>
                  <a:pt x="0" y="0"/>
                </a:moveTo>
                <a:lnTo>
                  <a:pt x="0" y="237"/>
                </a:lnTo>
                <a:lnTo>
                  <a:pt x="212" y="23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49" name="Text Box 77"/>
          <p:cNvSpPr txBox="1">
            <a:spLocks noChangeArrowheads="1"/>
          </p:cNvSpPr>
          <p:nvPr/>
        </p:nvSpPr>
        <p:spPr bwMode="auto">
          <a:xfrm>
            <a:off x="2555875" y="3644900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</a:rPr>
              <a:t>6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3150" name="Text Box 78"/>
          <p:cNvSpPr txBox="1">
            <a:spLocks noChangeArrowheads="1"/>
          </p:cNvSpPr>
          <p:nvPr/>
        </p:nvSpPr>
        <p:spPr bwMode="auto">
          <a:xfrm>
            <a:off x="4932363" y="5589588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</a:rPr>
              <a:t>8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3151" name="Oval 79"/>
          <p:cNvSpPr>
            <a:spLocks noChangeArrowheads="1"/>
          </p:cNvSpPr>
          <p:nvPr/>
        </p:nvSpPr>
        <p:spPr bwMode="auto">
          <a:xfrm>
            <a:off x="2484438" y="1916113"/>
            <a:ext cx="914400" cy="91440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0" y="0"/>
            <a:ext cx="935038" cy="914400"/>
          </a:xfrm>
          <a:prstGeom prst="ellipse">
            <a:avLst/>
          </a:prstGeom>
          <a:gradFill rotWithShape="1">
            <a:gsLst>
              <a:gs pos="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itchFamily="18" charset="0"/>
              </a:rPr>
              <a:t>1.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79388" y="1341438"/>
            <a:ext cx="2089150" cy="647700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>
                <a:latin typeface="Times New Roman" pitchFamily="18" charset="0"/>
              </a:rPr>
              <a:t>Найти: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95288" y="1196975"/>
            <a:ext cx="5256212" cy="792163"/>
            <a:chOff x="1837" y="799"/>
            <a:chExt cx="3311" cy="499"/>
          </a:xfrm>
        </p:grpSpPr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1837" y="799"/>
              <a:ext cx="3311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800" b="1" i="1">
                <a:latin typeface="Times New Roman" pitchFamily="18" charset="0"/>
              </a:endParaRPr>
            </a:p>
          </p:txBody>
        </p:sp>
        <p:graphicFrame>
          <p:nvGraphicFramePr>
            <p:cNvPr id="3082" name="Object 10"/>
            <p:cNvGraphicFramePr>
              <a:graphicFrameLocks noChangeAspect="1"/>
            </p:cNvGraphicFramePr>
            <p:nvPr/>
          </p:nvGraphicFramePr>
          <p:xfrm>
            <a:off x="3237" y="915"/>
            <a:ext cx="557" cy="349"/>
          </p:xfrm>
          <a:graphic>
            <a:graphicData uri="http://schemas.openxmlformats.org/presentationml/2006/ole">
              <p:oleObj spid="_x0000_s21507" name="Формула" r:id="rId3" imgW="279360" imgH="177480" progId="Equation.3">
                <p:embed/>
              </p:oleObj>
            </a:graphicData>
          </a:graphic>
        </p:graphicFrame>
      </p:grp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1258888" y="260350"/>
            <a:ext cx="1873250" cy="647700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>
                <a:latin typeface="Times New Roman" pitchFamily="18" charset="0"/>
              </a:rPr>
              <a:t>Дано: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331913" y="188913"/>
            <a:ext cx="5256212" cy="792162"/>
            <a:chOff x="1837" y="799"/>
            <a:chExt cx="3311" cy="499"/>
          </a:xfrm>
        </p:grpSpPr>
        <p:sp>
          <p:nvSpPr>
            <p:cNvPr id="3105" name="Rectangle 33"/>
            <p:cNvSpPr>
              <a:spLocks noChangeArrowheads="1"/>
            </p:cNvSpPr>
            <p:nvPr/>
          </p:nvSpPr>
          <p:spPr bwMode="auto">
            <a:xfrm>
              <a:off x="1837" y="799"/>
              <a:ext cx="3311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800" b="1" i="1">
                <a:latin typeface="Times New Roman" pitchFamily="18" charset="0"/>
              </a:endParaRPr>
            </a:p>
          </p:txBody>
        </p:sp>
        <p:graphicFrame>
          <p:nvGraphicFramePr>
            <p:cNvPr id="3106" name="Object 34"/>
            <p:cNvGraphicFramePr>
              <a:graphicFrameLocks noChangeAspect="1"/>
            </p:cNvGraphicFramePr>
            <p:nvPr/>
          </p:nvGraphicFramePr>
          <p:xfrm>
            <a:off x="3086" y="915"/>
            <a:ext cx="859" cy="349"/>
          </p:xfrm>
          <a:graphic>
            <a:graphicData uri="http://schemas.openxmlformats.org/presentationml/2006/ole">
              <p:oleObj spid="_x0000_s21506" name="Формула" r:id="rId4" imgW="431640" imgH="177480" progId="Equation.3">
                <p:embed/>
              </p:oleObj>
            </a:graphicData>
          </a:graphic>
        </p:graphicFrame>
      </p:grp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101013" y="5516563"/>
            <a:ext cx="420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А</a:t>
            </a:r>
          </a:p>
        </p:txBody>
      </p:sp>
      <p:sp>
        <p:nvSpPr>
          <p:cNvPr id="3119" name="Text Box 47"/>
          <p:cNvSpPr txBox="1">
            <a:spLocks noChangeArrowheads="1"/>
          </p:cNvSpPr>
          <p:nvPr/>
        </p:nvSpPr>
        <p:spPr bwMode="auto">
          <a:xfrm>
            <a:off x="3563938" y="1916113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latin typeface="Times New Roman" pitchFamily="18" charset="0"/>
              </a:rPr>
              <a:t>B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4500563" y="558958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1">
                <a:latin typeface="Times New Roman" pitchFamily="18" charset="0"/>
              </a:rPr>
              <a:t>D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3121" name="Freeform 49"/>
          <p:cNvSpPr>
            <a:spLocks/>
          </p:cNvSpPr>
          <p:nvPr/>
        </p:nvSpPr>
        <p:spPr bwMode="auto">
          <a:xfrm>
            <a:off x="2268538" y="2406650"/>
            <a:ext cx="5930900" cy="3201988"/>
          </a:xfrm>
          <a:custGeom>
            <a:avLst/>
            <a:gdLst/>
            <a:ahLst/>
            <a:cxnLst>
              <a:cxn ang="0">
                <a:pos x="3736" y="1991"/>
              </a:cxn>
              <a:cxn ang="0">
                <a:pos x="0" y="2017"/>
              </a:cxn>
              <a:cxn ang="0">
                <a:pos x="943" y="0"/>
              </a:cxn>
              <a:cxn ang="0">
                <a:pos x="3736" y="1991"/>
              </a:cxn>
            </a:cxnLst>
            <a:rect l="0" t="0" r="r" b="b"/>
            <a:pathLst>
              <a:path w="3736" h="2017">
                <a:moveTo>
                  <a:pt x="3736" y="1991"/>
                </a:moveTo>
                <a:lnTo>
                  <a:pt x="0" y="2017"/>
                </a:lnTo>
                <a:lnTo>
                  <a:pt x="943" y="0"/>
                </a:lnTo>
                <a:lnTo>
                  <a:pt x="3736" y="1991"/>
                </a:lnTo>
              </a:path>
            </a:pathLst>
          </a:custGeom>
          <a:noFill/>
          <a:ln w="44450">
            <a:solidFill>
              <a:srgbClr val="003366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22" name="Freeform 50"/>
          <p:cNvSpPr>
            <a:spLocks/>
          </p:cNvSpPr>
          <p:nvPr/>
        </p:nvSpPr>
        <p:spPr bwMode="auto">
          <a:xfrm>
            <a:off x="3765550" y="2393950"/>
            <a:ext cx="941388" cy="3213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3" y="2024"/>
              </a:cxn>
            </a:cxnLst>
            <a:rect l="0" t="0" r="r" b="b"/>
            <a:pathLst>
              <a:path w="593" h="2024">
                <a:moveTo>
                  <a:pt x="0" y="0"/>
                </a:moveTo>
                <a:lnTo>
                  <a:pt x="593" y="2024"/>
                </a:lnTo>
              </a:path>
            </a:pathLst>
          </a:custGeom>
          <a:noFill/>
          <a:ln w="4445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23" name="Text Box 51"/>
          <p:cNvSpPr txBox="1">
            <a:spLocks noChangeArrowheads="1"/>
          </p:cNvSpPr>
          <p:nvPr/>
        </p:nvSpPr>
        <p:spPr bwMode="auto">
          <a:xfrm>
            <a:off x="4284663" y="3933825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16</a:t>
            </a:r>
          </a:p>
        </p:txBody>
      </p:sp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5867400" y="3500438"/>
            <a:ext cx="539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30</a:t>
            </a:r>
          </a:p>
        </p:txBody>
      </p:sp>
      <p:sp>
        <p:nvSpPr>
          <p:cNvPr id="3130" name="Freeform 58"/>
          <p:cNvSpPr>
            <a:spLocks/>
          </p:cNvSpPr>
          <p:nvPr/>
        </p:nvSpPr>
        <p:spPr bwMode="auto">
          <a:xfrm>
            <a:off x="2273300" y="5580063"/>
            <a:ext cx="240665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16" y="0"/>
              </a:cxn>
            </a:cxnLst>
            <a:rect l="0" t="0" r="r" b="b"/>
            <a:pathLst>
              <a:path w="1516" h="1">
                <a:moveTo>
                  <a:pt x="0" y="0"/>
                </a:moveTo>
                <a:lnTo>
                  <a:pt x="1516" y="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31" name="Text Box 59"/>
          <p:cNvSpPr txBox="1">
            <a:spLocks noChangeArrowheads="1"/>
          </p:cNvSpPr>
          <p:nvPr/>
        </p:nvSpPr>
        <p:spPr bwMode="auto">
          <a:xfrm>
            <a:off x="1763713" y="5516563"/>
            <a:ext cx="420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С</a:t>
            </a:r>
          </a:p>
        </p:txBody>
      </p:sp>
      <p:sp>
        <p:nvSpPr>
          <p:cNvPr id="3132" name="Text Box 60"/>
          <p:cNvSpPr txBox="1">
            <a:spLocks noChangeArrowheads="1"/>
          </p:cNvSpPr>
          <p:nvPr/>
        </p:nvSpPr>
        <p:spPr bwMode="auto">
          <a:xfrm>
            <a:off x="5867400" y="5084763"/>
            <a:ext cx="539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20</a:t>
            </a:r>
          </a:p>
        </p:txBody>
      </p:sp>
      <p:sp>
        <p:nvSpPr>
          <p:cNvPr id="3133" name="Freeform 61"/>
          <p:cNvSpPr>
            <a:spLocks/>
          </p:cNvSpPr>
          <p:nvPr/>
        </p:nvSpPr>
        <p:spPr bwMode="auto">
          <a:xfrm rot="6966237">
            <a:off x="3996531" y="2924969"/>
            <a:ext cx="504825" cy="21748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41" y="9"/>
              </a:cxn>
              <a:cxn ang="0">
                <a:pos x="268" y="60"/>
              </a:cxn>
              <a:cxn ang="0">
                <a:pos x="387" y="187"/>
              </a:cxn>
              <a:cxn ang="0">
                <a:pos x="455" y="331"/>
              </a:cxn>
            </a:cxnLst>
            <a:rect l="0" t="0" r="r" b="b"/>
            <a:pathLst>
              <a:path w="455" h="331">
                <a:moveTo>
                  <a:pt x="0" y="8"/>
                </a:moveTo>
                <a:cubicBezTo>
                  <a:pt x="23" y="8"/>
                  <a:pt x="96" y="0"/>
                  <a:pt x="141" y="9"/>
                </a:cubicBezTo>
                <a:cubicBezTo>
                  <a:pt x="186" y="18"/>
                  <a:pt x="227" y="30"/>
                  <a:pt x="268" y="60"/>
                </a:cubicBezTo>
                <a:cubicBezTo>
                  <a:pt x="309" y="90"/>
                  <a:pt x="356" y="142"/>
                  <a:pt x="387" y="187"/>
                </a:cubicBezTo>
                <a:cubicBezTo>
                  <a:pt x="418" y="232"/>
                  <a:pt x="441" y="301"/>
                  <a:pt x="455" y="331"/>
                </a:cubicBezTo>
              </a:path>
            </a:pathLst>
          </a:custGeom>
          <a:noFill/>
          <a:ln w="349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34" name="Freeform 62"/>
          <p:cNvSpPr>
            <a:spLocks/>
          </p:cNvSpPr>
          <p:nvPr/>
        </p:nvSpPr>
        <p:spPr bwMode="auto">
          <a:xfrm rot="10019219">
            <a:off x="3492500" y="2997200"/>
            <a:ext cx="533400" cy="28733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41" y="9"/>
              </a:cxn>
              <a:cxn ang="0">
                <a:pos x="268" y="60"/>
              </a:cxn>
              <a:cxn ang="0">
                <a:pos x="387" y="187"/>
              </a:cxn>
              <a:cxn ang="0">
                <a:pos x="455" y="331"/>
              </a:cxn>
            </a:cxnLst>
            <a:rect l="0" t="0" r="r" b="b"/>
            <a:pathLst>
              <a:path w="455" h="331">
                <a:moveTo>
                  <a:pt x="0" y="8"/>
                </a:moveTo>
                <a:cubicBezTo>
                  <a:pt x="23" y="8"/>
                  <a:pt x="96" y="0"/>
                  <a:pt x="141" y="9"/>
                </a:cubicBezTo>
                <a:cubicBezTo>
                  <a:pt x="186" y="18"/>
                  <a:pt x="227" y="30"/>
                  <a:pt x="268" y="60"/>
                </a:cubicBezTo>
                <a:cubicBezTo>
                  <a:pt x="309" y="90"/>
                  <a:pt x="356" y="142"/>
                  <a:pt x="387" y="187"/>
                </a:cubicBezTo>
                <a:cubicBezTo>
                  <a:pt x="418" y="232"/>
                  <a:pt x="441" y="301"/>
                  <a:pt x="455" y="331"/>
                </a:cubicBezTo>
              </a:path>
            </a:pathLst>
          </a:custGeom>
          <a:noFill/>
          <a:ln w="349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35" name="Freeform 63"/>
          <p:cNvSpPr>
            <a:spLocks/>
          </p:cNvSpPr>
          <p:nvPr/>
        </p:nvSpPr>
        <p:spPr bwMode="auto">
          <a:xfrm rot="944908">
            <a:off x="2411413" y="5300663"/>
            <a:ext cx="358775" cy="266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41" y="9"/>
              </a:cxn>
              <a:cxn ang="0">
                <a:pos x="268" y="60"/>
              </a:cxn>
              <a:cxn ang="0">
                <a:pos x="387" y="187"/>
              </a:cxn>
              <a:cxn ang="0">
                <a:pos x="455" y="331"/>
              </a:cxn>
            </a:cxnLst>
            <a:rect l="0" t="0" r="r" b="b"/>
            <a:pathLst>
              <a:path w="455" h="331">
                <a:moveTo>
                  <a:pt x="0" y="8"/>
                </a:moveTo>
                <a:cubicBezTo>
                  <a:pt x="23" y="8"/>
                  <a:pt x="96" y="0"/>
                  <a:pt x="141" y="9"/>
                </a:cubicBezTo>
                <a:cubicBezTo>
                  <a:pt x="186" y="18"/>
                  <a:pt x="227" y="30"/>
                  <a:pt x="268" y="60"/>
                </a:cubicBezTo>
                <a:cubicBezTo>
                  <a:pt x="309" y="90"/>
                  <a:pt x="356" y="142"/>
                  <a:pt x="387" y="187"/>
                </a:cubicBezTo>
                <a:cubicBezTo>
                  <a:pt x="418" y="232"/>
                  <a:pt x="441" y="301"/>
                  <a:pt x="455" y="331"/>
                </a:cubicBezTo>
              </a:path>
            </a:pathLst>
          </a:custGeom>
          <a:noFill/>
          <a:ln w="349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auto">
          <a:xfrm rot="1408799">
            <a:off x="2476500" y="5167313"/>
            <a:ext cx="574675" cy="28733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41" y="9"/>
              </a:cxn>
              <a:cxn ang="0">
                <a:pos x="268" y="60"/>
              </a:cxn>
              <a:cxn ang="0">
                <a:pos x="387" y="187"/>
              </a:cxn>
              <a:cxn ang="0">
                <a:pos x="455" y="331"/>
              </a:cxn>
            </a:cxnLst>
            <a:rect l="0" t="0" r="r" b="b"/>
            <a:pathLst>
              <a:path w="455" h="331">
                <a:moveTo>
                  <a:pt x="0" y="8"/>
                </a:moveTo>
                <a:cubicBezTo>
                  <a:pt x="23" y="8"/>
                  <a:pt x="96" y="0"/>
                  <a:pt x="141" y="9"/>
                </a:cubicBezTo>
                <a:cubicBezTo>
                  <a:pt x="186" y="18"/>
                  <a:pt x="227" y="30"/>
                  <a:pt x="268" y="60"/>
                </a:cubicBezTo>
                <a:cubicBezTo>
                  <a:pt x="309" y="90"/>
                  <a:pt x="356" y="142"/>
                  <a:pt x="387" y="187"/>
                </a:cubicBezTo>
                <a:cubicBezTo>
                  <a:pt x="418" y="232"/>
                  <a:pt x="441" y="301"/>
                  <a:pt x="455" y="331"/>
                </a:cubicBezTo>
              </a:path>
            </a:pathLst>
          </a:custGeom>
          <a:noFill/>
          <a:ln w="349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37" name="Freeform 65"/>
          <p:cNvSpPr>
            <a:spLocks/>
          </p:cNvSpPr>
          <p:nvPr/>
        </p:nvSpPr>
        <p:spPr bwMode="auto">
          <a:xfrm rot="16610804">
            <a:off x="4310062" y="5275263"/>
            <a:ext cx="358775" cy="266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41" y="9"/>
              </a:cxn>
              <a:cxn ang="0">
                <a:pos x="268" y="60"/>
              </a:cxn>
              <a:cxn ang="0">
                <a:pos x="387" y="187"/>
              </a:cxn>
              <a:cxn ang="0">
                <a:pos x="455" y="331"/>
              </a:cxn>
            </a:cxnLst>
            <a:rect l="0" t="0" r="r" b="b"/>
            <a:pathLst>
              <a:path w="455" h="331">
                <a:moveTo>
                  <a:pt x="0" y="8"/>
                </a:moveTo>
                <a:cubicBezTo>
                  <a:pt x="23" y="8"/>
                  <a:pt x="96" y="0"/>
                  <a:pt x="141" y="9"/>
                </a:cubicBezTo>
                <a:cubicBezTo>
                  <a:pt x="186" y="18"/>
                  <a:pt x="227" y="30"/>
                  <a:pt x="268" y="60"/>
                </a:cubicBezTo>
                <a:cubicBezTo>
                  <a:pt x="309" y="90"/>
                  <a:pt x="356" y="142"/>
                  <a:pt x="387" y="187"/>
                </a:cubicBezTo>
                <a:cubicBezTo>
                  <a:pt x="418" y="232"/>
                  <a:pt x="441" y="301"/>
                  <a:pt x="455" y="331"/>
                </a:cubicBezTo>
              </a:path>
            </a:pathLst>
          </a:custGeom>
          <a:noFill/>
          <a:ln w="349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38" name="Freeform 66"/>
          <p:cNvSpPr>
            <a:spLocks/>
          </p:cNvSpPr>
          <p:nvPr/>
        </p:nvSpPr>
        <p:spPr bwMode="auto">
          <a:xfrm rot="16693491">
            <a:off x="4067969" y="5156994"/>
            <a:ext cx="574675" cy="28733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41" y="9"/>
              </a:cxn>
              <a:cxn ang="0">
                <a:pos x="268" y="60"/>
              </a:cxn>
              <a:cxn ang="0">
                <a:pos x="387" y="187"/>
              </a:cxn>
              <a:cxn ang="0">
                <a:pos x="455" y="331"/>
              </a:cxn>
            </a:cxnLst>
            <a:rect l="0" t="0" r="r" b="b"/>
            <a:pathLst>
              <a:path w="455" h="331">
                <a:moveTo>
                  <a:pt x="0" y="8"/>
                </a:moveTo>
                <a:cubicBezTo>
                  <a:pt x="23" y="8"/>
                  <a:pt x="96" y="0"/>
                  <a:pt x="141" y="9"/>
                </a:cubicBezTo>
                <a:cubicBezTo>
                  <a:pt x="186" y="18"/>
                  <a:pt x="227" y="30"/>
                  <a:pt x="268" y="60"/>
                </a:cubicBezTo>
                <a:cubicBezTo>
                  <a:pt x="309" y="90"/>
                  <a:pt x="356" y="142"/>
                  <a:pt x="387" y="187"/>
                </a:cubicBezTo>
                <a:cubicBezTo>
                  <a:pt x="418" y="232"/>
                  <a:pt x="441" y="301"/>
                  <a:pt x="455" y="331"/>
                </a:cubicBezTo>
              </a:path>
            </a:pathLst>
          </a:custGeom>
          <a:noFill/>
          <a:ln w="349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Запишите формулы приведения</a:t>
            </a:r>
            <a:endParaRPr lang="ru-RU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1857375" y="1643063"/>
          <a:ext cx="1970088" cy="500062"/>
        </p:xfrm>
        <a:graphic>
          <a:graphicData uri="http://schemas.openxmlformats.org/presentationml/2006/ole">
            <p:oleObj spid="_x0000_s1026" name="Формула" r:id="rId3" imgW="901440" imgH="228600" progId="Equation.3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928813" y="2214563"/>
          <a:ext cx="2165350" cy="500062"/>
        </p:xfrm>
        <a:graphic>
          <a:graphicData uri="http://schemas.openxmlformats.org/presentationml/2006/ole">
            <p:oleObj spid="_x0000_s1027" name="Формула" r:id="rId4" imgW="990360" imgH="228600" progId="Equation.3">
              <p:embed/>
            </p:oleObj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2000250" y="2928938"/>
          <a:ext cx="2025650" cy="500062"/>
        </p:xfrm>
        <a:graphic>
          <a:graphicData uri="http://schemas.openxmlformats.org/presentationml/2006/ole">
            <p:oleObj spid="_x0000_s1028" name="Формула" r:id="rId5" imgW="927000" imgH="228600" progId="Equation.3">
              <p:embed/>
            </p:oleObj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1928813" y="3786188"/>
          <a:ext cx="2214562" cy="517525"/>
        </p:xfrm>
        <a:graphic>
          <a:graphicData uri="http://schemas.openxmlformats.org/presentationml/2006/ole">
            <p:oleObj spid="_x0000_s1029" name="Формула" r:id="rId6" imgW="977760" imgH="228600" progId="Equation.3">
              <p:embed/>
            </p:oleObj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2000250" y="4786313"/>
          <a:ext cx="2025650" cy="500062"/>
        </p:xfrm>
        <a:graphic>
          <a:graphicData uri="http://schemas.openxmlformats.org/presentationml/2006/ole">
            <p:oleObj spid="_x0000_s1030" name="Формула" r:id="rId7" imgW="927000" imgH="228600" progId="Equation.3">
              <p:embed/>
            </p:oleObj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916113" y="5572125"/>
          <a:ext cx="2170112" cy="508000"/>
        </p:xfrm>
        <a:graphic>
          <a:graphicData uri="http://schemas.openxmlformats.org/presentationml/2006/ole">
            <p:oleObj spid="_x0000_s1031" name="Формула" r:id="rId8" imgW="977760" imgH="228600" progId="Equation.3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4071938" y="1785938"/>
          <a:ext cx="858837" cy="325437"/>
        </p:xfrm>
        <a:graphic>
          <a:graphicData uri="http://schemas.openxmlformats.org/presentationml/2006/ole">
            <p:oleObj spid="_x0000_s1032" name="Формула" r:id="rId9" imgW="368280" imgH="139680" progId="Equation.3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4143375" y="2357438"/>
          <a:ext cx="1030288" cy="298450"/>
        </p:xfrm>
        <a:graphic>
          <a:graphicData uri="http://schemas.openxmlformats.org/presentationml/2006/ole">
            <p:oleObj spid="_x0000_s1033" name="Формула" r:id="rId10" imgW="482400" imgH="139680" progId="Equation.3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4071938" y="3000375"/>
          <a:ext cx="828675" cy="428625"/>
        </p:xfrm>
        <a:graphic>
          <a:graphicData uri="http://schemas.openxmlformats.org/presentationml/2006/ole">
            <p:oleObj spid="_x0000_s1034" name="Формула" r:id="rId11" imgW="342720" imgH="177480" progId="Equation.3">
              <p:embed/>
            </p:oleObj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4214813" y="3929063"/>
          <a:ext cx="1030287" cy="298450"/>
        </p:xfrm>
        <a:graphic>
          <a:graphicData uri="http://schemas.openxmlformats.org/presentationml/2006/ole">
            <p:oleObj spid="_x0000_s1035" name="Формула" r:id="rId12" imgW="482400" imgH="139680" progId="Equation.3">
              <p:embed/>
            </p:oleObj>
          </a:graphicData>
        </a:graphic>
      </p:graphicFrame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4156075" y="4889500"/>
          <a:ext cx="1003300" cy="379413"/>
        </p:xfrm>
        <a:graphic>
          <a:graphicData uri="http://schemas.openxmlformats.org/presentationml/2006/ole">
            <p:oleObj spid="_x0000_s1036" name="Формула" r:id="rId13" imgW="469800" imgH="177480" progId="Equation.3">
              <p:embed/>
            </p:oleObj>
          </a:graphicData>
        </a:graphic>
      </p:graphicFrame>
      <p:graphicFrame>
        <p:nvGraphicFramePr>
          <p:cNvPr id="7181" name="Object 13"/>
          <p:cNvGraphicFramePr>
            <a:graphicFrameLocks noChangeAspect="1"/>
          </p:cNvGraphicFramePr>
          <p:nvPr/>
        </p:nvGraphicFramePr>
        <p:xfrm>
          <a:off x="4071938" y="5643563"/>
          <a:ext cx="1003300" cy="379412"/>
        </p:xfrm>
        <a:graphic>
          <a:graphicData uri="http://schemas.openxmlformats.org/presentationml/2006/ole">
            <p:oleObj spid="_x0000_s1037" name="Формула" r:id="rId14" imgW="46980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Выразите тригонометрические функции через угол меньше 45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°.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1143000" y="1673225"/>
          <a:ext cx="1268413" cy="398463"/>
        </p:xfrm>
        <a:graphic>
          <a:graphicData uri="http://schemas.openxmlformats.org/presentationml/2006/ole">
            <p:oleObj spid="_x0000_s2050" name="Формула" r:id="rId3" imgW="647640" imgH="203040" progId="Equation.3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2500313" y="1643063"/>
          <a:ext cx="2884487" cy="447675"/>
        </p:xfrm>
        <a:graphic>
          <a:graphicData uri="http://schemas.openxmlformats.org/presentationml/2006/ole">
            <p:oleObj spid="_x0000_s2051" name="Формула" r:id="rId4" imgW="1473120" imgH="228600" progId="Equation.3">
              <p:embed/>
            </p:oleObj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071563" y="2357438"/>
          <a:ext cx="1293812" cy="398462"/>
        </p:xfrm>
        <a:graphic>
          <a:graphicData uri="http://schemas.openxmlformats.org/presentationml/2006/ole">
            <p:oleObj spid="_x0000_s2052" name="Формула" r:id="rId5" imgW="660240" imgH="203040" progId="Equation.3">
              <p:embed/>
            </p:oleObj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2500313" y="2357438"/>
          <a:ext cx="3033712" cy="447675"/>
        </p:xfrm>
        <a:graphic>
          <a:graphicData uri="http://schemas.openxmlformats.org/presentationml/2006/ole">
            <p:oleObj spid="_x0000_s2053" name="Формула" r:id="rId6" imgW="1549080" imgH="228600" progId="Equation.3">
              <p:embed/>
            </p:oleObj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1143000" y="3071813"/>
          <a:ext cx="1119188" cy="447675"/>
        </p:xfrm>
        <a:graphic>
          <a:graphicData uri="http://schemas.openxmlformats.org/presentationml/2006/ole">
            <p:oleObj spid="_x0000_s2054" name="Формула" r:id="rId7" imgW="571320" imgH="228600" progId="Equation.3">
              <p:embed/>
            </p:oleObj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1158875" y="5475288"/>
          <a:ext cx="1692275" cy="449262"/>
        </p:xfrm>
        <a:graphic>
          <a:graphicData uri="http://schemas.openxmlformats.org/presentationml/2006/ole">
            <p:oleObj spid="_x0000_s2055" name="Формула" r:id="rId8" imgW="863280" imgH="228600" progId="Equation.3">
              <p:embed/>
            </p:oleObj>
          </a:graphicData>
        </a:graphic>
      </p:graphicFrame>
      <p:graphicFrame>
        <p:nvGraphicFramePr>
          <p:cNvPr id="8201" name="Object 5"/>
          <p:cNvGraphicFramePr>
            <a:graphicFrameLocks noChangeAspect="1"/>
          </p:cNvGraphicFramePr>
          <p:nvPr/>
        </p:nvGraphicFramePr>
        <p:xfrm>
          <a:off x="2571750" y="3143250"/>
          <a:ext cx="2560638" cy="447675"/>
        </p:xfrm>
        <a:graphic>
          <a:graphicData uri="http://schemas.openxmlformats.org/presentationml/2006/ole">
            <p:oleObj spid="_x0000_s2056" name="Формула" r:id="rId9" imgW="1307880" imgH="228600" progId="Equation.3">
              <p:embed/>
            </p:oleObj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1214438" y="3929063"/>
          <a:ext cx="1144587" cy="447675"/>
        </p:xfrm>
        <a:graphic>
          <a:graphicData uri="http://schemas.openxmlformats.org/presentationml/2006/ole">
            <p:oleObj spid="_x0000_s2057" name="Формула" r:id="rId10" imgW="583920" imgH="228600" progId="Equation.3">
              <p:embed/>
            </p:oleObj>
          </a:graphicData>
        </a:graphic>
      </p:graphicFrame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2571750" y="3929063"/>
          <a:ext cx="2586038" cy="447675"/>
        </p:xfrm>
        <a:graphic>
          <a:graphicData uri="http://schemas.openxmlformats.org/presentationml/2006/ole">
            <p:oleObj spid="_x0000_s2058" name="Формула" r:id="rId11" imgW="1320480" imgH="228600" progId="Equation.3">
              <p:embed/>
            </p:oleObj>
          </a:graphicData>
        </a:graphic>
      </p:graphicFrame>
      <p:graphicFrame>
        <p:nvGraphicFramePr>
          <p:cNvPr id="8205" name="Object 13"/>
          <p:cNvGraphicFramePr>
            <a:graphicFrameLocks noChangeAspect="1"/>
          </p:cNvGraphicFramePr>
          <p:nvPr/>
        </p:nvGraphicFramePr>
        <p:xfrm>
          <a:off x="2857500" y="4572000"/>
          <a:ext cx="3406775" cy="447675"/>
        </p:xfrm>
        <a:graphic>
          <a:graphicData uri="http://schemas.openxmlformats.org/presentationml/2006/ole">
            <p:oleObj spid="_x0000_s2059" name="Формула" r:id="rId12" imgW="1739880" imgH="228600" progId="Equation.3">
              <p:embed/>
            </p:oleObj>
          </a:graphicData>
        </a:graphic>
      </p:graphicFrame>
      <p:graphicFrame>
        <p:nvGraphicFramePr>
          <p:cNvPr id="8206" name="Object 14"/>
          <p:cNvGraphicFramePr>
            <a:graphicFrameLocks noChangeAspect="1"/>
          </p:cNvGraphicFramePr>
          <p:nvPr/>
        </p:nvGraphicFramePr>
        <p:xfrm>
          <a:off x="1143000" y="4572000"/>
          <a:ext cx="1666875" cy="447675"/>
        </p:xfrm>
        <a:graphic>
          <a:graphicData uri="http://schemas.openxmlformats.org/presentationml/2006/ole">
            <p:oleObj spid="_x0000_s2060" name="Формула" r:id="rId13" imgW="850680" imgH="228600" progId="Equation.3">
              <p:embed/>
            </p:oleObj>
          </a:graphicData>
        </a:graphic>
      </p:graphicFrame>
      <p:graphicFrame>
        <p:nvGraphicFramePr>
          <p:cNvPr id="8207" name="Object 15"/>
          <p:cNvGraphicFramePr>
            <a:graphicFrameLocks noChangeAspect="1"/>
          </p:cNvGraphicFramePr>
          <p:nvPr/>
        </p:nvGraphicFramePr>
        <p:xfrm>
          <a:off x="2867025" y="5500688"/>
          <a:ext cx="3157538" cy="447675"/>
        </p:xfrm>
        <a:graphic>
          <a:graphicData uri="http://schemas.openxmlformats.org/presentationml/2006/ole">
            <p:oleObj spid="_x0000_s2061" name="Формула" r:id="rId14" imgW="16128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Упростите выражение.</a:t>
            </a:r>
            <a:endParaRPr lang="ru-RU" sz="3200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219075" y="2071688"/>
          <a:ext cx="8421688" cy="569912"/>
        </p:xfrm>
        <a:graphic>
          <a:graphicData uri="http://schemas.openxmlformats.org/presentationml/2006/ole">
            <p:oleObj spid="_x0000_s3074" name="Формула" r:id="rId3" imgW="3377880" imgH="228600" progId="Equation.3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071563" y="3286125"/>
          <a:ext cx="6500812" cy="468313"/>
        </p:xfrm>
        <a:graphic>
          <a:graphicData uri="http://schemas.openxmlformats.org/presentationml/2006/ole">
            <p:oleObj spid="_x0000_s3075" name="Формула" r:id="rId4" imgW="2463480" imgH="177480" progId="Equation.3">
              <p:embed/>
            </p:oleObj>
          </a:graphicData>
        </a:graphic>
      </p:graphicFrame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3" y="4572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202019" y="1428736"/>
            <a:ext cx="8603270" cy="3053301"/>
            <a:chOff x="202019" y="1428736"/>
            <a:chExt cx="8603270" cy="3053301"/>
          </a:xfrm>
        </p:grpSpPr>
        <p:pic>
          <p:nvPicPr>
            <p:cNvPr id="5" name="Рисунок 4" descr="График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019" y="1428736"/>
              <a:ext cx="3327491" cy="3053301"/>
            </a:xfrm>
            <a:prstGeom prst="rect">
              <a:avLst/>
            </a:prstGeom>
          </p:spPr>
        </p:pic>
        <p:pic>
          <p:nvPicPr>
            <p:cNvPr id="6" name="Рисунок 5" descr="График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0298" y="1428736"/>
              <a:ext cx="3304595" cy="3053301"/>
            </a:xfrm>
            <a:prstGeom prst="rect">
              <a:avLst/>
            </a:prstGeom>
          </p:spPr>
        </p:pic>
        <p:pic>
          <p:nvPicPr>
            <p:cNvPr id="7" name="Рисунок 6" descr="График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0694" y="1428736"/>
              <a:ext cx="3304595" cy="3053301"/>
            </a:xfrm>
            <a:prstGeom prst="rect">
              <a:avLst/>
            </a:prstGeom>
          </p:spPr>
        </p:pic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02713" y="1823140"/>
            <a:ext cx="8140943" cy="2500330"/>
            <a:chOff x="2780" y="3794"/>
            <a:chExt cx="4721" cy="2430"/>
          </a:xfrm>
        </p:grpSpPr>
        <p:cxnSp>
          <p:nvCxnSpPr>
            <p:cNvPr id="28678" name="AutoShape 6"/>
            <p:cNvCxnSpPr>
              <a:cxnSpLocks noChangeShapeType="1"/>
            </p:cNvCxnSpPr>
            <p:nvPr/>
          </p:nvCxnSpPr>
          <p:spPr bwMode="auto">
            <a:xfrm>
              <a:off x="2780" y="4883"/>
              <a:ext cx="472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8679" name="AutoShape 7"/>
            <p:cNvCxnSpPr>
              <a:cxnSpLocks noChangeShapeType="1"/>
            </p:cNvCxnSpPr>
            <p:nvPr/>
          </p:nvCxnSpPr>
          <p:spPr bwMode="auto">
            <a:xfrm flipV="1">
              <a:off x="4320" y="3794"/>
              <a:ext cx="1" cy="24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Перечислить свойства функции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y=sin x.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1"/>
          </p:nvPr>
        </p:nvSpPr>
        <p:spPr>
          <a:xfrm>
            <a:off x="142844" y="928670"/>
            <a:ext cx="8786874" cy="519749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                                                у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                                                1</a:t>
            </a:r>
          </a:p>
          <a:p>
            <a:pPr>
              <a:buNone/>
            </a:pPr>
            <a:r>
              <a:rPr lang="ru-RU" sz="1800" dirty="0" smtClean="0"/>
              <a:t>                           </a:t>
            </a:r>
            <a:r>
              <a:rPr lang="ru-RU" sz="1600" dirty="0" smtClean="0"/>
              <a:t>   </a:t>
            </a:r>
            <a:r>
              <a:rPr lang="ru-RU" sz="1800" dirty="0" smtClean="0"/>
              <a:t>       </a:t>
            </a:r>
            <a:r>
              <a:rPr lang="ru-RU" sz="1600" dirty="0" smtClean="0"/>
              <a:t>-</a:t>
            </a:r>
            <a:r>
              <a:rPr lang="el-GR" sz="1600" dirty="0" smtClean="0"/>
              <a:t>π/2</a:t>
            </a:r>
            <a:r>
              <a:rPr lang="ru-RU" sz="1600" dirty="0" smtClean="0"/>
              <a:t>                                          </a:t>
            </a:r>
            <a:r>
              <a:rPr lang="el-GR" sz="1600" dirty="0" smtClean="0"/>
              <a:t>π</a:t>
            </a:r>
            <a:r>
              <a:rPr lang="ru-RU" sz="1600" dirty="0" smtClean="0"/>
              <a:t>                         2</a:t>
            </a:r>
            <a:r>
              <a:rPr lang="el-GR" sz="1600" dirty="0" smtClean="0"/>
              <a:t>π</a:t>
            </a:r>
            <a:r>
              <a:rPr lang="ru-RU" sz="1600" dirty="0" smtClean="0"/>
              <a:t>                           3</a:t>
            </a:r>
            <a:r>
              <a:rPr lang="el-GR" sz="1600" dirty="0" smtClean="0"/>
              <a:t>π</a:t>
            </a:r>
            <a:r>
              <a:rPr lang="ru-RU" sz="1600" dirty="0" smtClean="0"/>
              <a:t>               </a:t>
            </a:r>
            <a:r>
              <a:rPr lang="ru-RU" sz="1600" dirty="0" err="1" smtClean="0"/>
              <a:t>х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                     -</a:t>
            </a:r>
            <a:r>
              <a:rPr lang="el-GR" sz="1600" dirty="0" smtClean="0"/>
              <a:t>π</a:t>
            </a:r>
            <a:r>
              <a:rPr lang="ru-RU" sz="1600" dirty="0" smtClean="0"/>
              <a:t>                             0          </a:t>
            </a:r>
            <a:r>
              <a:rPr lang="el-GR" sz="1600" dirty="0" smtClean="0"/>
              <a:t>π/2</a:t>
            </a:r>
            <a:r>
              <a:rPr lang="ru-RU" sz="1600" dirty="0" smtClean="0"/>
              <a:t>                       3</a:t>
            </a:r>
            <a:r>
              <a:rPr lang="el-GR" sz="1600" dirty="0" smtClean="0"/>
              <a:t>π/2</a:t>
            </a:r>
            <a:r>
              <a:rPr lang="ru-RU" sz="1600" dirty="0" smtClean="0"/>
              <a:t>                        5</a:t>
            </a:r>
            <a:r>
              <a:rPr lang="el-GR" sz="1600" dirty="0" smtClean="0"/>
              <a:t>π/2</a:t>
            </a:r>
            <a:r>
              <a:rPr lang="ru-RU" sz="1600" dirty="0" smtClean="0"/>
              <a:t>                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      -1                                                                            </a:t>
            </a:r>
          </a:p>
          <a:p>
            <a:pPr>
              <a:buNone/>
            </a:pPr>
            <a:endParaRPr lang="ru-RU" sz="1800" dirty="0"/>
          </a:p>
        </p:txBody>
      </p:sp>
      <p:grpSp>
        <p:nvGrpSpPr>
          <p:cNvPr id="4" name="Группа 24"/>
          <p:cNvGrpSpPr/>
          <p:nvPr/>
        </p:nvGrpSpPr>
        <p:grpSpPr>
          <a:xfrm>
            <a:off x="404005" y="2445488"/>
            <a:ext cx="7818640" cy="1025415"/>
            <a:chOff x="404005" y="2445488"/>
            <a:chExt cx="7818640" cy="1025415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404005" y="2445488"/>
              <a:ext cx="7715304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435903" y="3469315"/>
              <a:ext cx="7786742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Овал 16"/>
          <p:cNvSpPr/>
          <p:nvPr/>
        </p:nvSpPr>
        <p:spPr>
          <a:xfrm>
            <a:off x="3228975" y="2933700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743449" y="2938461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010023" y="2443160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3257550" y="2457450"/>
            <a:ext cx="1514475" cy="495300"/>
          </a:xfrm>
          <a:custGeom>
            <a:avLst/>
            <a:gdLst>
              <a:gd name="connsiteX0" fmla="*/ 0 w 1514475"/>
              <a:gd name="connsiteY0" fmla="*/ 495300 h 495300"/>
              <a:gd name="connsiteX1" fmla="*/ 762000 w 1514475"/>
              <a:gd name="connsiteY1" fmla="*/ 0 h 495300"/>
              <a:gd name="connsiteX2" fmla="*/ 1514475 w 1514475"/>
              <a:gd name="connsiteY2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4475" h="495300">
                <a:moveTo>
                  <a:pt x="0" y="495300"/>
                </a:moveTo>
                <a:cubicBezTo>
                  <a:pt x="254794" y="247650"/>
                  <a:pt x="509588" y="0"/>
                  <a:pt x="762000" y="0"/>
                </a:cubicBezTo>
                <a:cubicBezTo>
                  <a:pt x="1014412" y="0"/>
                  <a:pt x="1514475" y="495300"/>
                  <a:pt x="1514475" y="495300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219075" y="2446338"/>
            <a:ext cx="3028950" cy="1022349"/>
          </a:xfrm>
          <a:custGeom>
            <a:avLst/>
            <a:gdLst>
              <a:gd name="connsiteX0" fmla="*/ 3028950 w 3028950"/>
              <a:gd name="connsiteY0" fmla="*/ 506412 h 1022349"/>
              <a:gd name="connsiteX1" fmla="*/ 2286000 w 3028950"/>
              <a:gd name="connsiteY1" fmla="*/ 1020762 h 1022349"/>
              <a:gd name="connsiteX2" fmla="*/ 1514475 w 3028950"/>
              <a:gd name="connsiteY2" fmla="*/ 496887 h 1022349"/>
              <a:gd name="connsiteX3" fmla="*/ 752475 w 3028950"/>
              <a:gd name="connsiteY3" fmla="*/ 1587 h 1022349"/>
              <a:gd name="connsiteX4" fmla="*/ 0 w 3028950"/>
              <a:gd name="connsiteY4" fmla="*/ 506412 h 102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8950" h="1022349">
                <a:moveTo>
                  <a:pt x="3028950" y="506412"/>
                </a:moveTo>
                <a:cubicBezTo>
                  <a:pt x="2783681" y="764380"/>
                  <a:pt x="2538412" y="1022349"/>
                  <a:pt x="2286000" y="1020762"/>
                </a:cubicBezTo>
                <a:cubicBezTo>
                  <a:pt x="2033588" y="1019175"/>
                  <a:pt x="1770062" y="666749"/>
                  <a:pt x="1514475" y="496887"/>
                </a:cubicBezTo>
                <a:cubicBezTo>
                  <a:pt x="1258888" y="327025"/>
                  <a:pt x="1004887" y="0"/>
                  <a:pt x="752475" y="1587"/>
                </a:cubicBezTo>
                <a:cubicBezTo>
                  <a:pt x="500063" y="3174"/>
                  <a:pt x="250031" y="254793"/>
                  <a:pt x="0" y="506412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4772025" y="2425700"/>
            <a:ext cx="3143250" cy="1042987"/>
          </a:xfrm>
          <a:custGeom>
            <a:avLst/>
            <a:gdLst>
              <a:gd name="connsiteX0" fmla="*/ 0 w 3143250"/>
              <a:gd name="connsiteY0" fmla="*/ 527050 h 1042987"/>
              <a:gd name="connsiteX1" fmla="*/ 733425 w 3143250"/>
              <a:gd name="connsiteY1" fmla="*/ 1041400 h 1042987"/>
              <a:gd name="connsiteX2" fmla="*/ 1495425 w 3143250"/>
              <a:gd name="connsiteY2" fmla="*/ 517525 h 1042987"/>
              <a:gd name="connsiteX3" fmla="*/ 2247900 w 3143250"/>
              <a:gd name="connsiteY3" fmla="*/ 22225 h 1042987"/>
              <a:gd name="connsiteX4" fmla="*/ 3143250 w 3143250"/>
              <a:gd name="connsiteY4" fmla="*/ 650875 h 104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250" h="1042987">
                <a:moveTo>
                  <a:pt x="0" y="527050"/>
                </a:moveTo>
                <a:cubicBezTo>
                  <a:pt x="242094" y="785018"/>
                  <a:pt x="484188" y="1042987"/>
                  <a:pt x="733425" y="1041400"/>
                </a:cubicBezTo>
                <a:cubicBezTo>
                  <a:pt x="982662" y="1039813"/>
                  <a:pt x="1243013" y="687388"/>
                  <a:pt x="1495425" y="517525"/>
                </a:cubicBezTo>
                <a:cubicBezTo>
                  <a:pt x="1747838" y="347663"/>
                  <a:pt x="1973263" y="0"/>
                  <a:pt x="2247900" y="22225"/>
                </a:cubicBezTo>
                <a:cubicBezTo>
                  <a:pt x="2522537" y="44450"/>
                  <a:pt x="2832893" y="347662"/>
                  <a:pt x="3143250" y="650875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9F578-ED16-4F4F-BCAD-86D12A2DD315}" type="slidenum">
              <a:rPr lang="ru-RU"/>
              <a:pPr/>
              <a:t>6</a:t>
            </a:fld>
            <a:endParaRPr lang="ru-RU"/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990600" y="914400"/>
            <a:ext cx="5877378" cy="461665"/>
          </a:xfrm>
          <a:prstGeom prst="rect">
            <a:avLst/>
          </a:prstGeom>
          <a:solidFill>
            <a:srgbClr val="95E3EB"/>
          </a:solidFill>
          <a:ln w="9525">
            <a:solidFill>
              <a:srgbClr val="420A1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SzTx/>
              <a:buFontTx/>
              <a:buNone/>
            </a:pPr>
            <a:r>
              <a:rPr kumimoji="1" lang="ru-RU" sz="2400" i="1" dirty="0" smtClean="0">
                <a:solidFill>
                  <a:srgbClr val="FF0066"/>
                </a:solidFill>
                <a:latin typeface="Times New Roman" pitchFamily="18" charset="0"/>
              </a:rPr>
              <a:t>Перечислите свойства функции </a:t>
            </a:r>
            <a:r>
              <a:rPr kumimoji="1" lang="ru-RU" sz="2400" i="1" dirty="0" smtClean="0">
                <a:solidFill>
                  <a:srgbClr val="420A16"/>
                </a:solidFill>
                <a:latin typeface="Times New Roman" pitchFamily="18" charset="0"/>
              </a:rPr>
              <a:t>у = </a:t>
            </a:r>
            <a:r>
              <a:rPr kumimoji="1" lang="en-US" sz="2400" i="1" dirty="0" err="1" smtClean="0">
                <a:solidFill>
                  <a:srgbClr val="420A16"/>
                </a:solidFill>
                <a:latin typeface="Times New Roman" pitchFamily="18" charset="0"/>
              </a:rPr>
              <a:t>cos</a:t>
            </a:r>
            <a:r>
              <a:rPr kumimoji="1" lang="en-US" sz="2400" i="1" dirty="0" smtClean="0">
                <a:solidFill>
                  <a:srgbClr val="420A16"/>
                </a:solidFill>
                <a:latin typeface="Times New Roman" pitchFamily="18" charset="0"/>
              </a:rPr>
              <a:t> x</a:t>
            </a:r>
            <a:r>
              <a:rPr kumimoji="1" lang="en-US" sz="2400" i="1" dirty="0" smtClean="0">
                <a:solidFill>
                  <a:srgbClr val="FF0066"/>
                </a:solidFill>
                <a:latin typeface="Times New Roman" pitchFamily="18" charset="0"/>
              </a:rPr>
              <a:t>  </a:t>
            </a:r>
            <a:r>
              <a:rPr kumimoji="1" lang="ru-RU" sz="2400" i="1" dirty="0" smtClean="0">
                <a:solidFill>
                  <a:srgbClr val="FF0066"/>
                </a:solidFill>
                <a:latin typeface="Times New Roman" pitchFamily="18" charset="0"/>
              </a:rPr>
              <a:t>.</a:t>
            </a:r>
            <a:endParaRPr kumimoji="1" lang="ru-RU" sz="2400" i="1" dirty="0">
              <a:latin typeface="Times New Roman" pitchFamily="18" charset="0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76400"/>
            <a:ext cx="8514480" cy="446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Решите тригонометрические уравнения и неравенства.</a:t>
            </a:r>
            <a:endParaRPr lang="ru-RU" dirty="0"/>
          </a:p>
        </p:txBody>
      </p:sp>
      <p:graphicFrame>
        <p:nvGraphicFramePr>
          <p:cNvPr id="43012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778125" y="1500188"/>
          <a:ext cx="1944688" cy="4941887"/>
        </p:xfrm>
        <a:graphic>
          <a:graphicData uri="http://schemas.openxmlformats.org/presentationml/2006/ole">
            <p:oleObj spid="_x0000_s17410" name="Формула" r:id="rId3" imgW="939600" imgH="2387520" progId="Equation.3">
              <p:embed/>
            </p:oleObj>
          </a:graphicData>
        </a:graphic>
      </p:graphicFrame>
      <p:pic>
        <p:nvPicPr>
          <p:cNvPr id="43014" name="Picture 6" descr="Рисунок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5105400"/>
            <a:ext cx="1428750" cy="1133475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638800" y="0"/>
            <a:ext cx="2362200" cy="838200"/>
          </a:xfrm>
        </p:spPr>
        <p:txBody>
          <a:bodyPr>
            <a:normAutofit/>
          </a:bodyPr>
          <a:lstStyle/>
          <a:p>
            <a:r>
              <a:rPr lang="ru-RU" sz="2400"/>
              <a:t>Варианты ответов</a:t>
            </a:r>
          </a:p>
        </p:txBody>
      </p:sp>
      <p:graphicFrame>
        <p:nvGraphicFramePr>
          <p:cNvPr id="44036" name="Rectangle 4"/>
          <p:cNvGraphicFramePr>
            <a:graphicFrameLocks/>
          </p:cNvGraphicFramePr>
          <p:nvPr>
            <p:ph sz="half" idx="1"/>
          </p:nvPr>
        </p:nvGraphicFramePr>
        <p:xfrm>
          <a:off x="2476500" y="3925888"/>
          <a:ext cx="0" cy="0"/>
        </p:xfrm>
        <a:graphic>
          <a:graphicData uri="http://schemas.openxmlformats.org/presentationml/2006/ole">
            <p:oleObj spid="_x0000_s18434" name="Формула" r:id="rId3" imgW="0" imgH="0" progId="Equation.3">
              <p:embed/>
            </p:oleObj>
          </a:graphicData>
        </a:graphic>
      </p:graphicFrame>
      <p:graphicFrame>
        <p:nvGraphicFramePr>
          <p:cNvPr id="44040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198688" y="214313"/>
          <a:ext cx="2674937" cy="5902325"/>
        </p:xfrm>
        <a:graphic>
          <a:graphicData uri="http://schemas.openxmlformats.org/presentationml/2006/ole">
            <p:oleObj spid="_x0000_s18435" name="Формула" r:id="rId4" imgW="1663560" imgH="3670200" progId="Equation.3">
              <p:embed/>
            </p:oleObj>
          </a:graphicData>
        </a:graphic>
      </p:graphicFrame>
      <p:pic>
        <p:nvPicPr>
          <p:cNvPr id="44043" name="Picture 11" descr="Рисунок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4876800"/>
            <a:ext cx="1428750" cy="113347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/>
              <a:t>Какими методами решаются данные уравнения</a:t>
            </a:r>
          </a:p>
        </p:txBody>
      </p:sp>
      <p:graphicFrame>
        <p:nvGraphicFramePr>
          <p:cNvPr id="45060" name="Rectangle 4"/>
          <p:cNvGraphicFramePr>
            <a:graphicFrameLocks/>
          </p:cNvGraphicFramePr>
          <p:nvPr>
            <p:ph sz="half" idx="1"/>
          </p:nvPr>
        </p:nvGraphicFramePr>
        <p:xfrm>
          <a:off x="2476500" y="3925888"/>
          <a:ext cx="0" cy="0"/>
        </p:xfrm>
        <a:graphic>
          <a:graphicData uri="http://schemas.openxmlformats.org/presentationml/2006/ole">
            <p:oleObj spid="_x0000_s19458" name="Формула" r:id="rId3" imgW="0" imgH="0" progId="Equation.3">
              <p:embed/>
            </p:oleObj>
          </a:graphicData>
        </a:graphic>
      </p:graphicFrame>
      <p:graphicFrame>
        <p:nvGraphicFramePr>
          <p:cNvPr id="45075" name="Object 1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517650" y="2743200"/>
          <a:ext cx="5954713" cy="3027363"/>
        </p:xfrm>
        <a:graphic>
          <a:graphicData uri="http://schemas.openxmlformats.org/presentationml/2006/ole">
            <p:oleObj spid="_x0000_s19459" name="Формула" r:id="rId4" imgW="2273040" imgH="1155600" progId="Equation.3">
              <p:embed/>
            </p:oleObj>
          </a:graphicData>
        </a:graphic>
      </p:graphicFrame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55</TotalTime>
  <Words>122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Официальная</vt:lpstr>
      <vt:lpstr>Формула</vt:lpstr>
      <vt:lpstr>Задания для организации фронтальной работы.</vt:lpstr>
      <vt:lpstr>Запишите формулы приведения</vt:lpstr>
      <vt:lpstr>Выразите тригонометрические функции через угол меньше 45°.</vt:lpstr>
      <vt:lpstr> Упростите выражение.</vt:lpstr>
      <vt:lpstr>Перечислить свойства функции y=sin x.</vt:lpstr>
      <vt:lpstr>Слайд 6</vt:lpstr>
      <vt:lpstr>Решите тригонометрические уравнения и неравенства.</vt:lpstr>
      <vt:lpstr>Варианты ответов</vt:lpstr>
      <vt:lpstr>Какими методами решаются данные уравнения</vt:lpstr>
      <vt:lpstr>Расскажи о линиях</vt:lpstr>
      <vt:lpstr>Назови все лучи</vt:lpstr>
      <vt:lpstr>Назови все отрезки</vt:lpstr>
      <vt:lpstr>Выпишите острые, тупые, прямые углы</vt:lpstr>
      <vt:lpstr>Слайд 14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Задания для организации фронтальной работы.</dc:title>
  <dc:creator>семья</dc:creator>
  <cp:lastModifiedBy>семья</cp:lastModifiedBy>
  <cp:revision>7</cp:revision>
  <dcterms:created xsi:type="dcterms:W3CDTF">2012-01-30T21:37:22Z</dcterms:created>
  <dcterms:modified xsi:type="dcterms:W3CDTF">2012-01-30T23:10:08Z</dcterms:modified>
</cp:coreProperties>
</file>