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71" r:id="rId2"/>
    <p:sldId id="272" r:id="rId3"/>
    <p:sldId id="273" r:id="rId4"/>
    <p:sldId id="257" r:id="rId5"/>
    <p:sldId id="267" r:id="rId6"/>
    <p:sldId id="266" r:id="rId7"/>
    <p:sldId id="258" r:id="rId8"/>
    <p:sldId id="269" r:id="rId9"/>
    <p:sldId id="259" r:id="rId10"/>
    <p:sldId id="261" r:id="rId11"/>
    <p:sldId id="260" r:id="rId12"/>
    <p:sldId id="262" r:id="rId13"/>
    <p:sldId id="263" r:id="rId14"/>
    <p:sldId id="264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B5802E-FEC6-4422-B099-57F0970E6093}" type="datetimeFigureOut">
              <a:rPr lang="ru-RU" smtClean="0"/>
              <a:pPr/>
              <a:t>31.01.2012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5B3C98-715D-4CC7-B297-414236D495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800" dirty="0" smtClean="0"/>
              <a:t>Презентация Педагогической деятельности</a:t>
            </a:r>
            <a:endParaRPr lang="ru-RU" sz="8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Математика после уроков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Математический клуб «Кенгуру»</a:t>
            </a:r>
          </a:p>
          <a:p>
            <a:r>
              <a:rPr lang="ru-RU" dirty="0" smtClean="0"/>
              <a:t>Лекторий  «Готовимся к ЕГЭ»</a:t>
            </a:r>
          </a:p>
          <a:p>
            <a:r>
              <a:rPr lang="ru-RU" dirty="0" smtClean="0"/>
              <a:t>Каникулярные конкурсы</a:t>
            </a:r>
          </a:p>
          <a:p>
            <a:r>
              <a:rPr lang="ru-RU" dirty="0" smtClean="0"/>
              <a:t>Внеклассные мероприятия</a:t>
            </a:r>
          </a:p>
          <a:p>
            <a:r>
              <a:rPr lang="ru-RU" dirty="0" smtClean="0"/>
              <a:t>Участие во всероссийских заочных конкурсах и олимпиадах</a:t>
            </a:r>
          </a:p>
          <a:p>
            <a:r>
              <a:rPr lang="ru-RU" dirty="0" smtClean="0"/>
              <a:t>Организация учебно-исследовательской работы учащихся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Развитие мотивации успеха</a:t>
            </a:r>
          </a:p>
          <a:p>
            <a:r>
              <a:rPr lang="ru-RU" sz="2400" dirty="0" smtClean="0"/>
              <a:t>Повышение самооценки</a:t>
            </a:r>
          </a:p>
          <a:p>
            <a:r>
              <a:rPr lang="ru-RU" sz="2400" dirty="0" smtClean="0"/>
              <a:t>На 4 и 5 занимаются 75% учащихся</a:t>
            </a:r>
          </a:p>
          <a:p>
            <a:r>
              <a:rPr lang="ru-RU" sz="2400" dirty="0" smtClean="0"/>
              <a:t>Внеурочной деятельностью охвачено 85% учащихся</a:t>
            </a:r>
          </a:p>
          <a:p>
            <a:r>
              <a:rPr lang="ru-RU" sz="2400" dirty="0" smtClean="0"/>
              <a:t>Средний балл на ЕГЭ  54,39 (выше </a:t>
            </a:r>
            <a:r>
              <a:rPr lang="ru-RU" sz="2400" dirty="0" err="1" smtClean="0"/>
              <a:t>среднеобластного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Средний балл на ГИА  по алгебре 14,5 (выше </a:t>
            </a:r>
            <a:r>
              <a:rPr lang="ru-RU" sz="2400" dirty="0" err="1" smtClean="0"/>
              <a:t>среднеобластного</a:t>
            </a:r>
            <a:r>
              <a:rPr lang="ru-RU" sz="2400" dirty="0" smtClean="0"/>
              <a:t>) </a:t>
            </a:r>
          </a:p>
          <a:p>
            <a:r>
              <a:rPr lang="ru-RU" sz="2400" dirty="0" smtClean="0"/>
              <a:t>Средний балл на ГИА  по геометрии 15,5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Успехи моих учеников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4337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2007-2008 г.Иванова Анна и Петрова Марина на ГИА по геометрии набрали максимальный балл (20)</a:t>
            </a:r>
          </a:p>
          <a:p>
            <a:r>
              <a:rPr lang="ru-RU" dirty="0" smtClean="0"/>
              <a:t>2009-2010 г на международном математическом конкурсе-игре «Кенгуру» 4 учащихся заняли высокие места (3,4,6,и 8) </a:t>
            </a:r>
          </a:p>
          <a:p>
            <a:r>
              <a:rPr lang="ru-RU" dirty="0" smtClean="0"/>
              <a:t>2009-2010 и 2010-2011 г. Михайлова Лидия победитель районной олимпиады</a:t>
            </a:r>
          </a:p>
          <a:p>
            <a:r>
              <a:rPr lang="ru-RU" dirty="0" smtClean="0"/>
              <a:t>2009-2010г. Герасимов Евгений призер конкурса по техническому творчеству «Авиация, наука, техника»</a:t>
            </a:r>
          </a:p>
          <a:p>
            <a:r>
              <a:rPr lang="ru-RU" dirty="0" smtClean="0"/>
              <a:t>2009-2010г. Яковлева Юлия  призер Заочной математической олимпиады, организованной Всероссийской школой математики и физики «Авангард» совместно с газетой «Математика» и журналом «Квант»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Распространение опыта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Публикации:</a:t>
            </a:r>
          </a:p>
          <a:p>
            <a:r>
              <a:rPr lang="ru-RU" dirty="0" smtClean="0"/>
              <a:t>Сайт НРЦРО   раздел МХ: Общее образование. Математика. Педагогический опыт. Уроки</a:t>
            </a:r>
          </a:p>
          <a:p>
            <a:r>
              <a:rPr lang="ru-RU" dirty="0" smtClean="0"/>
              <a:t>Фестиваль педагогических идей «Открытый урок». Сайт  http://</a:t>
            </a:r>
            <a:r>
              <a:rPr lang="en-US" dirty="0" smtClean="0"/>
              <a:t>festival</a:t>
            </a:r>
            <a:r>
              <a:rPr lang="ru-RU" dirty="0" smtClean="0"/>
              <a:t>.1</a:t>
            </a:r>
            <a:r>
              <a:rPr lang="en-US" dirty="0" err="1" smtClean="0"/>
              <a:t>september</a:t>
            </a:r>
            <a:r>
              <a:rPr lang="ru-RU" dirty="0" smtClean="0"/>
              <a:t>.</a:t>
            </a:r>
            <a:r>
              <a:rPr lang="en-US" dirty="0" err="1" smtClean="0"/>
              <a:t>ru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Участие в профессиональных конкурсах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Конкурс профессионального мастерства работников образования в сфере разработки и применения информационных и коммуникативных технологий в образовательной деятельности в номинации «ИКТ в образовательном процессе»  2008-2009 г.и 2009-2010г. районный и областной</a:t>
            </a:r>
          </a:p>
          <a:p>
            <a:r>
              <a:rPr lang="ru-RU" sz="2800" dirty="0" smtClean="0"/>
              <a:t>Конкурс «Педагог года-2010» номинация «Сердце отдаю детям» 2009-2010г.</a:t>
            </a:r>
          </a:p>
          <a:p>
            <a:r>
              <a:rPr lang="ru-RU" sz="2800" dirty="0" smtClean="0"/>
              <a:t>Районный конкурс-ярмарка педагогических идей «Вхождение к творчеству» 2010-2011г.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1752" y="457200"/>
            <a:ext cx="8556528" cy="56864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3366"/>
                </a:solidFill>
                <a:latin typeface="Monotype Corsiva" pitchFamily="66" charset="0"/>
              </a:rPr>
              <a:t>За годы работы в школе я усвоила, что мастерство учителя - не счастливый случай, а кропотливый будничный труд, в центре которого  - ученик.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Рисунок 1" descr="GU_obraz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25" y="0"/>
            <a:ext cx="6172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4" name="Рисунок 1" descr="1сенября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555875" y="1412875"/>
            <a:ext cx="5903913" cy="3240088"/>
          </a:xfrm>
          <a:prstGeom prst="rect">
            <a:avLst/>
          </a:prstGeom>
          <a:solidFill>
            <a:srgbClr val="FFE0C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2627313" y="1196975"/>
            <a:ext cx="5430837" cy="3857625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Оценка качества</a:t>
            </a:r>
          </a:p>
          <a:p>
            <a:pPr algn="ctr"/>
            <a:r>
              <a:rPr lang="ru-RU" sz="36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педагогической</a:t>
            </a:r>
          </a:p>
          <a:p>
            <a:pPr algn="ctr"/>
            <a:r>
              <a:rPr lang="ru-RU" sz="36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деятельности.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«Учить учиться. Учить добру»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«Сделать учебную работу настолько возможно интересной для ребенка и не превратить её в забаву – это одно из труднейших и важнейших задач дидактики». К.Д.Ушинский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4"/>
          <p:cNvSpPr>
            <a:spLocks noChangeArrowheads="1"/>
          </p:cNvSpPr>
          <p:nvPr/>
        </p:nvSpPr>
        <p:spPr bwMode="auto">
          <a:xfrm>
            <a:off x="3200400" y="2667000"/>
            <a:ext cx="25146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Направления</a:t>
            </a:r>
            <a:r>
              <a:rPr lang="ru-RU" sz="2400" dirty="0">
                <a:solidFill>
                  <a:srgbClr val="6600FF"/>
                </a:solidFill>
              </a:rPr>
              <a:t> </a:t>
            </a:r>
            <a:r>
              <a:rPr lang="ru-RU" sz="2400" dirty="0">
                <a:solidFill>
                  <a:srgbClr val="FF0000"/>
                </a:solidFill>
              </a:rPr>
              <a:t>работы</a:t>
            </a:r>
          </a:p>
        </p:txBody>
      </p:sp>
      <p:sp>
        <p:nvSpPr>
          <p:cNvPr id="18435" name="WordArt 5"/>
          <p:cNvSpPr>
            <a:spLocks noChangeArrowheads="1" noChangeShapeType="1" noTextEdit="1"/>
          </p:cNvSpPr>
          <p:nvPr/>
        </p:nvSpPr>
        <p:spPr bwMode="auto">
          <a:xfrm>
            <a:off x="3143240" y="357166"/>
            <a:ext cx="2671763" cy="938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Самообразование 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и повышение 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квалификации</a:t>
            </a:r>
          </a:p>
        </p:txBody>
      </p:sp>
      <p:sp>
        <p:nvSpPr>
          <p:cNvPr id="18436" name="WordArt 6"/>
          <p:cNvSpPr>
            <a:spLocks noChangeArrowheads="1" noChangeShapeType="1" noTextEdit="1"/>
          </p:cNvSpPr>
          <p:nvPr/>
        </p:nvSpPr>
        <p:spPr bwMode="auto">
          <a:xfrm>
            <a:off x="5791200" y="1524000"/>
            <a:ext cx="2671763" cy="785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Овладение 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современными 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технологиями</a:t>
            </a:r>
          </a:p>
        </p:txBody>
      </p:sp>
      <p:sp>
        <p:nvSpPr>
          <p:cNvPr id="18437" name="WordArt 7"/>
          <p:cNvSpPr>
            <a:spLocks noChangeArrowheads="1" noChangeShapeType="1" noTextEdit="1"/>
          </p:cNvSpPr>
          <p:nvPr/>
        </p:nvSpPr>
        <p:spPr bwMode="auto">
          <a:xfrm>
            <a:off x="6477000" y="3071810"/>
            <a:ext cx="2667000" cy="8572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Участие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конкурсах</a:t>
            </a:r>
          </a:p>
        </p:txBody>
      </p:sp>
      <p:sp>
        <p:nvSpPr>
          <p:cNvPr id="18438" name="WordArt 8"/>
          <p:cNvSpPr>
            <a:spLocks noChangeArrowheads="1" noChangeShapeType="1" noTextEdit="1"/>
          </p:cNvSpPr>
          <p:nvPr/>
        </p:nvSpPr>
        <p:spPr bwMode="auto">
          <a:xfrm>
            <a:off x="6172200" y="4495800"/>
            <a:ext cx="2366963" cy="785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Общественная 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работа</a:t>
            </a:r>
          </a:p>
        </p:txBody>
      </p:sp>
      <p:sp>
        <p:nvSpPr>
          <p:cNvPr id="18439" name="WordArt 9"/>
          <p:cNvSpPr>
            <a:spLocks noChangeArrowheads="1" noChangeShapeType="1" noTextEdit="1"/>
          </p:cNvSpPr>
          <p:nvPr/>
        </p:nvSpPr>
        <p:spPr bwMode="auto">
          <a:xfrm>
            <a:off x="4191000" y="5257800"/>
            <a:ext cx="1528763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НОУ</a:t>
            </a:r>
          </a:p>
        </p:txBody>
      </p:sp>
      <p:sp>
        <p:nvSpPr>
          <p:cNvPr id="18440" name="WordArt 10"/>
          <p:cNvSpPr>
            <a:spLocks noChangeArrowheads="1" noChangeShapeType="1" noTextEdit="1"/>
          </p:cNvSpPr>
          <p:nvPr/>
        </p:nvSpPr>
        <p:spPr bwMode="auto">
          <a:xfrm>
            <a:off x="1371600" y="5257800"/>
            <a:ext cx="19097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Методическая 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работа</a:t>
            </a:r>
          </a:p>
        </p:txBody>
      </p:sp>
      <p:sp>
        <p:nvSpPr>
          <p:cNvPr id="18442" name="WordArt 12"/>
          <p:cNvSpPr>
            <a:spLocks noChangeArrowheads="1" noChangeShapeType="1" noTextEdit="1"/>
          </p:cNvSpPr>
          <p:nvPr/>
        </p:nvSpPr>
        <p:spPr bwMode="auto">
          <a:xfrm>
            <a:off x="642910" y="2928934"/>
            <a:ext cx="1571635" cy="10001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Внеклассная</a:t>
            </a: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работа</a:t>
            </a:r>
          </a:p>
        </p:txBody>
      </p:sp>
      <p:sp>
        <p:nvSpPr>
          <p:cNvPr id="18443" name="WordArt 13"/>
          <p:cNvSpPr>
            <a:spLocks noChangeArrowheads="1" noChangeShapeType="1" noTextEdit="1"/>
          </p:cNvSpPr>
          <p:nvPr/>
        </p:nvSpPr>
        <p:spPr bwMode="auto">
          <a:xfrm>
            <a:off x="762000" y="1295400"/>
            <a:ext cx="19097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Внеучебная</a:t>
            </a:r>
            <a:endParaRPr lang="ru-RU" sz="3600" kern="10" dirty="0">
              <a:ln w="9525">
                <a:solidFill>
                  <a:schemeClr val="hlink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работа</a:t>
            </a:r>
          </a:p>
        </p:txBody>
      </p:sp>
      <p:sp>
        <p:nvSpPr>
          <p:cNvPr id="18444" name="Line 14"/>
          <p:cNvSpPr>
            <a:spLocks noChangeShapeType="1"/>
          </p:cNvSpPr>
          <p:nvPr/>
        </p:nvSpPr>
        <p:spPr bwMode="auto">
          <a:xfrm flipV="1">
            <a:off x="4419600" y="1447800"/>
            <a:ext cx="0" cy="12954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5" name="Line 15"/>
          <p:cNvSpPr>
            <a:spLocks noChangeShapeType="1"/>
          </p:cNvSpPr>
          <p:nvPr/>
        </p:nvSpPr>
        <p:spPr bwMode="auto">
          <a:xfrm flipV="1">
            <a:off x="5257800" y="2438400"/>
            <a:ext cx="914400" cy="381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6" name="Line 16"/>
          <p:cNvSpPr>
            <a:spLocks noChangeShapeType="1"/>
          </p:cNvSpPr>
          <p:nvPr/>
        </p:nvSpPr>
        <p:spPr bwMode="auto">
          <a:xfrm>
            <a:off x="5638800" y="3276600"/>
            <a:ext cx="914400" cy="381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7" name="Line 17"/>
          <p:cNvSpPr>
            <a:spLocks noChangeShapeType="1"/>
          </p:cNvSpPr>
          <p:nvPr/>
        </p:nvSpPr>
        <p:spPr bwMode="auto">
          <a:xfrm>
            <a:off x="4419600" y="3581400"/>
            <a:ext cx="0" cy="16002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8" name="Line 18"/>
          <p:cNvSpPr>
            <a:spLocks noChangeShapeType="1"/>
          </p:cNvSpPr>
          <p:nvPr/>
        </p:nvSpPr>
        <p:spPr bwMode="auto">
          <a:xfrm flipH="1">
            <a:off x="2819400" y="3505200"/>
            <a:ext cx="990600" cy="1524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9" name="Line 19"/>
          <p:cNvSpPr>
            <a:spLocks noChangeShapeType="1"/>
          </p:cNvSpPr>
          <p:nvPr/>
        </p:nvSpPr>
        <p:spPr bwMode="auto">
          <a:xfrm>
            <a:off x="5029200" y="3505200"/>
            <a:ext cx="1143000" cy="9144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 flipH="1">
            <a:off x="2285984" y="3429000"/>
            <a:ext cx="9144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52" name="Line 22"/>
          <p:cNvSpPr>
            <a:spLocks noChangeShapeType="1"/>
          </p:cNvSpPr>
          <p:nvPr/>
        </p:nvSpPr>
        <p:spPr bwMode="auto">
          <a:xfrm flipH="1" flipV="1">
            <a:off x="2514600" y="1752600"/>
            <a:ext cx="1219200" cy="9906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6" grpId="0"/>
      <p:bldP spid="18437" grpId="0"/>
      <p:bldP spid="18438" grpId="0"/>
      <p:bldP spid="18439" grpId="0"/>
      <p:bldP spid="18440" grpId="0"/>
      <p:bldP spid="18442" grpId="0"/>
      <p:bldP spid="18443" grpId="0"/>
      <p:bldP spid="18444" grpId="0" animBg="1"/>
      <p:bldP spid="18445" grpId="0" animBg="1"/>
      <p:bldP spid="18446" grpId="0" animBg="1"/>
      <p:bldP spid="18447" grpId="0" animBg="1"/>
      <p:bldP spid="18448" grpId="0" animBg="1"/>
      <p:bldP spid="18449" grpId="0" animBg="1"/>
      <p:bldP spid="18451" grpId="0" animBg="1"/>
      <p:bldP spid="184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Современные образовательные 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Технология проблемного обучения</a:t>
            </a:r>
          </a:p>
          <a:p>
            <a:pPr lvl="0"/>
            <a:r>
              <a:rPr lang="ru-RU" dirty="0" smtClean="0"/>
              <a:t>Технология уровневой  дифференциации (В.В.Фирсов)</a:t>
            </a:r>
          </a:p>
          <a:p>
            <a:pPr lvl="0"/>
            <a:r>
              <a:rPr lang="ru-RU" dirty="0" smtClean="0"/>
              <a:t>Проектное обучение</a:t>
            </a:r>
          </a:p>
          <a:p>
            <a:pPr lvl="0"/>
            <a:r>
              <a:rPr lang="ru-RU" dirty="0" smtClean="0"/>
              <a:t>Информационно – коммуникационные  технологии</a:t>
            </a:r>
          </a:p>
          <a:p>
            <a:pPr lvl="0"/>
            <a:r>
              <a:rPr lang="ru-RU" dirty="0" err="1" smtClean="0"/>
              <a:t>Здоровьесберегающие</a:t>
            </a:r>
            <a:r>
              <a:rPr lang="ru-RU" dirty="0" smtClean="0"/>
              <a:t> технологии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методы математической деятельности: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Классификация и систематизация</a:t>
            </a:r>
          </a:p>
          <a:p>
            <a:r>
              <a:rPr lang="ru-RU" dirty="0" smtClean="0"/>
              <a:t>Выдвижение и проверка гипотез</a:t>
            </a:r>
          </a:p>
          <a:p>
            <a:r>
              <a:rPr lang="ru-RU" dirty="0" smtClean="0"/>
              <a:t>Доказательство и опровержение</a:t>
            </a:r>
          </a:p>
          <a:p>
            <a:r>
              <a:rPr lang="ru-RU" dirty="0" smtClean="0"/>
              <a:t>Разработка алгоритмов</a:t>
            </a:r>
          </a:p>
          <a:p>
            <a:r>
              <a:rPr lang="ru-RU" dirty="0" smtClean="0"/>
              <a:t>Преобразование</a:t>
            </a:r>
          </a:p>
          <a:p>
            <a:r>
              <a:rPr lang="ru-RU" dirty="0" smtClean="0"/>
              <a:t>Интерпретация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958166" cy="18573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своей педагогической работе использую: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286808" cy="321471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Технологию проблемного обучения</a:t>
            </a:r>
          </a:p>
          <a:p>
            <a:pPr lvl="0"/>
            <a:r>
              <a:rPr lang="ru-RU" dirty="0" smtClean="0"/>
              <a:t>           Технологию уровневой  дифференциации (В.В.Фирсов)</a:t>
            </a:r>
          </a:p>
          <a:p>
            <a:pPr lvl="0"/>
            <a:r>
              <a:rPr lang="ru-RU" dirty="0" smtClean="0"/>
              <a:t>Проектное обучение</a:t>
            </a:r>
          </a:p>
          <a:p>
            <a:pPr lvl="0"/>
            <a:r>
              <a:rPr lang="ru-RU" dirty="0" smtClean="0"/>
              <a:t>Информационно – коммуникационные  технологии</a:t>
            </a:r>
          </a:p>
          <a:p>
            <a:pPr lvl="0"/>
            <a:r>
              <a:rPr lang="ru-RU" dirty="0" err="1" smtClean="0"/>
              <a:t>Здоровьесберегающие</a:t>
            </a:r>
            <a:r>
              <a:rPr lang="ru-RU" dirty="0" smtClean="0"/>
              <a:t> технологии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организации урочной деятельности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Обобщающие уроки</a:t>
            </a:r>
          </a:p>
          <a:p>
            <a:r>
              <a:rPr lang="ru-RU" dirty="0" smtClean="0"/>
              <a:t>Урок олимпиадных задач</a:t>
            </a:r>
          </a:p>
          <a:p>
            <a:r>
              <a:rPr lang="ru-RU" dirty="0" smtClean="0"/>
              <a:t>Творческие домашние задания</a:t>
            </a:r>
          </a:p>
          <a:p>
            <a:r>
              <a:rPr lang="ru-RU" dirty="0" smtClean="0"/>
              <a:t>Дифференцированные задания</a:t>
            </a:r>
          </a:p>
          <a:p>
            <a:r>
              <a:rPr lang="ru-RU" dirty="0" smtClean="0"/>
              <a:t>Уроки с использованием ИКТ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134</TotalTime>
  <Words>428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Слайд 1</vt:lpstr>
      <vt:lpstr>Слайд 2</vt:lpstr>
      <vt:lpstr>Слайд 3</vt:lpstr>
      <vt:lpstr>«Учить учиться. Учить добру»</vt:lpstr>
      <vt:lpstr>Слайд 5</vt:lpstr>
      <vt:lpstr>Современные образовательные технологии</vt:lpstr>
      <vt:lpstr>Основные методы математической деятельности:</vt:lpstr>
      <vt:lpstr> В своей педагогической работе использую:  </vt:lpstr>
      <vt:lpstr>Формы организации урочной деятельности учащихся</vt:lpstr>
      <vt:lpstr>Математика после уроков</vt:lpstr>
      <vt:lpstr>результативность</vt:lpstr>
      <vt:lpstr>Успехи моих учеников</vt:lpstr>
      <vt:lpstr>Распространение опыта</vt:lpstr>
      <vt:lpstr>Участие в профессиональных конкурсах</vt:lpstr>
      <vt:lpstr>За годы работы в школе я усвоила, что мастерство учителя - не счастливый случай, а кропотливый будничный труд, в центре которого  - ученик.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Герасимова Елена Ивановна, учитель математики МАОУ СОШ п.Демянск Новгородской области</dc:title>
  <dc:creator>семья</dc:creator>
  <cp:lastModifiedBy>семья</cp:lastModifiedBy>
  <cp:revision>20</cp:revision>
  <dcterms:created xsi:type="dcterms:W3CDTF">2011-04-10T19:05:01Z</dcterms:created>
  <dcterms:modified xsi:type="dcterms:W3CDTF">2012-01-30T21:19:02Z</dcterms:modified>
</cp:coreProperties>
</file>