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82" r:id="rId2"/>
    <p:sldId id="283" r:id="rId3"/>
    <p:sldId id="2007577173" r:id="rId4"/>
    <p:sldId id="2007577198" r:id="rId5"/>
    <p:sldId id="2007577204" r:id="rId6"/>
    <p:sldId id="2007577175" r:id="rId7"/>
    <p:sldId id="2007577199" r:id="rId8"/>
    <p:sldId id="2007577180" r:id="rId9"/>
    <p:sldId id="285" r:id="rId10"/>
    <p:sldId id="2007577196" r:id="rId11"/>
    <p:sldId id="2007577176" r:id="rId12"/>
    <p:sldId id="2007577197" r:id="rId13"/>
    <p:sldId id="2007577177" r:id="rId14"/>
    <p:sldId id="7864" r:id="rId15"/>
    <p:sldId id="2007577186" r:id="rId16"/>
    <p:sldId id="2007577188" r:id="rId17"/>
    <p:sldId id="2007577191" r:id="rId18"/>
    <p:sldId id="2007577195" r:id="rId19"/>
    <p:sldId id="2007577193" r:id="rId20"/>
    <p:sldId id="2007577194" r:id="rId21"/>
    <p:sldId id="2007577183" r:id="rId22"/>
    <p:sldId id="2007577201"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49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77" autoAdjust="0"/>
    <p:restoredTop sz="88471" autoAdjust="0"/>
  </p:normalViewPr>
  <p:slideViewPr>
    <p:cSldViewPr snapToGrid="0" showGuides="1">
      <p:cViewPr varScale="1">
        <p:scale>
          <a:sx n="97" d="100"/>
          <a:sy n="97" d="100"/>
        </p:scale>
        <p:origin x="1470" y="11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E94C55-E9F5-4B02-ACC1-6429CF9389AE}" type="datetimeFigureOut">
              <a:rPr lang="zh-CN" altLang="en-US" smtClean="0"/>
              <a:t>2025/4/29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28114E-4804-4E55-94FA-9D74475D9EEE}" type="slidenum">
              <a:rPr lang="zh-CN" altLang="en-US" smtClean="0"/>
              <a:t>‹#›</a:t>
            </a:fld>
            <a:endParaRPr lang="zh-CN" altLang="en-US"/>
          </a:p>
        </p:txBody>
      </p:sp>
    </p:spTree>
    <p:extLst>
      <p:ext uri="{BB962C8B-B14F-4D97-AF65-F5344CB8AC3E}">
        <p14:creationId xmlns:p14="http://schemas.microsoft.com/office/powerpoint/2010/main" val="1907503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657931-314F-4F04-A7E4-AD52BA22A51B}" type="slidenum">
              <a:rPr lang="zh-CN" altLang="en-US" smtClean="0"/>
              <a:t>1</a:t>
            </a:fld>
            <a:endParaRPr lang="zh-CN" altLang="en-US"/>
          </a:p>
        </p:txBody>
      </p:sp>
    </p:spTree>
    <p:extLst>
      <p:ext uri="{BB962C8B-B14F-4D97-AF65-F5344CB8AC3E}">
        <p14:creationId xmlns:p14="http://schemas.microsoft.com/office/powerpoint/2010/main" val="322935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ru-RU" dirty="0"/>
              <a:t>Ребята, кто-нибудь знает, что такое каллиграфия?"</a:t>
            </a:r>
          </a:p>
          <a:p>
            <a:r>
              <a:rPr lang="ru-RU" dirty="0"/>
              <a:t>«Как вы думаете, почему письмо может быть искусством?»</a:t>
            </a:r>
          </a:p>
          <a:p>
            <a:r>
              <a:rPr lang="ru-RU" dirty="0"/>
              <a:t>Сегодня мы знакомимся с третьей каллиграфией и попробуем написать свое имя кистью и оттенками!"</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1918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ru-RU" i="1" dirty="0"/>
              <a:t>"Сначала писали на бамбуковых дощечках и шелковых свитках ""Позже появилась рисовая бумага</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7151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ru-RU" dirty="0"/>
              <a:t>Дать потрогать рисовую бумагу</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08966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ru-RU" dirty="0"/>
              <a:t>Кисти для каллиграфии имеют форму обычных художественных кистей.</a:t>
            </a:r>
          </a:p>
          <a:p>
            <a:r>
              <a:rPr lang="ru-RU" dirty="0"/>
              <a:t>Изготавливаются из шерсти животных (волк, коза) и имеют остроконечный кончик.</a:t>
            </a:r>
          </a:p>
          <a:p>
            <a:r>
              <a:rPr lang="ru-RU" b="1" dirty="0"/>
              <a:t>Покажите: </a:t>
            </a:r>
            <a:r>
              <a:rPr lang="ru-RU" dirty="0"/>
              <a:t>Как кисть может создавать разные по толщине линии. </a:t>
            </a:r>
          </a:p>
          <a:p>
            <a:r>
              <a:rPr lang="ru-RU" dirty="0"/>
              <a:t>Благодаря острому кончику можно контролировать толщину линии.</a:t>
            </a:r>
          </a:p>
          <a:p>
            <a:r>
              <a:rPr lang="ru-RU" dirty="0"/>
              <a:t>Гибкость движения щетки Позволяет передавать и держать влагу.</a:t>
            </a:r>
          </a:p>
          <a:p>
            <a:endParaRPr lang="ru-RU"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9212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ru-RU" dirty="0"/>
          </a:p>
          <a:p>
            <a:pPr lvl="1"/>
            <a:r>
              <a:rPr lang="ru-RU" dirty="0"/>
              <a:t>Опишите процесс приготовления традиционных чернил.</a:t>
            </a:r>
          </a:p>
          <a:p>
            <a:pPr lvl="1"/>
            <a:r>
              <a:rPr lang="ru-RU" dirty="0"/>
              <a:t>Поясните, что это особый ритуал для каллиграфа.</a:t>
            </a:r>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FC900-0E82-A548-9A70-76CE43FB1868}" type="slidenum">
              <a:rPr kumimoji="0" sz="1200" b="0" i="0" u="none" strike="noStrike" kern="1200" cap="none" spc="0" normalizeH="0" baseline="0" noProof="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3943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ru-RU" dirty="0"/>
              <a:t>Покажите, как правильно держать кисть вертикально, используя большой, указательный и средний па</a:t>
            </a:r>
            <a:endParaRPr lang="en-US" dirty="0"/>
          </a:p>
          <a:p>
            <a:r>
              <a:rPr lang="ru-RU" i="1" dirty="0"/>
              <a:t>"Кисть держать </a:t>
            </a:r>
            <a:r>
              <a:rPr lang="ru-RU" i="1" dirty="0" err="1"/>
              <a:t>вертикально"«Используем</a:t>
            </a:r>
            <a:r>
              <a:rPr lang="ru-RU" i="1" dirty="0"/>
              <a:t> большой, указательный и средний </a:t>
            </a:r>
            <a:r>
              <a:rPr lang="ru-RU" i="1" dirty="0" err="1"/>
              <a:t>пальцы»</a:t>
            </a:r>
            <a:r>
              <a:rPr lang="ru-RU" dirty="0" err="1"/>
              <a:t>льцы</a:t>
            </a:r>
            <a:r>
              <a:rPr lang="ru-RU" dirty="0"/>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9478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ru-RU" dirty="0"/>
              <a:t>Объясните правило: сначала нанесите штрихи сверху вниз, слева направо. Уже будет писать</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9884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ru-RU" b="1" dirty="0"/>
              <a:t>Раздача материалов: </a:t>
            </a:r>
          </a:p>
          <a:p>
            <a:r>
              <a:rPr lang="ru-RU" dirty="0"/>
              <a:t>Раздайте каждому ученику рисовую бумагу, кисть и краску.</a:t>
            </a:r>
          </a:p>
          <a:p>
            <a:r>
              <a:rPr lang="ru-RU" dirty="0"/>
              <a:t>Подготовьте кронштейны для столов (газеты или клеенки).</a:t>
            </a:r>
          </a:p>
          <a:p>
            <a:endParaRPr lang="ru-RU"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0555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Сидите прямо, расслабленно, но комплексно.</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Дышите ровно, движения должны быть плавными.</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Сосредоточьтесь на каждом штрихе, предложив, что вложите часть себя в письмо.</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a:p>
            <a:endParaRPr lang="ru-RU" dirty="0"/>
          </a:p>
        </p:txBody>
      </p:sp>
      <p:sp>
        <p:nvSpPr>
          <p:cNvPr id="4" name="Номер слайда 3"/>
          <p:cNvSpPr>
            <a:spLocks noGrp="1"/>
          </p:cNvSpPr>
          <p:nvPr>
            <p:ph type="sldNum" sz="quarter" idx="5"/>
          </p:nvPr>
        </p:nvSpPr>
        <p:spPr/>
        <p:txBody>
          <a:bodyPr/>
          <a:lstStyle/>
          <a:p>
            <a:fld id="{3528114E-4804-4E55-94FA-9D74475D9EEE}" type="slidenum">
              <a:rPr lang="zh-CN" altLang="en-US" smtClean="0"/>
              <a:t>18</a:t>
            </a:fld>
            <a:endParaRPr lang="zh-CN" altLang="en-US"/>
          </a:p>
        </p:txBody>
      </p:sp>
    </p:spTree>
    <p:extLst>
      <p:ext uri="{BB962C8B-B14F-4D97-AF65-F5344CB8AC3E}">
        <p14:creationId xmlns:p14="http://schemas.microsoft.com/office/powerpoint/2010/main" val="1584416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ru-RU" dirty="0"/>
              <a:t>Помогите каждому ученику написать свое имя, изменить порядок штрихов.</a:t>
            </a:r>
          </a:p>
          <a:p>
            <a:r>
              <a:rPr lang="ru-RU" dirty="0"/>
              <a:t>Помните о необходимости соблюдения порядка и аккуратности.</a:t>
            </a:r>
          </a:p>
          <a:p>
            <a:r>
              <a:rPr lang="ru-RU" b="1" dirty="0" err="1"/>
              <a:t>Поддержка:</a:t>
            </a:r>
            <a:r>
              <a:rPr lang="ru-RU" dirty="0" err="1"/>
              <a:t>Ходите</a:t>
            </a:r>
            <a:r>
              <a:rPr lang="ru-RU" dirty="0"/>
              <a:t> по классу, помогайте и корректируйте технику.</a:t>
            </a:r>
          </a:p>
          <a:p>
            <a:endParaRPr lang="ru-RU"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1481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ru-RU" altLang="zh-CN" dirty="0"/>
              <a:t>Вводная часть: 15 минут.</a:t>
            </a:r>
            <a:endParaRPr lang="zh-CN" altLang="en-US" dirty="0"/>
          </a:p>
        </p:txBody>
      </p:sp>
      <p:sp>
        <p:nvSpPr>
          <p:cNvPr id="4" name="灯片编号占位符 3"/>
          <p:cNvSpPr>
            <a:spLocks noGrp="1"/>
          </p:cNvSpPr>
          <p:nvPr>
            <p:ph type="sldNum" sz="quarter" idx="5"/>
          </p:nvPr>
        </p:nvSpPr>
        <p:spPr/>
        <p:txBody>
          <a:bodyPr/>
          <a:lstStyle/>
          <a:p>
            <a:fld id="{68657931-314F-4F04-A7E4-AD52BA22A51B}" type="slidenum">
              <a:rPr lang="zh-CN" altLang="en-US" smtClean="0"/>
              <a:t>2</a:t>
            </a:fld>
            <a:endParaRPr lang="zh-CN" altLang="en-US"/>
          </a:p>
        </p:txBody>
      </p:sp>
    </p:spTree>
    <p:extLst>
      <p:ext uri="{BB962C8B-B14F-4D97-AF65-F5344CB8AC3E}">
        <p14:creationId xmlns:p14="http://schemas.microsoft.com/office/powerpoint/2010/main" val="3895681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ru-RU" dirty="0"/>
              <a:t>Как вам понравилось писать кистями и </a:t>
            </a:r>
            <a:r>
              <a:rPr lang="ru-RU" dirty="0" err="1"/>
              <a:t>красками?"«Что</a:t>
            </a:r>
            <a:r>
              <a:rPr lang="ru-RU" dirty="0"/>
              <a:t> было самым интересным или сложным </a:t>
            </a:r>
            <a:r>
              <a:rPr lang="ru-RU" dirty="0" err="1"/>
              <a:t>устро</a:t>
            </a:r>
            <a:r>
              <a:rPr lang="ru-RU" dirty="0"/>
              <a:t> наши </a:t>
            </a:r>
            <a:r>
              <a:rPr lang="ru-RU" dirty="0" err="1"/>
              <a:t>именайством</a:t>
            </a:r>
            <a:r>
              <a:rPr lang="ru-RU" dirty="0"/>
              <a:t>?»«Что нового вы узнали о средней культуре?»</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7688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a:solidFill>
                  <a:schemeClr val="tx1"/>
                </a:solidFill>
                <a:effectLst/>
                <a:latin typeface="+mn-lt"/>
                <a:ea typeface="+mn-ea"/>
                <a:cs typeface="+mn-cs"/>
              </a:rPr>
              <a:t>Это иероглиф используется для обозначения особого вида широкой лапши (</a:t>
            </a:r>
            <a:r>
              <a:rPr lang="ru-RU" sz="1200" b="0" i="0" kern="1200" dirty="0" err="1">
                <a:solidFill>
                  <a:schemeClr val="tx1"/>
                </a:solidFill>
                <a:effectLst/>
                <a:latin typeface="+mn-lt"/>
                <a:ea typeface="+mn-ea"/>
                <a:cs typeface="+mn-cs"/>
              </a:rPr>
              <a:t>biang</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biang</a:t>
            </a:r>
            <a:r>
              <a:rPr lang="ru-RU" sz="1200" b="0" i="0" kern="1200" dirty="0">
                <a:solidFill>
                  <a:schemeClr val="tx1"/>
                </a:solidFill>
                <a:effectLst/>
                <a:latin typeface="+mn-lt"/>
                <a:ea typeface="+mn-ea"/>
                <a:cs typeface="+mn-cs"/>
              </a:rPr>
              <a:t> </a:t>
            </a:r>
            <a:r>
              <a:rPr lang="ru-RU" sz="1200" b="0" i="0" kern="1200" dirty="0" err="1">
                <a:solidFill>
                  <a:schemeClr val="tx1"/>
                </a:solidFill>
                <a:effectLst/>
                <a:latin typeface="+mn-lt"/>
                <a:ea typeface="+mn-ea"/>
                <a:cs typeface="+mn-cs"/>
              </a:rPr>
              <a:t>mian</a:t>
            </a:r>
            <a:r>
              <a:rPr lang="ru-RU" sz="1200" b="0" i="0" kern="1200" dirty="0">
                <a:solidFill>
                  <a:schemeClr val="tx1"/>
                </a:solidFill>
                <a:effectLst/>
                <a:latin typeface="+mn-lt"/>
                <a:ea typeface="+mn-ea"/>
                <a:cs typeface="+mn-cs"/>
              </a:rPr>
              <a:t>), которую готовят в провинции </a:t>
            </a:r>
            <a:r>
              <a:rPr lang="ru-RU" sz="1200" b="0" i="0" kern="1200" dirty="0" err="1">
                <a:solidFill>
                  <a:schemeClr val="tx1"/>
                </a:solidFill>
                <a:effectLst/>
                <a:latin typeface="+mn-lt"/>
                <a:ea typeface="+mn-ea"/>
                <a:cs typeface="+mn-cs"/>
              </a:rPr>
              <a:t>Шанси</a:t>
            </a:r>
            <a:r>
              <a:rPr lang="ru-RU" sz="1200" b="0" i="0" kern="1200" dirty="0">
                <a:solidFill>
                  <a:schemeClr val="tx1"/>
                </a:solidFill>
                <a:effectLst/>
                <a:latin typeface="+mn-lt"/>
                <a:ea typeface="+mn-ea"/>
                <a:cs typeface="+mn-cs"/>
              </a:rPr>
              <a:t> и которая даже вошла в список ‘восьми необычных чудес </a:t>
            </a:r>
            <a:r>
              <a:rPr lang="ru-RU" sz="1200" b="0" i="0" kern="1200" dirty="0" err="1">
                <a:solidFill>
                  <a:schemeClr val="tx1"/>
                </a:solidFill>
                <a:effectLst/>
                <a:latin typeface="+mn-lt"/>
                <a:ea typeface="+mn-ea"/>
                <a:cs typeface="+mn-cs"/>
              </a:rPr>
              <a:t>Шанси</a:t>
            </a:r>
            <a:r>
              <a:rPr lang="ru-RU" sz="1200" b="0" i="0" kern="1200" dirty="0">
                <a:solidFill>
                  <a:schemeClr val="tx1"/>
                </a:solidFill>
                <a:effectLst/>
                <a:latin typeface="+mn-lt"/>
                <a:ea typeface="+mn-ea"/>
                <a:cs typeface="+mn-cs"/>
              </a:rPr>
              <a:t>’, составленный с помощью голосования жителей этой провинции. Раньше это блюдо считалось едой </a:t>
            </a:r>
          </a:p>
          <a:p>
            <a:endParaRPr lang="ru-RU" sz="1200" b="0" i="0" kern="1200" dirty="0">
              <a:solidFill>
                <a:schemeClr val="tx1"/>
              </a:solidFill>
              <a:effectLst/>
              <a:latin typeface="+mn-lt"/>
              <a:ea typeface="+mn-ea"/>
              <a:cs typeface="+mn-cs"/>
            </a:endParaRPr>
          </a:p>
          <a:p>
            <a:r>
              <a:rPr lang="ru-RU" sz="1200" b="0" i="0" kern="1200" dirty="0">
                <a:solidFill>
                  <a:schemeClr val="tx1"/>
                </a:solidFill>
                <a:effectLst/>
                <a:latin typeface="+mn-lt"/>
                <a:ea typeface="+mn-ea"/>
                <a:cs typeface="+mn-cs"/>
              </a:rPr>
              <a:t>Для китаиста вопрос состоит иначе, так как каждый сложный иероглиф он видит как совокупность определенных уже знакомых элементов, из которых иногда даже можно вывести его значение или звучание (хотя бы примерное). Вот из каких частей состоит иероглиф </a:t>
            </a:r>
            <a:r>
              <a:rPr lang="en-US" sz="1200" b="0" i="0" kern="1200" dirty="0" err="1">
                <a:solidFill>
                  <a:schemeClr val="tx1"/>
                </a:solidFill>
                <a:effectLst/>
                <a:latin typeface="+mn-lt"/>
                <a:ea typeface="+mn-ea"/>
                <a:cs typeface="+mn-cs"/>
              </a:rPr>
              <a:t>biang</a:t>
            </a:r>
            <a:r>
              <a:rPr lang="en-US" sz="1200" b="0" i="0" kern="1200" dirty="0">
                <a:solidFill>
                  <a:schemeClr val="tx1"/>
                </a:solidFill>
                <a:effectLst/>
                <a:latin typeface="+mn-lt"/>
                <a:ea typeface="+mn-ea"/>
                <a:cs typeface="+mn-cs"/>
              </a:rPr>
              <a:t>, </a:t>
            </a:r>
            <a:r>
              <a:rPr lang="ru-RU" sz="1200" b="0" i="0" kern="1200" dirty="0">
                <a:solidFill>
                  <a:schemeClr val="tx1"/>
                </a:solidFill>
                <a:effectLst/>
                <a:latin typeface="+mn-lt"/>
                <a:ea typeface="+mn-ea"/>
                <a:cs typeface="+mn-cs"/>
              </a:rPr>
              <a:t>о котором мы ведём речь: </a:t>
            </a:r>
            <a:r>
              <a:rPr lang="zh-CN" altLang="en-US" sz="1200" b="0" i="0" kern="1200" dirty="0">
                <a:solidFill>
                  <a:schemeClr val="tx1"/>
                </a:solidFill>
                <a:effectLst/>
                <a:latin typeface="+mn-lt"/>
                <a:ea typeface="+mn-ea"/>
                <a:cs typeface="+mn-cs"/>
              </a:rPr>
              <a:t>言 </a:t>
            </a:r>
            <a:r>
              <a:rPr lang="en-US" sz="1200" b="0" i="0" kern="1200" dirty="0" err="1">
                <a:solidFill>
                  <a:schemeClr val="tx1"/>
                </a:solidFill>
                <a:effectLst/>
                <a:latin typeface="+mn-lt"/>
                <a:ea typeface="+mn-ea"/>
                <a:cs typeface="+mn-cs"/>
              </a:rPr>
              <a:t>yán</a:t>
            </a:r>
            <a:r>
              <a:rPr lang="en-US" sz="1200" b="0" i="0" kern="1200" dirty="0">
                <a:solidFill>
                  <a:schemeClr val="tx1"/>
                </a:solidFill>
                <a:effectLst/>
                <a:latin typeface="+mn-lt"/>
                <a:ea typeface="+mn-ea"/>
                <a:cs typeface="+mn-cs"/>
              </a:rPr>
              <a:t> ‘</a:t>
            </a:r>
            <a:r>
              <a:rPr lang="ru-RU" sz="1200" b="0" i="0" kern="1200" dirty="0">
                <a:solidFill>
                  <a:schemeClr val="tx1"/>
                </a:solidFill>
                <a:effectLst/>
                <a:latin typeface="+mn-lt"/>
                <a:ea typeface="+mn-ea"/>
                <a:cs typeface="+mn-cs"/>
              </a:rPr>
              <a:t>речь’; </a:t>
            </a:r>
            <a:r>
              <a:rPr lang="zh-CN" altLang="en-US" sz="1200" b="0" i="0" kern="1200" dirty="0">
                <a:solidFill>
                  <a:schemeClr val="tx1"/>
                </a:solidFill>
                <a:effectLst/>
                <a:latin typeface="+mn-lt"/>
                <a:ea typeface="+mn-ea"/>
                <a:cs typeface="+mn-cs"/>
              </a:rPr>
              <a:t>幺 </a:t>
            </a:r>
            <a:r>
              <a:rPr lang="en-US" sz="1200" b="0" i="0" kern="1200" dirty="0" err="1">
                <a:solidFill>
                  <a:schemeClr val="tx1"/>
                </a:solidFill>
                <a:effectLst/>
                <a:latin typeface="+mn-lt"/>
                <a:ea typeface="+mn-ea"/>
                <a:cs typeface="+mn-cs"/>
              </a:rPr>
              <a:t>yāo</a:t>
            </a:r>
            <a:r>
              <a:rPr lang="en-US" sz="1200" b="0" i="0" kern="1200" dirty="0">
                <a:solidFill>
                  <a:schemeClr val="tx1"/>
                </a:solidFill>
                <a:effectLst/>
                <a:latin typeface="+mn-lt"/>
                <a:ea typeface="+mn-ea"/>
                <a:cs typeface="+mn-cs"/>
              </a:rPr>
              <a:t> ‘</a:t>
            </a:r>
            <a:r>
              <a:rPr lang="ru-RU" sz="1200" b="0" i="0" kern="1200" dirty="0">
                <a:solidFill>
                  <a:schemeClr val="tx1"/>
                </a:solidFill>
                <a:effectLst/>
                <a:latin typeface="+mn-lt"/>
                <a:ea typeface="+mn-ea"/>
                <a:cs typeface="+mn-cs"/>
              </a:rPr>
              <a:t>крошечный’, </a:t>
            </a:r>
            <a:r>
              <a:rPr lang="zh-CN" altLang="en-US" sz="1200" b="0" i="0" kern="1200" dirty="0">
                <a:solidFill>
                  <a:schemeClr val="tx1"/>
                </a:solidFill>
                <a:effectLst/>
                <a:latin typeface="+mn-lt"/>
                <a:ea typeface="+mn-ea"/>
                <a:cs typeface="+mn-cs"/>
              </a:rPr>
              <a:t>马 </a:t>
            </a:r>
            <a:r>
              <a:rPr lang="en-US" sz="1200" b="0" i="0" kern="1200" dirty="0" err="1">
                <a:solidFill>
                  <a:schemeClr val="tx1"/>
                </a:solidFill>
                <a:effectLst/>
                <a:latin typeface="+mn-lt"/>
                <a:ea typeface="+mn-ea"/>
                <a:cs typeface="+mn-cs"/>
              </a:rPr>
              <a:t>mǎ</a:t>
            </a:r>
            <a:r>
              <a:rPr lang="en-US" sz="1200" b="0" i="0" kern="1200" dirty="0">
                <a:solidFill>
                  <a:schemeClr val="tx1"/>
                </a:solidFill>
                <a:effectLst/>
                <a:latin typeface="+mn-lt"/>
                <a:ea typeface="+mn-ea"/>
                <a:cs typeface="+mn-cs"/>
              </a:rPr>
              <a:t> ‘</a:t>
            </a:r>
            <a:r>
              <a:rPr lang="ru-RU" sz="1200" b="0" i="0" kern="1200" dirty="0">
                <a:solidFill>
                  <a:schemeClr val="tx1"/>
                </a:solidFill>
                <a:effectLst/>
                <a:latin typeface="+mn-lt"/>
                <a:ea typeface="+mn-ea"/>
                <a:cs typeface="+mn-cs"/>
              </a:rPr>
              <a:t>лошадь’, </a:t>
            </a:r>
            <a:r>
              <a:rPr lang="zh-CN" altLang="en-US" sz="1200" b="0" i="0" kern="1200" dirty="0">
                <a:solidFill>
                  <a:schemeClr val="tx1"/>
                </a:solidFill>
                <a:effectLst/>
                <a:latin typeface="+mn-lt"/>
                <a:ea typeface="+mn-ea"/>
                <a:cs typeface="+mn-cs"/>
              </a:rPr>
              <a:t>长 </a:t>
            </a:r>
            <a:r>
              <a:rPr lang="en-US" sz="1200" b="0" i="0" kern="1200" dirty="0" err="1">
                <a:solidFill>
                  <a:schemeClr val="tx1"/>
                </a:solidFill>
                <a:effectLst/>
                <a:latin typeface="+mn-lt"/>
                <a:ea typeface="+mn-ea"/>
                <a:cs typeface="+mn-cs"/>
              </a:rPr>
              <a:t>xháng</a:t>
            </a:r>
            <a:r>
              <a:rPr lang="en-US" sz="1200" b="0" i="0" kern="1200" dirty="0">
                <a:solidFill>
                  <a:schemeClr val="tx1"/>
                </a:solidFill>
                <a:effectLst/>
                <a:latin typeface="+mn-lt"/>
                <a:ea typeface="+mn-ea"/>
                <a:cs typeface="+mn-cs"/>
              </a:rPr>
              <a:t> ‘</a:t>
            </a:r>
            <a:r>
              <a:rPr lang="ru-RU" sz="1200" b="0" i="0" kern="1200" dirty="0">
                <a:solidFill>
                  <a:schemeClr val="tx1"/>
                </a:solidFill>
                <a:effectLst/>
                <a:latin typeface="+mn-lt"/>
                <a:ea typeface="+mn-ea"/>
                <a:cs typeface="+mn-cs"/>
              </a:rPr>
              <a:t>длинный’, </a:t>
            </a:r>
            <a:r>
              <a:rPr lang="zh-CN" altLang="en-US" sz="1200" b="0" i="0" kern="1200" dirty="0">
                <a:solidFill>
                  <a:schemeClr val="tx1"/>
                </a:solidFill>
                <a:effectLst/>
                <a:latin typeface="+mn-lt"/>
                <a:ea typeface="+mn-ea"/>
                <a:cs typeface="+mn-cs"/>
              </a:rPr>
              <a:t>月 </a:t>
            </a:r>
            <a:r>
              <a:rPr lang="en-US" sz="1200" b="0" i="0" kern="1200" dirty="0" err="1">
                <a:solidFill>
                  <a:schemeClr val="tx1"/>
                </a:solidFill>
                <a:effectLst/>
                <a:latin typeface="+mn-lt"/>
                <a:ea typeface="+mn-ea"/>
                <a:cs typeface="+mn-cs"/>
              </a:rPr>
              <a:t>yuè</a:t>
            </a:r>
            <a:r>
              <a:rPr lang="en-US" sz="1200" b="0" i="0" kern="1200" dirty="0">
                <a:solidFill>
                  <a:schemeClr val="tx1"/>
                </a:solidFill>
                <a:effectLst/>
                <a:latin typeface="+mn-lt"/>
                <a:ea typeface="+mn-ea"/>
                <a:cs typeface="+mn-cs"/>
              </a:rPr>
              <a:t> ‘</a:t>
            </a:r>
            <a:r>
              <a:rPr lang="ru-RU" sz="1200" b="0" i="0" kern="1200" dirty="0">
                <a:solidFill>
                  <a:schemeClr val="tx1"/>
                </a:solidFill>
                <a:effectLst/>
                <a:latin typeface="+mn-lt"/>
                <a:ea typeface="+mn-ea"/>
                <a:cs typeface="+mn-cs"/>
              </a:rPr>
              <a:t>луна’, </a:t>
            </a:r>
            <a:r>
              <a:rPr lang="zh-CN" altLang="en-US" sz="1200" b="0" i="0" kern="1200" dirty="0">
                <a:solidFill>
                  <a:schemeClr val="tx1"/>
                </a:solidFill>
                <a:effectLst/>
                <a:latin typeface="+mn-lt"/>
                <a:ea typeface="+mn-ea"/>
                <a:cs typeface="+mn-cs"/>
              </a:rPr>
              <a:t>心 </a:t>
            </a:r>
            <a:r>
              <a:rPr lang="en-US" sz="1200" b="0" i="0" kern="1200" dirty="0" err="1">
                <a:solidFill>
                  <a:schemeClr val="tx1"/>
                </a:solidFill>
                <a:effectLst/>
                <a:latin typeface="+mn-lt"/>
                <a:ea typeface="+mn-ea"/>
                <a:cs typeface="+mn-cs"/>
              </a:rPr>
              <a:t>xīn</a:t>
            </a:r>
            <a:r>
              <a:rPr lang="en-US" sz="1200" b="0" i="0" kern="1200" dirty="0">
                <a:solidFill>
                  <a:schemeClr val="tx1"/>
                </a:solidFill>
                <a:effectLst/>
                <a:latin typeface="+mn-lt"/>
                <a:ea typeface="+mn-ea"/>
                <a:cs typeface="+mn-cs"/>
              </a:rPr>
              <a:t> ‘</a:t>
            </a:r>
            <a:r>
              <a:rPr lang="ru-RU" sz="1200" b="0" i="0" kern="1200" dirty="0">
                <a:solidFill>
                  <a:schemeClr val="tx1"/>
                </a:solidFill>
                <a:effectLst/>
                <a:latin typeface="+mn-lt"/>
                <a:ea typeface="+mn-ea"/>
                <a:cs typeface="+mn-cs"/>
              </a:rPr>
              <a:t>сердце’,</a:t>
            </a:r>
            <a:r>
              <a:rPr lang="zh-CN" altLang="en-US" sz="1200" b="0" i="0" kern="1200" dirty="0">
                <a:solidFill>
                  <a:schemeClr val="tx1"/>
                </a:solidFill>
                <a:effectLst/>
                <a:latin typeface="+mn-lt"/>
                <a:ea typeface="+mn-ea"/>
                <a:cs typeface="+mn-cs"/>
              </a:rPr>
              <a:t>刂 </a:t>
            </a:r>
            <a:r>
              <a:rPr lang="en-US" sz="1200" b="0" i="0" kern="1200" dirty="0" err="1">
                <a:solidFill>
                  <a:schemeClr val="tx1"/>
                </a:solidFill>
                <a:effectLst/>
                <a:latin typeface="+mn-lt"/>
                <a:ea typeface="+mn-ea"/>
                <a:cs typeface="+mn-cs"/>
              </a:rPr>
              <a:t>dāo</a:t>
            </a:r>
            <a:r>
              <a:rPr lang="en-US" sz="1200" b="0" i="0" kern="1200" dirty="0">
                <a:solidFill>
                  <a:schemeClr val="tx1"/>
                </a:solidFill>
                <a:effectLst/>
                <a:latin typeface="+mn-lt"/>
                <a:ea typeface="+mn-ea"/>
                <a:cs typeface="+mn-cs"/>
              </a:rPr>
              <a:t> ‘</a:t>
            </a:r>
            <a:r>
              <a:rPr lang="ru-RU" sz="1200" b="0" i="0" kern="1200" dirty="0">
                <a:solidFill>
                  <a:schemeClr val="tx1"/>
                </a:solidFill>
                <a:effectLst/>
                <a:latin typeface="+mn-lt"/>
                <a:ea typeface="+mn-ea"/>
                <a:cs typeface="+mn-cs"/>
              </a:rPr>
              <a:t>нож’, </a:t>
            </a:r>
            <a:r>
              <a:rPr lang="zh-CN" altLang="en-US" sz="1200" b="0" i="0" kern="1200" dirty="0">
                <a:solidFill>
                  <a:schemeClr val="tx1"/>
                </a:solidFill>
                <a:effectLst/>
                <a:latin typeface="+mn-lt"/>
                <a:ea typeface="+mn-ea"/>
                <a:cs typeface="+mn-cs"/>
              </a:rPr>
              <a:t>穴 </a:t>
            </a:r>
            <a:r>
              <a:rPr lang="en-US" sz="1200" b="0" i="0" kern="1200" dirty="0" err="1">
                <a:solidFill>
                  <a:schemeClr val="tx1"/>
                </a:solidFill>
                <a:effectLst/>
                <a:latin typeface="+mn-lt"/>
                <a:ea typeface="+mn-ea"/>
                <a:cs typeface="+mn-cs"/>
              </a:rPr>
              <a:t>xué</a:t>
            </a:r>
            <a:r>
              <a:rPr lang="en-US" sz="1200" b="0" i="0" kern="1200" dirty="0">
                <a:solidFill>
                  <a:schemeClr val="tx1"/>
                </a:solidFill>
                <a:effectLst/>
                <a:latin typeface="+mn-lt"/>
                <a:ea typeface="+mn-ea"/>
                <a:cs typeface="+mn-cs"/>
              </a:rPr>
              <a:t> ‘</a:t>
            </a:r>
            <a:r>
              <a:rPr lang="ru-RU" sz="1200" b="0" i="0" kern="1200" dirty="0">
                <a:solidFill>
                  <a:schemeClr val="tx1"/>
                </a:solidFill>
                <a:effectLst/>
                <a:latin typeface="+mn-lt"/>
                <a:ea typeface="+mn-ea"/>
                <a:cs typeface="+mn-cs"/>
              </a:rPr>
              <a:t>пещера’, </a:t>
            </a:r>
            <a:r>
              <a:rPr lang="zh-CN" altLang="en-US" sz="1200" b="0" i="0" kern="1200" dirty="0">
                <a:solidFill>
                  <a:schemeClr val="tx1"/>
                </a:solidFill>
                <a:effectLst/>
                <a:latin typeface="+mn-lt"/>
                <a:ea typeface="+mn-ea"/>
                <a:cs typeface="+mn-cs"/>
              </a:rPr>
              <a:t>辶 </a:t>
            </a:r>
            <a:r>
              <a:rPr lang="en-US" altLang="zh-CN"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chuò</a:t>
            </a:r>
            <a:r>
              <a:rPr lang="en-US" sz="1200" b="0" i="0" kern="1200" dirty="0">
                <a:solidFill>
                  <a:schemeClr val="tx1"/>
                </a:solidFill>
                <a:effectLst/>
                <a:latin typeface="+mn-lt"/>
                <a:ea typeface="+mn-ea"/>
                <a:cs typeface="+mn-cs"/>
              </a:rPr>
              <a:t>)‘</a:t>
            </a:r>
            <a:r>
              <a:rPr lang="ru-RU" sz="1200" b="0" i="0" kern="1200" dirty="0">
                <a:solidFill>
                  <a:schemeClr val="tx1"/>
                </a:solidFill>
                <a:effectLst/>
                <a:latin typeface="+mn-lt"/>
                <a:ea typeface="+mn-ea"/>
                <a:cs typeface="+mn-cs"/>
              </a:rPr>
              <a:t>идти’. Попробуйте связать значение этих частей так, что получилось слово «лапша», может у вас </a:t>
            </a:r>
            <a:r>
              <a:rPr lang="ru-RU" sz="1200" b="0" i="0" kern="1200" dirty="0" err="1">
                <a:solidFill>
                  <a:schemeClr val="tx1"/>
                </a:solidFill>
                <a:effectLst/>
                <a:latin typeface="+mn-lt"/>
                <a:ea typeface="+mn-ea"/>
                <a:cs typeface="+mn-cs"/>
              </a:rPr>
              <a:t>получится.бедных</a:t>
            </a:r>
            <a:r>
              <a:rPr lang="ru-RU" sz="1200" b="0" i="0" kern="1200" dirty="0">
                <a:solidFill>
                  <a:schemeClr val="tx1"/>
                </a:solidFill>
                <a:effectLst/>
                <a:latin typeface="+mn-lt"/>
                <a:ea typeface="+mn-ea"/>
                <a:cs typeface="+mn-cs"/>
              </a:rPr>
              <a:t> деревенских жителей, но из-за уникального иероглифа в названии получила известность и широкое распространение. </a:t>
            </a:r>
            <a:endParaRPr lang="ru-RU" dirty="0"/>
          </a:p>
        </p:txBody>
      </p:sp>
      <p:sp>
        <p:nvSpPr>
          <p:cNvPr id="4" name="Номер слайда 3"/>
          <p:cNvSpPr>
            <a:spLocks noGrp="1"/>
          </p:cNvSpPr>
          <p:nvPr>
            <p:ph type="sldNum" sz="quarter" idx="5"/>
          </p:nvPr>
        </p:nvSpPr>
        <p:spPr/>
        <p:txBody>
          <a:bodyPr/>
          <a:lstStyle/>
          <a:p>
            <a:fld id="{3528114E-4804-4E55-94FA-9D74475D9EEE}" type="slidenum">
              <a:rPr lang="zh-CN" altLang="en-US" smtClean="0"/>
              <a:t>21</a:t>
            </a:fld>
            <a:endParaRPr lang="zh-CN" altLang="en-US"/>
          </a:p>
        </p:txBody>
      </p:sp>
    </p:spTree>
    <p:extLst>
      <p:ext uri="{BB962C8B-B14F-4D97-AF65-F5344CB8AC3E}">
        <p14:creationId xmlns:p14="http://schemas.microsoft.com/office/powerpoint/2010/main" val="1542398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ru-RU" i="1" dirty="0"/>
              <a:t>«В Китае каллиграфия считается одним из четырех основных искусств»</a:t>
            </a:r>
          </a:p>
          <a:p>
            <a:r>
              <a:rPr lang="ru-RU" i="1" dirty="0"/>
              <a:t>«Каллиграфия помогает развивать внимание и терпение»</a:t>
            </a:r>
            <a:r>
              <a:rPr lang="ru-RU" dirty="0"/>
              <a:t>.</a:t>
            </a:r>
          </a:p>
          <a:p>
            <a:r>
              <a:rPr lang="ru-RU" b="1" dirty="0"/>
              <a:t>Каллиграфия (</a:t>
            </a:r>
            <a:r>
              <a:rPr lang="zh-CN" altLang="en-US" b="1" dirty="0"/>
              <a:t>書法</a:t>
            </a:r>
            <a:r>
              <a:rPr lang="en-US" altLang="zh-CN" b="1" dirty="0"/>
              <a:t>, </a:t>
            </a:r>
            <a:r>
              <a:rPr lang="ru-RU" b="1" dirty="0" err="1"/>
              <a:t>Шуфа</a:t>
            </a:r>
            <a:r>
              <a:rPr lang="ru-RU" b="1" dirty="0"/>
              <a:t>)</a:t>
            </a:r>
            <a:r>
              <a:rPr lang="ru-RU" dirty="0"/>
              <a:t> – </a:t>
            </a:r>
            <a:r>
              <a:rPr lang="ru-RU" dirty="0" err="1"/>
              <a:t>и</a:t>
            </a:r>
            <a:r>
              <a:rPr lang="ru-RU" b="1" dirty="0" err="1"/>
              <a:t>Живопись</a:t>
            </a:r>
            <a:r>
              <a:rPr lang="ru-RU" b="1" dirty="0"/>
              <a:t> (</a:t>
            </a:r>
            <a:r>
              <a:rPr lang="zh-CN" altLang="en-US" b="1" dirty="0"/>
              <a:t>畫</a:t>
            </a:r>
            <a:r>
              <a:rPr lang="en-US" altLang="zh-CN" b="1" dirty="0"/>
              <a:t>, </a:t>
            </a:r>
            <a:r>
              <a:rPr lang="ru-RU" b="1" dirty="0" err="1"/>
              <a:t>Хуа</a:t>
            </a:r>
            <a:r>
              <a:rPr lang="ru-RU" b="1" dirty="0"/>
              <a:t>)</a:t>
            </a:r>
            <a:r>
              <a:rPr lang="ru-RU" dirty="0"/>
              <a:t>– </a:t>
            </a:r>
            <a:r>
              <a:rPr lang="ru-RU" dirty="0" err="1"/>
              <a:t>т</a:t>
            </a:r>
            <a:r>
              <a:rPr lang="ru-RU" b="1" dirty="0" err="1"/>
              <a:t>Игра</a:t>
            </a:r>
            <a:r>
              <a:rPr lang="ru-RU" b="1" dirty="0"/>
              <a:t> на </a:t>
            </a:r>
            <a:r>
              <a:rPr lang="ru-RU" b="1" dirty="0" err="1"/>
              <a:t>гуцине</a:t>
            </a:r>
            <a:r>
              <a:rPr lang="ru-RU" b="1" dirty="0"/>
              <a:t> (</a:t>
            </a:r>
            <a:r>
              <a:rPr lang="zh-CN" altLang="en-US" b="1" dirty="0"/>
              <a:t>琴</a:t>
            </a:r>
            <a:r>
              <a:rPr lang="en-US" altLang="zh-CN" b="1" dirty="0"/>
              <a:t>, </a:t>
            </a:r>
            <a:r>
              <a:rPr lang="ru-RU" b="1" dirty="0" err="1"/>
              <a:t>Цинь</a:t>
            </a:r>
            <a:r>
              <a:rPr lang="ru-RU" b="1" dirty="0"/>
              <a:t>)</a:t>
            </a:r>
            <a:r>
              <a:rPr lang="ru-RU" dirty="0"/>
              <a:t>– </a:t>
            </a:r>
            <a:r>
              <a:rPr lang="ru-RU" dirty="0" err="1"/>
              <a:t>дре</a:t>
            </a:r>
            <a:r>
              <a:rPr lang="ru-RU" b="1" dirty="0" err="1"/>
              <a:t>Игра</a:t>
            </a:r>
            <a:r>
              <a:rPr lang="ru-RU" b="1" dirty="0"/>
              <a:t> в </a:t>
            </a:r>
            <a:r>
              <a:rPr lang="ru-RU" b="1" dirty="0" err="1"/>
              <a:t>го</a:t>
            </a:r>
            <a:r>
              <a:rPr lang="ru-RU" b="1" dirty="0"/>
              <a:t> (</a:t>
            </a:r>
            <a:r>
              <a:rPr lang="zh-CN" altLang="en-US" b="1" dirty="0"/>
              <a:t>棋</a:t>
            </a:r>
            <a:r>
              <a:rPr lang="en-US" altLang="zh-CN" b="1" dirty="0"/>
              <a:t>, </a:t>
            </a:r>
            <a:r>
              <a:rPr lang="ru-RU" b="1" dirty="0" err="1"/>
              <a:t>Ци</a:t>
            </a:r>
            <a:r>
              <a:rPr lang="ru-RU" b="1" dirty="0"/>
              <a:t>)</a:t>
            </a:r>
            <a:r>
              <a:rPr lang="ru-RU" dirty="0"/>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6291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ru-RU" dirty="0"/>
              <a:t>Ребята, кто-нибудь знает, что такое каллиграфия?"</a:t>
            </a:r>
          </a:p>
          <a:p>
            <a:r>
              <a:rPr lang="ru-RU" dirty="0"/>
              <a:t>«Как вы думаете, почему письмо может быть искусством?»</a:t>
            </a:r>
          </a:p>
          <a:p>
            <a:r>
              <a:rPr lang="ru-RU" dirty="0"/>
              <a:t>Сегодня мы знакомимся с третьей каллиграфией и попробуем написать свое имя кистью и оттенками!"</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90128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ru-RU" dirty="0"/>
              <a:t>Самые первые следы китайских букв датируются примерно 3 тысячами лет назад, во времена правления династии </a:t>
            </a:r>
            <a:r>
              <a:rPr lang="ru-RU" dirty="0" err="1"/>
              <a:t>Шан</a:t>
            </a:r>
            <a:r>
              <a:rPr lang="ru-RU" dirty="0"/>
              <a:t> (1600–1046 годы до нашей эры). костях животных и черепах панцирей, это были так называемые «гадательные знаки», которые использовались для связи с духами предков.</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7056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ru-RU" dirty="0"/>
              <a:t>Самые первые следы китайских букв датируются примерно 3 тысячами лет назад, во времена правления династии </a:t>
            </a:r>
            <a:r>
              <a:rPr lang="ru-RU" dirty="0" err="1"/>
              <a:t>Шан</a:t>
            </a:r>
            <a:r>
              <a:rPr lang="ru-RU" dirty="0"/>
              <a:t> (1600–1046 годы до нашей эры). костях животных и черепах панцирей, это были так называемые «гадательные знаки», которые использовались для связи с духами предков.</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239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ru-RU" dirty="0"/>
              <a:t>Позднее, во времена правления Чжоу (1046–256 годы до нашей эры), письменность продолжала расти и усложняться, и возникло множество стилей, которые стали первыми шагами к искусству каллиграфии. В те времена иероглифы уже стали использовать на бронзовых сосудах и других предметах, что сохранение сохраняется в дальнейшем.</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2330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ru-RU" dirty="0"/>
              <a:t>Династия </a:t>
            </a:r>
            <a:r>
              <a:rPr lang="ru-RU" dirty="0" err="1"/>
              <a:t>Хань</a:t>
            </a:r>
            <a:r>
              <a:rPr lang="ru-RU" dirty="0"/>
              <a:t> (206 г. до н.э. – 220 г. н.э.) считается необходимым периодом для каллиграфии, потому что именно тогда каллиграфия обрела статус искусства. Появился стиль Лиши (</a:t>
            </a:r>
            <a:r>
              <a:rPr lang="zh-CN" altLang="en-US" dirty="0"/>
              <a:t>隸書</a:t>
            </a:r>
            <a:r>
              <a:rPr lang="en-US" altLang="zh-CN" dirty="0"/>
              <a:t>), </a:t>
            </a:r>
            <a:r>
              <a:rPr lang="ru-RU" dirty="0"/>
              <a:t>или «официальное письмо», с более изысканными линиями и аккуратными формами, которые до сих пор встречаются в китайских иероглифах. Каллиграфия стала не просто способом передачи информации, выражения красоты и личного стиля.</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0990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ru-RU" dirty="0"/>
              <a:t>Китайская письменность состоит из иероглифов, каждый из которых представляет собой слово или идею.</a:t>
            </a:r>
          </a:p>
          <a:p>
            <a:r>
              <a:rPr lang="ru-RU" dirty="0"/>
              <a:t>Иероглифы могут быть пиктограммами (изображают предметы) или идеограммами (выражают идеи).</a:t>
            </a:r>
          </a:p>
          <a:p>
            <a:r>
              <a:rPr lang="ru-RU" i="1" dirty="0"/>
              <a:t>«Каждый иероглиф – это слово или фраза»</a:t>
            </a:r>
            <a:endParaRPr lang="ru-RU" dirty="0"/>
          </a:p>
          <a:p>
            <a:r>
              <a:rPr lang="ru-RU" i="1" dirty="0"/>
              <a:t>"Имеют форму, которая может запомнить значение"</a:t>
            </a:r>
            <a:endParaRPr lang="ru-RU" dirty="0"/>
          </a:p>
          <a:p>
            <a:r>
              <a:rPr lang="ru-RU" b="1" dirty="0"/>
              <a:t>Изображение:</a:t>
            </a:r>
            <a:r>
              <a:rPr lang="ru-RU" dirty="0"/>
              <a:t> Примеры иероглифов с пояснением их результатов (например, «木» – дерево, «日» – солнце).</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52865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ru-RU" dirty="0"/>
              <a:t>В Китае каллиграфия считается одним из самых высоких видов искусства. Каллиграфы в древности были уважаемыми людьми, и их работа ценится до сих пор.</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5143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1103F3-CE35-426B-8D68-AAFAD6EBB5D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C62F3EC-20DE-48D4-A267-F361B8A17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9D40120-2D0A-4A0B-AA52-CCA0268544FA}"/>
              </a:ext>
            </a:extLst>
          </p:cNvPr>
          <p:cNvSpPr>
            <a:spLocks noGrp="1"/>
          </p:cNvSpPr>
          <p:nvPr>
            <p:ph type="dt" sz="half" idx="10"/>
          </p:nvPr>
        </p:nvSpPr>
        <p:spPr/>
        <p:txBody>
          <a:bodyPr/>
          <a:lstStyle/>
          <a:p>
            <a:fld id="{E336AB30-330A-471E-9719-B9EBAF9D752D}"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C906AC1B-9E32-4CBB-AFBE-3B65CAC6F0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91648DD-33E8-429A-BAB7-18A60AD79BF9}"/>
              </a:ext>
            </a:extLst>
          </p:cNvPr>
          <p:cNvSpPr>
            <a:spLocks noGrp="1"/>
          </p:cNvSpPr>
          <p:nvPr>
            <p:ph type="sldNum" sz="quarter" idx="12"/>
          </p:nvPr>
        </p:nvSpPr>
        <p:spPr/>
        <p:txBody>
          <a:bodyPr/>
          <a:lstStyle/>
          <a:p>
            <a:fld id="{C2B1D765-DDBA-4FDF-8CEA-AEDB3FE6B84B}" type="slidenum">
              <a:rPr lang="zh-CN" altLang="en-US" smtClean="0"/>
              <a:t>‹#›</a:t>
            </a:fld>
            <a:endParaRPr lang="zh-CN" altLang="en-US"/>
          </a:p>
        </p:txBody>
      </p:sp>
    </p:spTree>
    <p:extLst>
      <p:ext uri="{BB962C8B-B14F-4D97-AF65-F5344CB8AC3E}">
        <p14:creationId xmlns:p14="http://schemas.microsoft.com/office/powerpoint/2010/main" val="284024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51DD13-5D08-4A0B-ADD2-1A507F5C3B2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F567CF3-C0E0-4F99-BBF5-0D156047094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6D6980D-FAF1-4EA5-8176-8502255591A1}"/>
              </a:ext>
            </a:extLst>
          </p:cNvPr>
          <p:cNvSpPr>
            <a:spLocks noGrp="1"/>
          </p:cNvSpPr>
          <p:nvPr>
            <p:ph type="dt" sz="half" idx="10"/>
          </p:nvPr>
        </p:nvSpPr>
        <p:spPr/>
        <p:txBody>
          <a:bodyPr/>
          <a:lstStyle/>
          <a:p>
            <a:fld id="{E336AB30-330A-471E-9719-B9EBAF9D752D}"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9F2787D0-247E-4AE1-8F45-0C8D2E638D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AD8EFC6-CC0E-4884-8ACA-B6F4E80083A9}"/>
              </a:ext>
            </a:extLst>
          </p:cNvPr>
          <p:cNvSpPr>
            <a:spLocks noGrp="1"/>
          </p:cNvSpPr>
          <p:nvPr>
            <p:ph type="sldNum" sz="quarter" idx="12"/>
          </p:nvPr>
        </p:nvSpPr>
        <p:spPr/>
        <p:txBody>
          <a:bodyPr/>
          <a:lstStyle/>
          <a:p>
            <a:fld id="{C2B1D765-DDBA-4FDF-8CEA-AEDB3FE6B84B}" type="slidenum">
              <a:rPr lang="zh-CN" altLang="en-US" smtClean="0"/>
              <a:t>‹#›</a:t>
            </a:fld>
            <a:endParaRPr lang="zh-CN" altLang="en-US"/>
          </a:p>
        </p:txBody>
      </p:sp>
    </p:spTree>
    <p:extLst>
      <p:ext uri="{BB962C8B-B14F-4D97-AF65-F5344CB8AC3E}">
        <p14:creationId xmlns:p14="http://schemas.microsoft.com/office/powerpoint/2010/main" val="3718951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B0EAA46-C3EF-4CDD-BF27-279AAABD470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5CC4C05-AE0B-452D-8FE2-A5DD839B735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2B30B91-9FCB-4FF1-9E1B-A73B781E7E4A}"/>
              </a:ext>
            </a:extLst>
          </p:cNvPr>
          <p:cNvSpPr>
            <a:spLocks noGrp="1"/>
          </p:cNvSpPr>
          <p:nvPr>
            <p:ph type="dt" sz="half" idx="10"/>
          </p:nvPr>
        </p:nvSpPr>
        <p:spPr/>
        <p:txBody>
          <a:bodyPr/>
          <a:lstStyle/>
          <a:p>
            <a:fld id="{E336AB30-330A-471E-9719-B9EBAF9D752D}"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AD9C33FE-D61B-4316-987E-344FE30F1A2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27DD2A-3A2B-4B81-8ADF-7DA70B5AFC6E}"/>
              </a:ext>
            </a:extLst>
          </p:cNvPr>
          <p:cNvSpPr>
            <a:spLocks noGrp="1"/>
          </p:cNvSpPr>
          <p:nvPr>
            <p:ph type="sldNum" sz="quarter" idx="12"/>
          </p:nvPr>
        </p:nvSpPr>
        <p:spPr/>
        <p:txBody>
          <a:bodyPr/>
          <a:lstStyle/>
          <a:p>
            <a:fld id="{C2B1D765-DDBA-4FDF-8CEA-AEDB3FE6B84B}" type="slidenum">
              <a:rPr lang="zh-CN" altLang="en-US" smtClean="0"/>
              <a:t>‹#›</a:t>
            </a:fld>
            <a:endParaRPr lang="zh-CN" altLang="en-US"/>
          </a:p>
        </p:txBody>
      </p:sp>
    </p:spTree>
    <p:extLst>
      <p:ext uri="{BB962C8B-B14F-4D97-AF65-F5344CB8AC3E}">
        <p14:creationId xmlns:p14="http://schemas.microsoft.com/office/powerpoint/2010/main" val="2006625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B074D55-AE5E-46CC-8321-4BAAE18140C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spTree>
    <p:extLst>
      <p:ext uri="{BB962C8B-B14F-4D97-AF65-F5344CB8AC3E}">
        <p14:creationId xmlns:p14="http://schemas.microsoft.com/office/powerpoint/2010/main" val="2875481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183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Main Title+ SubTitle+Numb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522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932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191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9_Пользовательский макет">
    <p:spTree>
      <p:nvGrpSpPr>
        <p:cNvPr id="1" name=""/>
        <p:cNvGrpSpPr/>
        <p:nvPr/>
      </p:nvGrpSpPr>
      <p:grpSpPr>
        <a:xfrm>
          <a:off x="0" y="0"/>
          <a:ext cx="0" cy="0"/>
          <a:chOff x="0" y="0"/>
          <a:chExt cx="0" cy="0"/>
        </a:xfrm>
      </p:grpSpPr>
      <p:sp>
        <p:nvSpPr>
          <p:cNvPr id="9" name="Рисунок 8"/>
          <p:cNvSpPr>
            <a:spLocks noGrp="1"/>
          </p:cNvSpPr>
          <p:nvPr>
            <p:ph type="pic" sz="quarter" idx="10"/>
          </p:nvPr>
        </p:nvSpPr>
        <p:spPr>
          <a:xfrm>
            <a:off x="4865573" y="1549400"/>
            <a:ext cx="1889125" cy="3708400"/>
          </a:xfrm>
          <a:prstGeom prst="rect">
            <a:avLst/>
          </a:prstGeom>
        </p:spPr>
        <p:txBody>
          <a:bodyPr/>
          <a:lstStyle/>
          <a:p>
            <a:endParaRPr lang="ru-RU" dirty="0"/>
          </a:p>
        </p:txBody>
      </p:sp>
      <p:sp>
        <p:nvSpPr>
          <p:cNvPr id="10" name="Рисунок 8"/>
          <p:cNvSpPr>
            <a:spLocks noGrp="1"/>
          </p:cNvSpPr>
          <p:nvPr>
            <p:ph type="pic" sz="quarter" idx="11"/>
          </p:nvPr>
        </p:nvSpPr>
        <p:spPr>
          <a:xfrm>
            <a:off x="6745201" y="1549400"/>
            <a:ext cx="1889125" cy="3708400"/>
          </a:xfrm>
          <a:prstGeom prst="rect">
            <a:avLst/>
          </a:prstGeom>
        </p:spPr>
        <p:txBody>
          <a:bodyPr/>
          <a:lstStyle/>
          <a:p>
            <a:endParaRPr lang="ru-RU" dirty="0"/>
          </a:p>
        </p:txBody>
      </p:sp>
      <p:sp>
        <p:nvSpPr>
          <p:cNvPr id="11" name="Рисунок 8"/>
          <p:cNvSpPr>
            <a:spLocks noGrp="1"/>
          </p:cNvSpPr>
          <p:nvPr>
            <p:ph type="pic" sz="quarter" idx="12"/>
          </p:nvPr>
        </p:nvSpPr>
        <p:spPr>
          <a:xfrm>
            <a:off x="8634052" y="1549400"/>
            <a:ext cx="1889125" cy="3708400"/>
          </a:xfrm>
          <a:prstGeom prst="rect">
            <a:avLst/>
          </a:prstGeom>
        </p:spPr>
        <p:txBody>
          <a:bodyPr/>
          <a:lstStyle/>
          <a:p>
            <a:endParaRPr lang="ru-RU" dirty="0"/>
          </a:p>
        </p:txBody>
      </p:sp>
    </p:spTree>
    <p:extLst>
      <p:ext uri="{BB962C8B-B14F-4D97-AF65-F5344CB8AC3E}">
        <p14:creationId xmlns:p14="http://schemas.microsoft.com/office/powerpoint/2010/main" val="1530248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049C63-EC2D-40EF-AC57-F8C9B13B313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F0EED8-4139-438D-88BC-5CF317B5ED3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2D3788-A83B-4634-863B-8F40551DBA4C}"/>
              </a:ext>
            </a:extLst>
          </p:cNvPr>
          <p:cNvSpPr>
            <a:spLocks noGrp="1"/>
          </p:cNvSpPr>
          <p:nvPr>
            <p:ph type="dt" sz="half" idx="10"/>
          </p:nvPr>
        </p:nvSpPr>
        <p:spPr/>
        <p:txBody>
          <a:bodyPr/>
          <a:lstStyle/>
          <a:p>
            <a:fld id="{E336AB30-330A-471E-9719-B9EBAF9D752D}"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5717FEE4-3A22-4969-8515-11D117FA69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5572DC-E156-48EC-ACDA-0A51B9C6F445}"/>
              </a:ext>
            </a:extLst>
          </p:cNvPr>
          <p:cNvSpPr>
            <a:spLocks noGrp="1"/>
          </p:cNvSpPr>
          <p:nvPr>
            <p:ph type="sldNum" sz="quarter" idx="12"/>
          </p:nvPr>
        </p:nvSpPr>
        <p:spPr/>
        <p:txBody>
          <a:bodyPr/>
          <a:lstStyle/>
          <a:p>
            <a:fld id="{C2B1D765-DDBA-4FDF-8CEA-AEDB3FE6B84B}" type="slidenum">
              <a:rPr lang="zh-CN" altLang="en-US" smtClean="0"/>
              <a:t>‹#›</a:t>
            </a:fld>
            <a:endParaRPr lang="zh-CN" altLang="en-US"/>
          </a:p>
        </p:txBody>
      </p:sp>
    </p:spTree>
    <p:extLst>
      <p:ext uri="{BB962C8B-B14F-4D97-AF65-F5344CB8AC3E}">
        <p14:creationId xmlns:p14="http://schemas.microsoft.com/office/powerpoint/2010/main" val="3136060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81F405-9759-465E-A8AB-A6B48A0A363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3C719CD-53CF-436C-9CC3-FC26501494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C3A822D-9234-46D8-8121-056D47D494E2}"/>
              </a:ext>
            </a:extLst>
          </p:cNvPr>
          <p:cNvSpPr>
            <a:spLocks noGrp="1"/>
          </p:cNvSpPr>
          <p:nvPr>
            <p:ph type="dt" sz="half" idx="10"/>
          </p:nvPr>
        </p:nvSpPr>
        <p:spPr/>
        <p:txBody>
          <a:bodyPr/>
          <a:lstStyle/>
          <a:p>
            <a:fld id="{E336AB30-330A-471E-9719-B9EBAF9D752D}"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482A0452-59BD-47EF-89F6-88C18C22E5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A71C034-3CF2-4097-8B3F-F18D503B2FFB}"/>
              </a:ext>
            </a:extLst>
          </p:cNvPr>
          <p:cNvSpPr>
            <a:spLocks noGrp="1"/>
          </p:cNvSpPr>
          <p:nvPr>
            <p:ph type="sldNum" sz="quarter" idx="12"/>
          </p:nvPr>
        </p:nvSpPr>
        <p:spPr/>
        <p:txBody>
          <a:bodyPr/>
          <a:lstStyle/>
          <a:p>
            <a:fld id="{C2B1D765-DDBA-4FDF-8CEA-AEDB3FE6B84B}" type="slidenum">
              <a:rPr lang="zh-CN" altLang="en-US" smtClean="0"/>
              <a:t>‹#›</a:t>
            </a:fld>
            <a:endParaRPr lang="zh-CN" altLang="en-US"/>
          </a:p>
        </p:txBody>
      </p:sp>
    </p:spTree>
    <p:extLst>
      <p:ext uri="{BB962C8B-B14F-4D97-AF65-F5344CB8AC3E}">
        <p14:creationId xmlns:p14="http://schemas.microsoft.com/office/powerpoint/2010/main" val="58451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346402-0FAE-4C35-9E2A-F5C1CBC42A5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404A7DB-7715-48A9-AA4B-A7F87B8C8D2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69E6820-D49D-4E77-A3DE-1EE84CB97E1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CCACC8E-29D2-45B9-9889-99C6AA2657F1}"/>
              </a:ext>
            </a:extLst>
          </p:cNvPr>
          <p:cNvSpPr>
            <a:spLocks noGrp="1"/>
          </p:cNvSpPr>
          <p:nvPr>
            <p:ph type="dt" sz="half" idx="10"/>
          </p:nvPr>
        </p:nvSpPr>
        <p:spPr/>
        <p:txBody>
          <a:bodyPr/>
          <a:lstStyle/>
          <a:p>
            <a:fld id="{E336AB30-330A-471E-9719-B9EBAF9D752D}" type="datetimeFigureOut">
              <a:rPr lang="zh-CN" altLang="en-US" smtClean="0"/>
              <a:t>2025/4/29</a:t>
            </a:fld>
            <a:endParaRPr lang="zh-CN" altLang="en-US"/>
          </a:p>
        </p:txBody>
      </p:sp>
      <p:sp>
        <p:nvSpPr>
          <p:cNvPr id="6" name="页脚占位符 5">
            <a:extLst>
              <a:ext uri="{FF2B5EF4-FFF2-40B4-BE49-F238E27FC236}">
                <a16:creationId xmlns:a16="http://schemas.microsoft.com/office/drawing/2014/main" id="{A858CEB9-3F56-44B7-93F1-458D5301BE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3F303B7-B396-41D1-8B24-76636AD1779C}"/>
              </a:ext>
            </a:extLst>
          </p:cNvPr>
          <p:cNvSpPr>
            <a:spLocks noGrp="1"/>
          </p:cNvSpPr>
          <p:nvPr>
            <p:ph type="sldNum" sz="quarter" idx="12"/>
          </p:nvPr>
        </p:nvSpPr>
        <p:spPr/>
        <p:txBody>
          <a:bodyPr/>
          <a:lstStyle/>
          <a:p>
            <a:fld id="{C2B1D765-DDBA-4FDF-8CEA-AEDB3FE6B84B}" type="slidenum">
              <a:rPr lang="zh-CN" altLang="en-US" smtClean="0"/>
              <a:t>‹#›</a:t>
            </a:fld>
            <a:endParaRPr lang="zh-CN" altLang="en-US"/>
          </a:p>
        </p:txBody>
      </p:sp>
    </p:spTree>
    <p:extLst>
      <p:ext uri="{BB962C8B-B14F-4D97-AF65-F5344CB8AC3E}">
        <p14:creationId xmlns:p14="http://schemas.microsoft.com/office/powerpoint/2010/main" val="1082565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5DCB3B-A06A-442F-B6F1-A271AC04CAB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9E541B7-DFE8-4F90-B2C4-BBEB729629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DE9D404-F1E5-444A-A96D-8BB60377038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057D70A-8572-4598-B484-36720A7436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774FE5E-8B24-41DF-88DF-7625C070CF9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D785C2E-E925-4AA2-B6ED-63C6402B3C99}"/>
              </a:ext>
            </a:extLst>
          </p:cNvPr>
          <p:cNvSpPr>
            <a:spLocks noGrp="1"/>
          </p:cNvSpPr>
          <p:nvPr>
            <p:ph type="dt" sz="half" idx="10"/>
          </p:nvPr>
        </p:nvSpPr>
        <p:spPr/>
        <p:txBody>
          <a:bodyPr/>
          <a:lstStyle/>
          <a:p>
            <a:fld id="{E336AB30-330A-471E-9719-B9EBAF9D752D}" type="datetimeFigureOut">
              <a:rPr lang="zh-CN" altLang="en-US" smtClean="0"/>
              <a:t>2025/4/29</a:t>
            </a:fld>
            <a:endParaRPr lang="zh-CN" altLang="en-US"/>
          </a:p>
        </p:txBody>
      </p:sp>
      <p:sp>
        <p:nvSpPr>
          <p:cNvPr id="8" name="页脚占位符 7">
            <a:extLst>
              <a:ext uri="{FF2B5EF4-FFF2-40B4-BE49-F238E27FC236}">
                <a16:creationId xmlns:a16="http://schemas.microsoft.com/office/drawing/2014/main" id="{27C25BB5-D52E-41DF-8961-19DE406A3F3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BCBAF6D-1ADA-4519-81CF-8041D9C20D13}"/>
              </a:ext>
            </a:extLst>
          </p:cNvPr>
          <p:cNvSpPr>
            <a:spLocks noGrp="1"/>
          </p:cNvSpPr>
          <p:nvPr>
            <p:ph type="sldNum" sz="quarter" idx="12"/>
          </p:nvPr>
        </p:nvSpPr>
        <p:spPr/>
        <p:txBody>
          <a:bodyPr/>
          <a:lstStyle/>
          <a:p>
            <a:fld id="{C2B1D765-DDBA-4FDF-8CEA-AEDB3FE6B84B}" type="slidenum">
              <a:rPr lang="zh-CN" altLang="en-US" smtClean="0"/>
              <a:t>‹#›</a:t>
            </a:fld>
            <a:endParaRPr lang="zh-CN" altLang="en-US"/>
          </a:p>
        </p:txBody>
      </p:sp>
    </p:spTree>
    <p:extLst>
      <p:ext uri="{BB962C8B-B14F-4D97-AF65-F5344CB8AC3E}">
        <p14:creationId xmlns:p14="http://schemas.microsoft.com/office/powerpoint/2010/main" val="4289261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F1D623-2495-4F9F-9CD2-B1C16929DA6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CA9176-2C81-445E-8392-2AEA28E4D60C}"/>
              </a:ext>
            </a:extLst>
          </p:cNvPr>
          <p:cNvSpPr>
            <a:spLocks noGrp="1"/>
          </p:cNvSpPr>
          <p:nvPr>
            <p:ph type="dt" sz="half" idx="10"/>
          </p:nvPr>
        </p:nvSpPr>
        <p:spPr/>
        <p:txBody>
          <a:bodyPr/>
          <a:lstStyle/>
          <a:p>
            <a:fld id="{E336AB30-330A-471E-9719-B9EBAF9D752D}" type="datetimeFigureOut">
              <a:rPr lang="zh-CN" altLang="en-US" smtClean="0"/>
              <a:t>2025/4/29</a:t>
            </a:fld>
            <a:endParaRPr lang="zh-CN" altLang="en-US"/>
          </a:p>
        </p:txBody>
      </p:sp>
      <p:sp>
        <p:nvSpPr>
          <p:cNvPr id="4" name="页脚占位符 3">
            <a:extLst>
              <a:ext uri="{FF2B5EF4-FFF2-40B4-BE49-F238E27FC236}">
                <a16:creationId xmlns:a16="http://schemas.microsoft.com/office/drawing/2014/main" id="{3D3AFE18-CF0D-4EC1-9FF8-EEB300B2F57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7E32863-F241-4140-AB67-A5D5A0F24AB4}"/>
              </a:ext>
            </a:extLst>
          </p:cNvPr>
          <p:cNvSpPr>
            <a:spLocks noGrp="1"/>
          </p:cNvSpPr>
          <p:nvPr>
            <p:ph type="sldNum" sz="quarter" idx="12"/>
          </p:nvPr>
        </p:nvSpPr>
        <p:spPr/>
        <p:txBody>
          <a:bodyPr/>
          <a:lstStyle/>
          <a:p>
            <a:fld id="{C2B1D765-DDBA-4FDF-8CEA-AEDB3FE6B84B}" type="slidenum">
              <a:rPr lang="zh-CN" altLang="en-US" smtClean="0"/>
              <a:t>‹#›</a:t>
            </a:fld>
            <a:endParaRPr lang="zh-CN" altLang="en-US"/>
          </a:p>
        </p:txBody>
      </p:sp>
    </p:spTree>
    <p:extLst>
      <p:ext uri="{BB962C8B-B14F-4D97-AF65-F5344CB8AC3E}">
        <p14:creationId xmlns:p14="http://schemas.microsoft.com/office/powerpoint/2010/main" val="4074293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5AE4525-2CD2-4F86-9077-036FDE9FBAA9}"/>
              </a:ext>
            </a:extLst>
          </p:cNvPr>
          <p:cNvSpPr>
            <a:spLocks noGrp="1"/>
          </p:cNvSpPr>
          <p:nvPr>
            <p:ph type="dt" sz="half" idx="10"/>
          </p:nvPr>
        </p:nvSpPr>
        <p:spPr/>
        <p:txBody>
          <a:bodyPr/>
          <a:lstStyle/>
          <a:p>
            <a:fld id="{E336AB30-330A-471E-9719-B9EBAF9D752D}" type="datetimeFigureOut">
              <a:rPr lang="zh-CN" altLang="en-US" smtClean="0"/>
              <a:t>2025/4/29</a:t>
            </a:fld>
            <a:endParaRPr lang="zh-CN" altLang="en-US"/>
          </a:p>
        </p:txBody>
      </p:sp>
      <p:sp>
        <p:nvSpPr>
          <p:cNvPr id="3" name="页脚占位符 2">
            <a:extLst>
              <a:ext uri="{FF2B5EF4-FFF2-40B4-BE49-F238E27FC236}">
                <a16:creationId xmlns:a16="http://schemas.microsoft.com/office/drawing/2014/main" id="{5D05C72A-D349-4815-9DBE-02527499FCD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38805AA-9927-4786-96F5-BB173415BB0D}"/>
              </a:ext>
            </a:extLst>
          </p:cNvPr>
          <p:cNvSpPr>
            <a:spLocks noGrp="1"/>
          </p:cNvSpPr>
          <p:nvPr>
            <p:ph type="sldNum" sz="quarter" idx="12"/>
          </p:nvPr>
        </p:nvSpPr>
        <p:spPr/>
        <p:txBody>
          <a:bodyPr/>
          <a:lstStyle/>
          <a:p>
            <a:fld id="{C2B1D765-DDBA-4FDF-8CEA-AEDB3FE6B84B}" type="slidenum">
              <a:rPr lang="zh-CN" altLang="en-US" smtClean="0"/>
              <a:t>‹#›</a:t>
            </a:fld>
            <a:endParaRPr lang="zh-CN" altLang="en-US"/>
          </a:p>
        </p:txBody>
      </p:sp>
    </p:spTree>
    <p:extLst>
      <p:ext uri="{BB962C8B-B14F-4D97-AF65-F5344CB8AC3E}">
        <p14:creationId xmlns:p14="http://schemas.microsoft.com/office/powerpoint/2010/main" val="177362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BABB57-1AB7-4C56-AAFD-A09A9EA5354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9047224-1EE3-43A0-B33C-617A788CEB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7CB15F6-558F-49EE-B2C9-8C251D35DA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F0F05E4-50D6-474D-87E8-4F32131B4E77}"/>
              </a:ext>
            </a:extLst>
          </p:cNvPr>
          <p:cNvSpPr>
            <a:spLocks noGrp="1"/>
          </p:cNvSpPr>
          <p:nvPr>
            <p:ph type="dt" sz="half" idx="10"/>
          </p:nvPr>
        </p:nvSpPr>
        <p:spPr/>
        <p:txBody>
          <a:bodyPr/>
          <a:lstStyle/>
          <a:p>
            <a:fld id="{E336AB30-330A-471E-9719-B9EBAF9D752D}" type="datetimeFigureOut">
              <a:rPr lang="zh-CN" altLang="en-US" smtClean="0"/>
              <a:t>2025/4/29</a:t>
            </a:fld>
            <a:endParaRPr lang="zh-CN" altLang="en-US"/>
          </a:p>
        </p:txBody>
      </p:sp>
      <p:sp>
        <p:nvSpPr>
          <p:cNvPr id="6" name="页脚占位符 5">
            <a:extLst>
              <a:ext uri="{FF2B5EF4-FFF2-40B4-BE49-F238E27FC236}">
                <a16:creationId xmlns:a16="http://schemas.microsoft.com/office/drawing/2014/main" id="{DB41F16D-7829-4398-B0EF-5505A023AFD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0218F5-4E84-4C10-A673-75B9E65BE0D5}"/>
              </a:ext>
            </a:extLst>
          </p:cNvPr>
          <p:cNvSpPr>
            <a:spLocks noGrp="1"/>
          </p:cNvSpPr>
          <p:nvPr>
            <p:ph type="sldNum" sz="quarter" idx="12"/>
          </p:nvPr>
        </p:nvSpPr>
        <p:spPr/>
        <p:txBody>
          <a:bodyPr/>
          <a:lstStyle/>
          <a:p>
            <a:fld id="{C2B1D765-DDBA-4FDF-8CEA-AEDB3FE6B84B}" type="slidenum">
              <a:rPr lang="zh-CN" altLang="en-US" smtClean="0"/>
              <a:t>‹#›</a:t>
            </a:fld>
            <a:endParaRPr lang="zh-CN" altLang="en-US"/>
          </a:p>
        </p:txBody>
      </p:sp>
    </p:spTree>
    <p:extLst>
      <p:ext uri="{BB962C8B-B14F-4D97-AF65-F5344CB8AC3E}">
        <p14:creationId xmlns:p14="http://schemas.microsoft.com/office/powerpoint/2010/main" val="2782945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DA477E-6489-4F58-BBAE-48D733902FB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46328AF-9CFB-4777-A430-FCBC065476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4ACF94A-6EA0-4A3B-B2DE-2F05797326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013B728-D1FE-4CFD-90B5-0C28F043270C}"/>
              </a:ext>
            </a:extLst>
          </p:cNvPr>
          <p:cNvSpPr>
            <a:spLocks noGrp="1"/>
          </p:cNvSpPr>
          <p:nvPr>
            <p:ph type="dt" sz="half" idx="10"/>
          </p:nvPr>
        </p:nvSpPr>
        <p:spPr/>
        <p:txBody>
          <a:bodyPr/>
          <a:lstStyle/>
          <a:p>
            <a:fld id="{E336AB30-330A-471E-9719-B9EBAF9D752D}" type="datetimeFigureOut">
              <a:rPr lang="zh-CN" altLang="en-US" smtClean="0"/>
              <a:t>2025/4/29</a:t>
            </a:fld>
            <a:endParaRPr lang="zh-CN" altLang="en-US"/>
          </a:p>
        </p:txBody>
      </p:sp>
      <p:sp>
        <p:nvSpPr>
          <p:cNvPr id="6" name="页脚占位符 5">
            <a:extLst>
              <a:ext uri="{FF2B5EF4-FFF2-40B4-BE49-F238E27FC236}">
                <a16:creationId xmlns:a16="http://schemas.microsoft.com/office/drawing/2014/main" id="{BD5C8F9E-0138-4FAD-B838-84AD997BE75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54CA4A2-0230-4766-8445-8288A5179775}"/>
              </a:ext>
            </a:extLst>
          </p:cNvPr>
          <p:cNvSpPr>
            <a:spLocks noGrp="1"/>
          </p:cNvSpPr>
          <p:nvPr>
            <p:ph type="sldNum" sz="quarter" idx="12"/>
          </p:nvPr>
        </p:nvSpPr>
        <p:spPr/>
        <p:txBody>
          <a:bodyPr/>
          <a:lstStyle/>
          <a:p>
            <a:fld id="{C2B1D765-DDBA-4FDF-8CEA-AEDB3FE6B84B}" type="slidenum">
              <a:rPr lang="zh-CN" altLang="en-US" smtClean="0"/>
              <a:t>‹#›</a:t>
            </a:fld>
            <a:endParaRPr lang="zh-CN" altLang="en-US"/>
          </a:p>
        </p:txBody>
      </p:sp>
    </p:spTree>
    <p:extLst>
      <p:ext uri="{BB962C8B-B14F-4D97-AF65-F5344CB8AC3E}">
        <p14:creationId xmlns:p14="http://schemas.microsoft.com/office/powerpoint/2010/main" val="2274559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0C1300D-61F0-48AB-8DB1-A72D34C522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506F7FC-3BE6-4373-9AF8-28515C9277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138788-9B17-4555-9CD7-640718CAD3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6AB30-330A-471E-9719-B9EBAF9D752D}" type="datetimeFigureOut">
              <a:rPr lang="zh-CN" altLang="en-US" smtClean="0"/>
              <a:t>2025/4/29</a:t>
            </a:fld>
            <a:endParaRPr lang="zh-CN" altLang="en-US"/>
          </a:p>
        </p:txBody>
      </p:sp>
      <p:sp>
        <p:nvSpPr>
          <p:cNvPr id="5" name="页脚占位符 4">
            <a:extLst>
              <a:ext uri="{FF2B5EF4-FFF2-40B4-BE49-F238E27FC236}">
                <a16:creationId xmlns:a16="http://schemas.microsoft.com/office/drawing/2014/main" id="{0A98A920-A3AA-449B-B208-E0F04F7CBA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0589BA7-7414-4B19-9488-3FDA45C264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B1D765-DDBA-4FDF-8CEA-AEDB3FE6B84B}" type="slidenum">
              <a:rPr lang="zh-CN" altLang="en-US" smtClean="0"/>
              <a:t>‹#›</a:t>
            </a:fld>
            <a:endParaRPr lang="zh-CN" altLang="en-US"/>
          </a:p>
        </p:txBody>
      </p:sp>
    </p:spTree>
    <p:extLst>
      <p:ext uri="{BB962C8B-B14F-4D97-AF65-F5344CB8AC3E}">
        <p14:creationId xmlns:p14="http://schemas.microsoft.com/office/powerpoint/2010/main" val="34376947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image" Target="../media/image5.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video" Target="../media/media2.mp4"/><Relationship Id="rId7" Type="http://schemas.openxmlformats.org/officeDocument/2006/relationships/image" Target="../media/image5.png"/><Relationship Id="rId2" Type="http://schemas.microsoft.com/office/2007/relationships/media" Target="../media/media2.mp4"/><Relationship Id="rId1" Type="http://schemas.openxmlformats.org/officeDocument/2006/relationships/tags" Target="../tags/tag12.xml"/><Relationship Id="rId6" Type="http://schemas.openxmlformats.org/officeDocument/2006/relationships/image" Target="../media/image4.jpeg"/><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23.jpe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2.jpeg"/><Relationship Id="rId5" Type="http://schemas.openxmlformats.org/officeDocument/2006/relationships/notesSlide" Target="../notesSlides/notesSlide14.xml"/><Relationship Id="rId4"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notesSlide" Target="../notesSlides/notesSlide16.xml"/><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25.jpe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29.jpg"/><Relationship Id="rId5" Type="http://schemas.openxmlformats.org/officeDocument/2006/relationships/image" Target="../media/image5.pn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30.jpg"/><Relationship Id="rId5" Type="http://schemas.openxmlformats.org/officeDocument/2006/relationships/image" Target="../media/image5.pn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5.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notesSlide" Target="../notesSlides/notesSlide20.xml"/><Relationship Id="rId7"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31.jpeg"/><Relationship Id="rId5" Type="http://schemas.openxmlformats.org/officeDocument/2006/relationships/image" Target="../media/image5.png"/><Relationship Id="rId10" Type="http://schemas.openxmlformats.org/officeDocument/2006/relationships/image" Target="../media/image35.jpeg"/><Relationship Id="rId4" Type="http://schemas.openxmlformats.org/officeDocument/2006/relationships/image" Target="../media/image4.jpeg"/><Relationship Id="rId9"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tags" Target="../tags/tag23.xml"/><Relationship Id="rId5" Type="http://schemas.openxmlformats.org/officeDocument/2006/relationships/image" Target="../media/image37.jpe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notesSlide" Target="../notesSlides/notesSlide22.xml"/><Relationship Id="rId7"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38.jpe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8.jpeg"/><Relationship Id="rId5" Type="http://schemas.openxmlformats.org/officeDocument/2006/relationships/image" Target="../media/image5.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9.jpeg"/><Relationship Id="rId5" Type="http://schemas.openxmlformats.org/officeDocument/2006/relationships/image" Target="../media/image5.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0.jpeg"/><Relationship Id="rId5" Type="http://schemas.openxmlformats.org/officeDocument/2006/relationships/image" Target="../media/image5.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5.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4.jp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3.jpeg"/><Relationship Id="rId5" Type="http://schemas.openxmlformats.org/officeDocument/2006/relationships/image" Target="../media/image5.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C0AF79F-A061-4776-9C46-167490E45E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388617" cy="6858000"/>
          </a:xfrm>
          <a:prstGeom prst="rect">
            <a:avLst/>
          </a:prstGeom>
        </p:spPr>
      </p:pic>
      <p:sp>
        <p:nvSpPr>
          <p:cNvPr id="4" name="TextBox 3">
            <a:extLst>
              <a:ext uri="{FF2B5EF4-FFF2-40B4-BE49-F238E27FC236}">
                <a16:creationId xmlns:a16="http://schemas.microsoft.com/office/drawing/2014/main" id="{8C26884E-8855-456E-9E77-E069855F23A6}"/>
              </a:ext>
            </a:extLst>
          </p:cNvPr>
          <p:cNvSpPr txBox="1"/>
          <p:nvPr/>
        </p:nvSpPr>
        <p:spPr>
          <a:xfrm>
            <a:off x="5500914" y="5915603"/>
            <a:ext cx="4528457" cy="369332"/>
          </a:xfrm>
          <a:prstGeom prst="rect">
            <a:avLst/>
          </a:prstGeom>
          <a:noFill/>
        </p:spPr>
        <p:txBody>
          <a:bodyPr wrap="square" rtlCol="0">
            <a:spAutoFit/>
          </a:bodyPr>
          <a:lstStyle/>
          <a:p>
            <a:pPr algn="ctr"/>
            <a:r>
              <a:rPr lang="ru-RU" i="1" dirty="0"/>
              <a:t>Урок изобразительного искусства, 4 класс</a:t>
            </a:r>
          </a:p>
        </p:txBody>
      </p:sp>
      <p:sp>
        <p:nvSpPr>
          <p:cNvPr id="11" name="TextBox 10">
            <a:extLst>
              <a:ext uri="{FF2B5EF4-FFF2-40B4-BE49-F238E27FC236}">
                <a16:creationId xmlns:a16="http://schemas.microsoft.com/office/drawing/2014/main" id="{BD80513C-1E54-486E-A4B5-530F8839A8ED}"/>
              </a:ext>
            </a:extLst>
          </p:cNvPr>
          <p:cNvSpPr txBox="1"/>
          <p:nvPr/>
        </p:nvSpPr>
        <p:spPr>
          <a:xfrm>
            <a:off x="4513942" y="1351997"/>
            <a:ext cx="5631542" cy="1446550"/>
          </a:xfrm>
          <a:prstGeom prst="rect">
            <a:avLst/>
          </a:prstGeom>
          <a:noFill/>
        </p:spPr>
        <p:txBody>
          <a:bodyPr wrap="square" rtlCol="0">
            <a:spAutoFit/>
          </a:bodyPr>
          <a:lstStyle/>
          <a:p>
            <a:pPr algn="ctr"/>
            <a:r>
              <a:rPr lang="ru-RU" sz="4400" spc="-225" dirty="0">
                <a:solidFill>
                  <a:srgbClr val="2F492B"/>
                </a:solidFill>
                <a:latin typeface="Yu Gothic UI Light" panose="020B0300000000000000" pitchFamily="34" charset="-128"/>
                <a:ea typeface="Yu Gothic UI Light" panose="020B0300000000000000" pitchFamily="34" charset="-128"/>
              </a:rPr>
              <a:t>Китайская каллиграфия: </a:t>
            </a:r>
          </a:p>
          <a:p>
            <a:pPr algn="ctr"/>
            <a:r>
              <a:rPr lang="ru-RU" sz="4400" spc="-225" dirty="0">
                <a:solidFill>
                  <a:srgbClr val="2F492B"/>
                </a:solidFill>
                <a:latin typeface="Yu Gothic UI Light" panose="020B0300000000000000" pitchFamily="34" charset="-128"/>
                <a:ea typeface="Yu Gothic UI Light" panose="020B0300000000000000" pitchFamily="34" charset="-128"/>
              </a:rPr>
              <a:t>Напиши своё имя</a:t>
            </a:r>
          </a:p>
        </p:txBody>
      </p:sp>
      <p:sp>
        <p:nvSpPr>
          <p:cNvPr id="12" name="TextBox 11">
            <a:extLst>
              <a:ext uri="{FF2B5EF4-FFF2-40B4-BE49-F238E27FC236}">
                <a16:creationId xmlns:a16="http://schemas.microsoft.com/office/drawing/2014/main" id="{D58741F2-32FF-49AC-A035-99EB6B466166}"/>
              </a:ext>
            </a:extLst>
          </p:cNvPr>
          <p:cNvSpPr txBox="1"/>
          <p:nvPr/>
        </p:nvSpPr>
        <p:spPr>
          <a:xfrm>
            <a:off x="9649406" y="1024288"/>
            <a:ext cx="2739211" cy="4891315"/>
          </a:xfrm>
          <a:prstGeom prst="rect">
            <a:avLst/>
          </a:prstGeom>
          <a:noFill/>
        </p:spPr>
        <p:txBody>
          <a:bodyPr vert="eaVert" wrap="square" rtlCol="0">
            <a:spAutoFit/>
          </a:bodyPr>
          <a:lstStyle/>
          <a:p>
            <a:r>
              <a:rPr lang="zh-CN" altLang="en-US" sz="16600" dirty="0">
                <a:latin typeface="造字工房悦黑体验版常规体"/>
                <a:ea typeface="SimSun" panose="02010600030101010101" pitchFamily="2" charset="-122"/>
              </a:rPr>
              <a:t>书法</a:t>
            </a:r>
            <a:endParaRPr lang="ru-RU" sz="16600" dirty="0">
              <a:latin typeface="造字工房悦黑体验版常规体"/>
              <a:ea typeface="SimSun" panose="02010600030101010101" pitchFamily="2" charset="-122"/>
            </a:endParaRPr>
          </a:p>
        </p:txBody>
      </p:sp>
    </p:spTree>
    <p:extLst>
      <p:ext uri="{BB962C8B-B14F-4D97-AF65-F5344CB8AC3E}">
        <p14:creationId xmlns:p14="http://schemas.microsoft.com/office/powerpoint/2010/main" val="112210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FBC35B44-84E6-42EB-B454-93331AA3A352}"/>
              </a:ext>
            </a:extLst>
          </p:cNvPr>
          <p:cNvGrpSpPr/>
          <p:nvPr/>
        </p:nvGrpSpPr>
        <p:grpSpPr>
          <a:xfrm>
            <a:off x="0" y="-412051"/>
            <a:ext cx="12262154" cy="7270051"/>
            <a:chOff x="0" y="-453922"/>
            <a:chExt cx="12192000" cy="7311922"/>
          </a:xfrm>
        </p:grpSpPr>
        <p:pic>
          <p:nvPicPr>
            <p:cNvPr id="12" name="图片 11">
              <a:extLst>
                <a:ext uri="{FF2B5EF4-FFF2-40B4-BE49-F238E27FC236}">
                  <a16:creationId xmlns:a16="http://schemas.microsoft.com/office/drawing/2014/main" id="{6FC7B88B-7DD4-41D6-BB5E-4D334BE8AC7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13" name="图片 12">
              <a:extLst>
                <a:ext uri="{FF2B5EF4-FFF2-40B4-BE49-F238E27FC236}">
                  <a16:creationId xmlns:a16="http://schemas.microsoft.com/office/drawing/2014/main" id="{D795D34E-8BB4-4F86-8D2E-9ABD4DBE5C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flipV="1">
              <a:off x="0" y="-453922"/>
              <a:ext cx="1306286" cy="2126512"/>
            </a:xfrm>
            <a:prstGeom prst="rect">
              <a:avLst/>
            </a:prstGeom>
          </p:spPr>
        </p:pic>
      </p:grpSp>
      <p:grpSp>
        <p:nvGrpSpPr>
          <p:cNvPr id="4" name="组合 3">
            <a:extLst>
              <a:ext uri="{FF2B5EF4-FFF2-40B4-BE49-F238E27FC236}">
                <a16:creationId xmlns:a16="http://schemas.microsoft.com/office/drawing/2014/main" id="{D3707E57-380E-4325-8AF8-2882E05067CD}"/>
              </a:ext>
            </a:extLst>
          </p:cNvPr>
          <p:cNvGrpSpPr/>
          <p:nvPr/>
        </p:nvGrpSpPr>
        <p:grpSpPr>
          <a:xfrm>
            <a:off x="49127" y="348664"/>
            <a:ext cx="3137152" cy="3256503"/>
            <a:chOff x="1228069" y="1567864"/>
            <a:chExt cx="3137152" cy="3256503"/>
          </a:xfrm>
        </p:grpSpPr>
        <p:sp>
          <p:nvSpPr>
            <p:cNvPr id="5" name="文本框 4"/>
            <p:cNvSpPr txBox="1"/>
            <p:nvPr/>
          </p:nvSpPr>
          <p:spPr>
            <a:xfrm>
              <a:off x="1228069" y="1567864"/>
              <a:ext cx="923330" cy="1378058"/>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4800" dirty="0">
                  <a:latin typeface="SimSun" panose="02010600030101010101" pitchFamily="2" charset="-122"/>
                  <a:ea typeface="SimSun" panose="02010600030101010101" pitchFamily="2" charset="-122"/>
                  <a:sym typeface="Source Han Serif SC" panose="02020400000000000000" pitchFamily="18" charset="-122"/>
                </a:rPr>
                <a:t>书法</a:t>
              </a:r>
              <a:endParaRPr kumimoji="0" lang="zh-CN" altLang="en-US" sz="4800" b="0" i="0" u="none" strike="noStrike" kern="1200" cap="none" spc="0" normalizeH="0" baseline="0" noProof="0" dirty="0">
                <a:ln>
                  <a:noFill/>
                </a:ln>
                <a:effectLst/>
                <a:uLnTx/>
                <a:uFillTx/>
                <a:latin typeface="SimSun" panose="02010600030101010101" pitchFamily="2" charset="-122"/>
                <a:ea typeface="SimSun" panose="02010600030101010101" pitchFamily="2" charset="-122"/>
                <a:sym typeface="Source Han Serif SC" panose="02020400000000000000" pitchFamily="18" charset="-122"/>
              </a:endParaRPr>
            </a:p>
          </p:txBody>
        </p:sp>
        <p:sp>
          <p:nvSpPr>
            <p:cNvPr id="3" name="椭圆 2">
              <a:extLst>
                <a:ext uri="{FF2B5EF4-FFF2-40B4-BE49-F238E27FC236}">
                  <a16:creationId xmlns:a16="http://schemas.microsoft.com/office/drawing/2014/main" id="{162258A6-32D1-4519-AB20-02D59CFFBC42}"/>
                </a:ext>
              </a:extLst>
            </p:cNvPr>
            <p:cNvSpPr/>
            <p:nvPr/>
          </p:nvSpPr>
          <p:spPr>
            <a:xfrm rot="11290555">
              <a:off x="1832085" y="2291231"/>
              <a:ext cx="2533136" cy="2533136"/>
            </a:xfrm>
            <a:prstGeom prst="ellipse">
              <a:avLst/>
            </a:prstGeom>
            <a:noFill/>
            <a:ln>
              <a:gradFill>
                <a:gsLst>
                  <a:gs pos="0">
                    <a:srgbClr val="2F492B"/>
                  </a:gs>
                  <a:gs pos="59300">
                    <a:srgbClr val="2F492B"/>
                  </a:gs>
                  <a:gs pos="100000">
                    <a:srgbClr val="2F492B">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sp>
        <p:nvSpPr>
          <p:cNvPr id="11" name="2">
            <a:extLst>
              <a:ext uri="{FF2B5EF4-FFF2-40B4-BE49-F238E27FC236}">
                <a16:creationId xmlns:a16="http://schemas.microsoft.com/office/drawing/2014/main" id="{2AC4829B-A1DA-4E35-8C98-EE071E6FC769}"/>
              </a:ext>
            </a:extLst>
          </p:cNvPr>
          <p:cNvSpPr txBox="1"/>
          <p:nvPr>
            <p:custDataLst>
              <p:tags r:id="rId1"/>
            </p:custDataLst>
          </p:nvPr>
        </p:nvSpPr>
        <p:spPr>
          <a:xfrm rot="16200000">
            <a:off x="6053845" y="-4844315"/>
            <a:ext cx="738664" cy="11126454"/>
          </a:xfrm>
          <a:prstGeom prst="rect">
            <a:avLst/>
          </a:prstGeom>
          <a:noFill/>
        </p:spPr>
        <p:txBody>
          <a:bodyPr vert="eaVert"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altLang="zh-CN" sz="3600" b="0" i="0" u="none" strike="noStrike" kern="1200" cap="none" spc="-225" normalizeH="0" baseline="0" noProof="0" dirty="0">
                <a:ln>
                  <a:noFill/>
                </a:ln>
                <a:solidFill>
                  <a:srgbClr val="2F492B"/>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rPr>
              <a:t>Самая древняя надпись, </a:t>
            </a:r>
            <a:r>
              <a:rPr lang="ru-RU" altLang="zh-CN" sz="3600" spc="-225" dirty="0">
                <a:solidFill>
                  <a:srgbClr val="2F492B"/>
                </a:solidFill>
                <a:latin typeface="Source Han Serif SC" panose="02020400000000000000" pitchFamily="18" charset="-122"/>
                <a:ea typeface="Source Han Serif SC" panose="02020400000000000000" pitchFamily="18" charset="-122"/>
                <a:sym typeface="Source Han Serif SC" panose="02020400000000000000" pitchFamily="18" charset="-122"/>
              </a:rPr>
              <a:t>н</a:t>
            </a:r>
            <a:r>
              <a:rPr kumimoji="0" lang="ru-RU" altLang="zh-CN" sz="3600" b="0" i="0" u="none" strike="noStrike" kern="1200" cap="none" spc="-225" normalizeH="0" baseline="0" noProof="0" dirty="0" err="1">
                <a:ln>
                  <a:noFill/>
                </a:ln>
                <a:solidFill>
                  <a:srgbClr val="2F492B"/>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rPr>
              <a:t>айденая</a:t>
            </a:r>
            <a:r>
              <a:rPr kumimoji="0" lang="ru-RU" altLang="zh-CN" sz="3600" b="0" i="0" u="none" strike="noStrike" kern="1200" cap="none" spc="-225" normalizeH="0" baseline="0" noProof="0" dirty="0">
                <a:ln>
                  <a:noFill/>
                </a:ln>
                <a:solidFill>
                  <a:srgbClr val="2F492B"/>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rPr>
              <a:t>  археологами.</a:t>
            </a:r>
            <a:endParaRPr kumimoji="0" lang="zh-CN" altLang="en-US" sz="3600" b="0" i="0" u="none" strike="noStrike" kern="1200" cap="none" spc="-225" normalizeH="0" baseline="0" noProof="0" dirty="0">
              <a:ln>
                <a:noFill/>
              </a:ln>
              <a:solidFill>
                <a:srgbClr val="2F492B"/>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pic>
        <p:nvPicPr>
          <p:cNvPr id="21506" name="Picture 2" descr="Picture background">
            <a:extLst>
              <a:ext uri="{FF2B5EF4-FFF2-40B4-BE49-F238E27FC236}">
                <a16:creationId xmlns:a16="http://schemas.microsoft.com/office/drawing/2014/main" id="{FC9085D0-475A-4057-B27B-A1C41002A0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8038" y="1548088"/>
            <a:ext cx="8918801" cy="4540829"/>
          </a:xfrm>
          <a:prstGeom prst="rect">
            <a:avLst/>
          </a:prstGeom>
          <a:noFill/>
          <a:extLst>
            <a:ext uri="{909E8E84-426E-40DD-AFC4-6F175D3DCCD1}">
              <a14:hiddenFill xmlns:a14="http://schemas.microsoft.com/office/drawing/2010/main">
                <a:solidFill>
                  <a:srgbClr val="FFFFFF"/>
                </a:solidFill>
              </a14:hiddenFill>
            </a:ext>
          </a:extLst>
        </p:spPr>
      </p:pic>
      <p:sp>
        <p:nvSpPr>
          <p:cNvPr id="14" name="2">
            <a:extLst>
              <a:ext uri="{FF2B5EF4-FFF2-40B4-BE49-F238E27FC236}">
                <a16:creationId xmlns:a16="http://schemas.microsoft.com/office/drawing/2014/main" id="{CCDE166B-45AA-4AF8-8566-995464DC4D0F}"/>
              </a:ext>
            </a:extLst>
          </p:cNvPr>
          <p:cNvSpPr txBox="1"/>
          <p:nvPr>
            <p:custDataLst>
              <p:tags r:id="rId2"/>
            </p:custDataLst>
          </p:nvPr>
        </p:nvSpPr>
        <p:spPr>
          <a:xfrm rot="16200000">
            <a:off x="1810735" y="4751669"/>
            <a:ext cx="461665" cy="3443578"/>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altLang="zh-CN" spc="-225" dirty="0" err="1">
                <a:solidFill>
                  <a:schemeClr val="bg1"/>
                </a:solidFill>
                <a:latin typeface="Source Han Serif SC" panose="02020400000000000000" pitchFamily="18" charset="-122"/>
                <a:ea typeface="Source Han Serif SC" panose="02020400000000000000" pitchFamily="18" charset="-122"/>
                <a:sym typeface="Source Han Serif SC" panose="02020400000000000000" pitchFamily="18" charset="-122"/>
              </a:rPr>
              <a:t>Джао</a:t>
            </a:r>
            <a:r>
              <a:rPr lang="ru-RU" altLang="zh-CN" spc="-225" dirty="0">
                <a:solidFill>
                  <a:schemeClr val="bg1"/>
                </a:solidFill>
                <a:latin typeface="Source Han Serif SC" panose="02020400000000000000" pitchFamily="18" charset="-122"/>
                <a:ea typeface="Source Han Serif SC" panose="02020400000000000000" pitchFamily="18" charset="-122"/>
                <a:sym typeface="Source Han Serif SC" panose="02020400000000000000" pitchFamily="18" charset="-122"/>
              </a:rPr>
              <a:t> </a:t>
            </a:r>
            <a:r>
              <a:rPr lang="ru-RU" altLang="zh-CN" spc="-225" dirty="0" err="1">
                <a:solidFill>
                  <a:schemeClr val="bg1"/>
                </a:solidFill>
                <a:latin typeface="Source Han Serif SC" panose="02020400000000000000" pitchFamily="18" charset="-122"/>
                <a:ea typeface="Source Han Serif SC" panose="02020400000000000000" pitchFamily="18" charset="-122"/>
                <a:sym typeface="Source Han Serif SC" panose="02020400000000000000" pitchFamily="18" charset="-122"/>
              </a:rPr>
              <a:t>Дзи</a:t>
            </a:r>
            <a:r>
              <a:rPr lang="ru-RU" altLang="zh-CN" spc="-225" dirty="0">
                <a:solidFill>
                  <a:schemeClr val="bg1"/>
                </a:solidFill>
                <a:latin typeface="Source Han Serif SC" panose="02020400000000000000" pitchFamily="18" charset="-122"/>
                <a:ea typeface="Source Han Serif SC" panose="02020400000000000000" pitchFamily="18" charset="-122"/>
                <a:sym typeface="Source Han Serif SC" panose="02020400000000000000" pitchFamily="18" charset="-122"/>
              </a:rPr>
              <a:t>,  960  -  1127 года</a:t>
            </a:r>
            <a:endParaRPr kumimoji="0" lang="zh-CN" altLang="en-US" sz="3600" b="0" i="0" u="none" strike="noStrike" kern="1200" cap="none" spc="-225" normalizeH="0" baseline="0" noProof="0" dirty="0">
              <a:ln>
                <a:noFill/>
              </a:ln>
              <a:solidFill>
                <a:schemeClr val="bg1"/>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290021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FBC35B44-84E6-42EB-B454-93331AA3A352}"/>
              </a:ext>
            </a:extLst>
          </p:cNvPr>
          <p:cNvGrpSpPr/>
          <p:nvPr/>
        </p:nvGrpSpPr>
        <p:grpSpPr>
          <a:xfrm>
            <a:off x="0" y="-530057"/>
            <a:ext cx="12212404" cy="7388057"/>
            <a:chOff x="0" y="-453922"/>
            <a:chExt cx="12192000" cy="7311922"/>
          </a:xfrm>
        </p:grpSpPr>
        <p:pic>
          <p:nvPicPr>
            <p:cNvPr id="12" name="图片 11">
              <a:extLst>
                <a:ext uri="{FF2B5EF4-FFF2-40B4-BE49-F238E27FC236}">
                  <a16:creationId xmlns:a16="http://schemas.microsoft.com/office/drawing/2014/main" id="{6FC7B88B-7DD4-41D6-BB5E-4D334BE8AC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13" name="图片 12">
              <a:extLst>
                <a:ext uri="{FF2B5EF4-FFF2-40B4-BE49-F238E27FC236}">
                  <a16:creationId xmlns:a16="http://schemas.microsoft.com/office/drawing/2014/main" id="{D795D34E-8BB4-4F86-8D2E-9ABD4DBE5C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flipV="1">
              <a:off x="0" y="-453922"/>
              <a:ext cx="1306286" cy="2126512"/>
            </a:xfrm>
            <a:prstGeom prst="rect">
              <a:avLst/>
            </a:prstGeom>
          </p:spPr>
        </p:pic>
      </p:grpSp>
      <p:sp>
        <p:nvSpPr>
          <p:cNvPr id="3" name="椭圆 2">
            <a:extLst>
              <a:ext uri="{FF2B5EF4-FFF2-40B4-BE49-F238E27FC236}">
                <a16:creationId xmlns:a16="http://schemas.microsoft.com/office/drawing/2014/main" id="{162258A6-32D1-4519-AB20-02D59CFFBC42}"/>
              </a:ext>
            </a:extLst>
          </p:cNvPr>
          <p:cNvSpPr/>
          <p:nvPr/>
        </p:nvSpPr>
        <p:spPr>
          <a:xfrm rot="11290555">
            <a:off x="653143" y="1072031"/>
            <a:ext cx="2533136" cy="2533136"/>
          </a:xfrm>
          <a:prstGeom prst="ellipse">
            <a:avLst/>
          </a:prstGeom>
          <a:noFill/>
          <a:ln>
            <a:gradFill>
              <a:gsLst>
                <a:gs pos="0">
                  <a:srgbClr val="2F492B"/>
                </a:gs>
                <a:gs pos="59300">
                  <a:srgbClr val="2F492B"/>
                </a:gs>
                <a:gs pos="100000">
                  <a:srgbClr val="2F492B">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7" name="2">
            <a:extLst>
              <a:ext uri="{FF2B5EF4-FFF2-40B4-BE49-F238E27FC236}">
                <a16:creationId xmlns:a16="http://schemas.microsoft.com/office/drawing/2014/main" id="{36ACC472-2F54-4561-972B-37D919D5E4BB}"/>
              </a:ext>
            </a:extLst>
          </p:cNvPr>
          <p:cNvSpPr txBox="1"/>
          <p:nvPr>
            <p:custDataLst>
              <p:tags r:id="rId1"/>
            </p:custDataLst>
          </p:nvPr>
        </p:nvSpPr>
        <p:spPr>
          <a:xfrm rot="16200000">
            <a:off x="5699129" y="-3801796"/>
            <a:ext cx="738664" cy="9147068"/>
          </a:xfrm>
          <a:prstGeom prst="rect">
            <a:avLst/>
          </a:prstGeom>
          <a:noFill/>
        </p:spPr>
        <p:txBody>
          <a:bodyPr vert="eaVert" wrap="square" rtlCol="0">
            <a:spAutoFit/>
          </a:bodyPr>
          <a:lstStyle/>
          <a:p>
            <a:pPr lvl="0" algn="ctr">
              <a:defRPr/>
            </a:pPr>
            <a:r>
              <a:rPr lang="ru-RU" altLang="zh-CN" sz="3600" spc="-225" dirty="0">
                <a:solidFill>
                  <a:srgbClr val="2F492B"/>
                </a:solidFill>
                <a:latin typeface="Source Han Serif SC" panose="02020400000000000000" pitchFamily="18" charset="-122"/>
                <a:ea typeface="Source Han Serif SC" panose="02020400000000000000" pitchFamily="18" charset="-122"/>
                <a:sym typeface="Source Han Serif SC" panose="02020400000000000000" pitchFamily="18" charset="-122"/>
              </a:rPr>
              <a:t> </a:t>
            </a:r>
            <a:r>
              <a:rPr lang="ru-RU" altLang="zh-CN" sz="3600" spc="-225" dirty="0">
                <a:solidFill>
                  <a:schemeClr val="accent6">
                    <a:lumMod val="50000"/>
                  </a:schemeClr>
                </a:solidFill>
                <a:latin typeface="Source Han Serif SC" panose="02020400000000000000" pitchFamily="18" charset="-122"/>
                <a:ea typeface="Source Han Serif SC" panose="02020400000000000000" pitchFamily="18" charset="-122"/>
                <a:sym typeface="Source Han Serif SC" panose="02020400000000000000" pitchFamily="18" charset="-122"/>
              </a:rPr>
              <a:t>Материалы для письма в древности</a:t>
            </a:r>
            <a:endParaRPr kumimoji="0" lang="zh-CN" altLang="en-US" sz="3600" b="0" i="0" u="none" strike="noStrike" kern="1200" cap="none" spc="-225" normalizeH="0" baseline="0" noProof="0" dirty="0">
              <a:ln>
                <a:noFill/>
              </a:ln>
              <a:solidFill>
                <a:schemeClr val="accent6">
                  <a:lumMod val="50000"/>
                </a:schemeClr>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 name="Rectangle 3">
            <a:extLst>
              <a:ext uri="{FF2B5EF4-FFF2-40B4-BE49-F238E27FC236}">
                <a16:creationId xmlns:a16="http://schemas.microsoft.com/office/drawing/2014/main" id="{DD3266D7-F111-431C-8EF0-0C80D98ABB01}"/>
              </a:ext>
            </a:extLst>
          </p:cNvPr>
          <p:cNvSpPr>
            <a:spLocks noChangeArrowheads="1"/>
          </p:cNvSpPr>
          <p:nvPr/>
        </p:nvSpPr>
        <p:spPr bwMode="auto">
          <a:xfrm>
            <a:off x="348343" y="5917978"/>
            <a:ext cx="71787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ru-RU" altLang="ru-RU" sz="1800" b="0" i="1" u="none" strike="noStrike" cap="none" normalizeH="0" baseline="0" dirty="0">
                <a:ln>
                  <a:noFill/>
                </a:ln>
                <a:solidFill>
                  <a:schemeClr val="tx1"/>
                </a:solidFill>
                <a:effectLst/>
                <a:latin typeface="Arial" panose="020B0604020202020204" pitchFamily="34" charset="0"/>
              </a:rPr>
              <a:t>Сначала писали на бамбуковых дощечках и шелковых свитках</a:t>
            </a:r>
            <a:endParaRPr kumimoji="0" lang="ru-RU" altLang="ru-RU"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ru-RU" altLang="ru-RU" sz="1800" b="0" i="1" u="none" strike="noStrike" cap="none" normalizeH="0" baseline="0" dirty="0">
                <a:ln>
                  <a:noFill/>
                </a:ln>
                <a:solidFill>
                  <a:schemeClr val="tx1"/>
                </a:solidFill>
                <a:effectLst/>
                <a:latin typeface="Arial" panose="020B0604020202020204" pitchFamily="34" charset="0"/>
              </a:rPr>
              <a:t>Позже появилась рисовая бумага</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pic>
        <p:nvPicPr>
          <p:cNvPr id="2053" name="Picture 5" descr="Picture background">
            <a:extLst>
              <a:ext uri="{FF2B5EF4-FFF2-40B4-BE49-F238E27FC236}">
                <a16:creationId xmlns:a16="http://schemas.microsoft.com/office/drawing/2014/main" id="{65EF36AC-A489-483F-9100-D9DA6F1A76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217" y="1377358"/>
            <a:ext cx="5889244" cy="2599549"/>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Picture background">
            <a:extLst>
              <a:ext uri="{FF2B5EF4-FFF2-40B4-BE49-F238E27FC236}">
                <a16:creationId xmlns:a16="http://schemas.microsoft.com/office/drawing/2014/main" id="{BFE8DD74-A3F6-4EE3-8C78-FB9A2C7302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5137" y="1377358"/>
            <a:ext cx="5742223" cy="382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7890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FBC35B44-84E6-42EB-B454-93331AA3A352}"/>
              </a:ext>
            </a:extLst>
          </p:cNvPr>
          <p:cNvGrpSpPr/>
          <p:nvPr/>
        </p:nvGrpSpPr>
        <p:grpSpPr>
          <a:xfrm>
            <a:off x="0" y="-447539"/>
            <a:ext cx="12424520" cy="7305539"/>
            <a:chOff x="0" y="-453922"/>
            <a:chExt cx="12192000" cy="7311922"/>
          </a:xfrm>
        </p:grpSpPr>
        <p:pic>
          <p:nvPicPr>
            <p:cNvPr id="12" name="图片 11">
              <a:extLst>
                <a:ext uri="{FF2B5EF4-FFF2-40B4-BE49-F238E27FC236}">
                  <a16:creationId xmlns:a16="http://schemas.microsoft.com/office/drawing/2014/main" id="{6FC7B88B-7DD4-41D6-BB5E-4D334BE8AC7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13" name="图片 12">
              <a:extLst>
                <a:ext uri="{FF2B5EF4-FFF2-40B4-BE49-F238E27FC236}">
                  <a16:creationId xmlns:a16="http://schemas.microsoft.com/office/drawing/2014/main" id="{D795D34E-8BB4-4F86-8D2E-9ABD4DBE5C9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flipV="1">
              <a:off x="0" y="-453922"/>
              <a:ext cx="1306286" cy="2126512"/>
            </a:xfrm>
            <a:prstGeom prst="rect">
              <a:avLst/>
            </a:prstGeom>
          </p:spPr>
        </p:pic>
      </p:grpSp>
      <p:sp>
        <p:nvSpPr>
          <p:cNvPr id="3" name="椭圆 2">
            <a:extLst>
              <a:ext uri="{FF2B5EF4-FFF2-40B4-BE49-F238E27FC236}">
                <a16:creationId xmlns:a16="http://schemas.microsoft.com/office/drawing/2014/main" id="{162258A6-32D1-4519-AB20-02D59CFFBC42}"/>
              </a:ext>
            </a:extLst>
          </p:cNvPr>
          <p:cNvSpPr/>
          <p:nvPr/>
        </p:nvSpPr>
        <p:spPr>
          <a:xfrm rot="11290555">
            <a:off x="653143" y="1072031"/>
            <a:ext cx="2533136" cy="2533136"/>
          </a:xfrm>
          <a:prstGeom prst="ellipse">
            <a:avLst/>
          </a:prstGeom>
          <a:noFill/>
          <a:ln>
            <a:gradFill>
              <a:gsLst>
                <a:gs pos="0">
                  <a:srgbClr val="2F492B"/>
                </a:gs>
                <a:gs pos="59300">
                  <a:srgbClr val="2F492B"/>
                </a:gs>
                <a:gs pos="100000">
                  <a:srgbClr val="2F492B">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7" name="2">
            <a:extLst>
              <a:ext uri="{FF2B5EF4-FFF2-40B4-BE49-F238E27FC236}">
                <a16:creationId xmlns:a16="http://schemas.microsoft.com/office/drawing/2014/main" id="{36ACC472-2F54-4561-972B-37D919D5E4BB}"/>
              </a:ext>
            </a:extLst>
          </p:cNvPr>
          <p:cNvSpPr txBox="1"/>
          <p:nvPr>
            <p:custDataLst>
              <p:tags r:id="rId1"/>
            </p:custDataLst>
          </p:nvPr>
        </p:nvSpPr>
        <p:spPr>
          <a:xfrm rot="16200000">
            <a:off x="5673971" y="-3686941"/>
            <a:ext cx="738664" cy="8247183"/>
          </a:xfrm>
          <a:prstGeom prst="rect">
            <a:avLst/>
          </a:prstGeom>
          <a:noFill/>
        </p:spPr>
        <p:txBody>
          <a:bodyPr vert="eaVert"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ru-RU" altLang="zh-CN" sz="3600" spc="-225" dirty="0">
                <a:solidFill>
                  <a:srgbClr val="2F492B"/>
                </a:solidFill>
                <a:latin typeface="Source Han Serif SC" panose="02020400000000000000" pitchFamily="18" charset="-122"/>
                <a:ea typeface="Source Han Serif SC" panose="02020400000000000000" pitchFamily="18" charset="-122"/>
                <a:sym typeface="Source Han Serif SC" panose="02020400000000000000" pitchFamily="18" charset="-122"/>
              </a:rPr>
              <a:t>Рисовая бумага – основа каллиграфии</a:t>
            </a:r>
            <a:endParaRPr kumimoji="0" lang="zh-CN" altLang="en-US" sz="3600" b="0" i="0" u="none" strike="noStrike" kern="1200" cap="none" spc="-225" normalizeH="0" baseline="0" noProof="0" dirty="0">
              <a:ln>
                <a:noFill/>
              </a:ln>
              <a:solidFill>
                <a:srgbClr val="2F492B"/>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pic>
        <p:nvPicPr>
          <p:cNvPr id="2" name="изготовление рисовой бумаги">
            <a:hlinkClick r:id="" action="ppaction://media"/>
            <a:extLst>
              <a:ext uri="{FF2B5EF4-FFF2-40B4-BE49-F238E27FC236}">
                <a16:creationId xmlns:a16="http://schemas.microsoft.com/office/drawing/2014/main" id="{F01EDF69-8A13-4045-9C91-F4B717F32811}"/>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4470959" y="981037"/>
            <a:ext cx="2867636" cy="5085463"/>
          </a:xfrm>
          <a:prstGeom prst="rect">
            <a:avLst/>
          </a:prstGeom>
        </p:spPr>
      </p:pic>
      <p:sp>
        <p:nvSpPr>
          <p:cNvPr id="4" name="Rectangle 1">
            <a:extLst>
              <a:ext uri="{FF2B5EF4-FFF2-40B4-BE49-F238E27FC236}">
                <a16:creationId xmlns:a16="http://schemas.microsoft.com/office/drawing/2014/main" id="{8BDAE7C5-7DE7-441D-AB90-6D4DCADF1824}"/>
              </a:ext>
            </a:extLst>
          </p:cNvPr>
          <p:cNvSpPr>
            <a:spLocks noChangeArrowheads="1"/>
          </p:cNvSpPr>
          <p:nvPr/>
        </p:nvSpPr>
        <p:spPr bwMode="auto">
          <a:xfrm>
            <a:off x="485893" y="6353401"/>
            <a:ext cx="82904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ru-RU" altLang="ru-RU" sz="1800" b="0" i="1" u="none" strike="noStrike" cap="none" normalizeH="0" baseline="0" dirty="0">
                <a:ln>
                  <a:noFill/>
                </a:ln>
                <a:solidFill>
                  <a:schemeClr val="tx1"/>
                </a:solidFill>
                <a:effectLst/>
                <a:latin typeface="Arial" panose="020B0604020202020204" pitchFamily="34" charset="0"/>
              </a:rPr>
              <a:t>Изготавливается из растительных волокон, таких как рисовая солома</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6203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FBC35B44-84E6-42EB-B454-93331AA3A352}"/>
              </a:ext>
            </a:extLst>
          </p:cNvPr>
          <p:cNvGrpSpPr/>
          <p:nvPr/>
        </p:nvGrpSpPr>
        <p:grpSpPr>
          <a:xfrm>
            <a:off x="-2" y="-453923"/>
            <a:ext cx="12185548" cy="7420779"/>
            <a:chOff x="0" y="-453922"/>
            <a:chExt cx="12192000" cy="7311922"/>
          </a:xfrm>
        </p:grpSpPr>
        <p:pic>
          <p:nvPicPr>
            <p:cNvPr id="12" name="图片 11">
              <a:extLst>
                <a:ext uri="{FF2B5EF4-FFF2-40B4-BE49-F238E27FC236}">
                  <a16:creationId xmlns:a16="http://schemas.microsoft.com/office/drawing/2014/main" id="{6FC7B88B-7DD4-41D6-BB5E-4D334BE8AC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13" name="图片 12">
              <a:extLst>
                <a:ext uri="{FF2B5EF4-FFF2-40B4-BE49-F238E27FC236}">
                  <a16:creationId xmlns:a16="http://schemas.microsoft.com/office/drawing/2014/main" id="{D795D34E-8BB4-4F86-8D2E-9ABD4DBE5C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flipV="1">
              <a:off x="0" y="-453922"/>
              <a:ext cx="1306286" cy="2126512"/>
            </a:xfrm>
            <a:prstGeom prst="rect">
              <a:avLst/>
            </a:prstGeom>
          </p:spPr>
        </p:pic>
      </p:grpSp>
      <p:sp>
        <p:nvSpPr>
          <p:cNvPr id="3" name="椭圆 2">
            <a:extLst>
              <a:ext uri="{FF2B5EF4-FFF2-40B4-BE49-F238E27FC236}">
                <a16:creationId xmlns:a16="http://schemas.microsoft.com/office/drawing/2014/main" id="{162258A6-32D1-4519-AB20-02D59CFFBC42}"/>
              </a:ext>
            </a:extLst>
          </p:cNvPr>
          <p:cNvSpPr/>
          <p:nvPr/>
        </p:nvSpPr>
        <p:spPr>
          <a:xfrm rot="11290555">
            <a:off x="653143" y="1072031"/>
            <a:ext cx="2533136" cy="2533136"/>
          </a:xfrm>
          <a:prstGeom prst="ellipse">
            <a:avLst/>
          </a:prstGeom>
          <a:noFill/>
          <a:ln>
            <a:gradFill>
              <a:gsLst>
                <a:gs pos="0">
                  <a:srgbClr val="2F492B"/>
                </a:gs>
                <a:gs pos="59300">
                  <a:srgbClr val="2F492B"/>
                </a:gs>
                <a:gs pos="100000">
                  <a:srgbClr val="2F492B">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7" name="2">
            <a:extLst>
              <a:ext uri="{FF2B5EF4-FFF2-40B4-BE49-F238E27FC236}">
                <a16:creationId xmlns:a16="http://schemas.microsoft.com/office/drawing/2014/main" id="{36ACC472-2F54-4561-972B-37D919D5E4BB}"/>
              </a:ext>
            </a:extLst>
          </p:cNvPr>
          <p:cNvSpPr txBox="1"/>
          <p:nvPr>
            <p:custDataLst>
              <p:tags r:id="rId1"/>
            </p:custDataLst>
          </p:nvPr>
        </p:nvSpPr>
        <p:spPr>
          <a:xfrm rot="16200000">
            <a:off x="5543703" y="-4222285"/>
            <a:ext cx="738664" cy="9800211"/>
          </a:xfrm>
          <a:prstGeom prst="rect">
            <a:avLst/>
          </a:prstGeom>
          <a:noFill/>
        </p:spPr>
        <p:txBody>
          <a:bodyPr vert="eaVert" wrap="square" rtlCol="0">
            <a:spAutoFit/>
          </a:bodyPr>
          <a:lstStyle/>
          <a:p>
            <a:pPr lvl="0" algn="ctr">
              <a:defRPr/>
            </a:pPr>
            <a:r>
              <a:rPr lang="ru-RU" altLang="zh-CN" sz="3600" spc="-225" dirty="0">
                <a:solidFill>
                  <a:srgbClr val="2F492B"/>
                </a:solidFill>
                <a:latin typeface="Source Han Serif SC" panose="02020400000000000000" pitchFamily="18" charset="-122"/>
                <a:ea typeface="Source Han Serif SC" panose="02020400000000000000" pitchFamily="18" charset="-122"/>
                <a:sym typeface="Source Han Serif SC" panose="02020400000000000000" pitchFamily="18" charset="-122"/>
              </a:rPr>
              <a:t>Инструменты каллиграфа – кисть</a:t>
            </a:r>
            <a:endParaRPr kumimoji="0" lang="zh-CN" altLang="en-US" sz="3600" b="0" i="0" u="none" strike="noStrike" kern="1200" cap="none" spc="-225" normalizeH="0" baseline="0" noProof="0" dirty="0">
              <a:ln>
                <a:noFill/>
              </a:ln>
              <a:solidFill>
                <a:srgbClr val="2F492B"/>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pic>
        <p:nvPicPr>
          <p:cNvPr id="4098" name="Picture 2" descr="История китайской каллиграфии. Инструменты каллиграфии. Основные стили. ">
            <a:extLst>
              <a:ext uri="{FF2B5EF4-FFF2-40B4-BE49-F238E27FC236}">
                <a16:creationId xmlns:a16="http://schemas.microsoft.com/office/drawing/2014/main" id="{CE163D85-AAFF-4AB1-82C9-778ADCF6E2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7295" y="1446843"/>
            <a:ext cx="7402358" cy="465114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icture background">
            <a:extLst>
              <a:ext uri="{FF2B5EF4-FFF2-40B4-BE49-F238E27FC236}">
                <a16:creationId xmlns:a16="http://schemas.microsoft.com/office/drawing/2014/main" id="{60516503-3D1D-45CB-98A3-DD24443BD8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976" y="1761716"/>
            <a:ext cx="4021402" cy="40214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5">
            <a:extLst>
              <a:ext uri="{FF2B5EF4-FFF2-40B4-BE49-F238E27FC236}">
                <a16:creationId xmlns:a16="http://schemas.microsoft.com/office/drawing/2014/main" id="{3CE9A5CA-8FC2-4127-B9DD-8AEB644CBA00}"/>
              </a:ext>
            </a:extLst>
          </p:cNvPr>
          <p:cNvSpPr>
            <a:spLocks noChangeArrowheads="1"/>
          </p:cNvSpPr>
          <p:nvPr/>
        </p:nvSpPr>
        <p:spPr bwMode="auto">
          <a:xfrm>
            <a:off x="311976" y="65169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ru-RU" altLang="ru-RU" sz="1800" b="0" i="1" u="none" strike="noStrike" cap="none" normalizeH="0" baseline="0" dirty="0">
                <a:ln>
                  <a:noFill/>
                </a:ln>
                <a:solidFill>
                  <a:schemeClr val="tx1"/>
                </a:solidFill>
                <a:effectLst/>
                <a:latin typeface="Arial" panose="020B0604020202020204" pitchFamily="34" charset="0"/>
              </a:rPr>
              <a:t>"Кисти делают из волос животных: козы, волка, кролика"</a:t>
            </a:r>
            <a:endParaRPr kumimoji="0" lang="ru-RU" altLang="ru-RU"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altLang="ru-RU" sz="1800" b="0" i="1" u="none" strike="noStrike" cap="none" normalizeH="0" baseline="0" dirty="0">
                <a:ln>
                  <a:noFill/>
                </a:ln>
                <a:solidFill>
                  <a:schemeClr val="tx1"/>
                </a:solidFill>
                <a:effectLst/>
                <a:latin typeface="Arial" panose="020B0604020202020204" pitchFamily="34" charset="0"/>
              </a:rPr>
              <a:t>"Остроконечная форма позволяет создавать разные линии"</a:t>
            </a:r>
            <a:r>
              <a:rPr kumimoji="0" lang="ru-RU" altLang="ru-RU"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1766605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A-文本框 42">
            <a:extLst>
              <a:ext uri="{FF2B5EF4-FFF2-40B4-BE49-F238E27FC236}">
                <a16:creationId xmlns:a16="http://schemas.microsoft.com/office/drawing/2014/main" id="{7DAAF19F-D13B-184D-A64C-880278DA1FC8}"/>
              </a:ext>
            </a:extLst>
          </p:cNvPr>
          <p:cNvSpPr txBox="1"/>
          <p:nvPr>
            <p:custDataLst>
              <p:tags r:id="rId1"/>
            </p:custDataLst>
          </p:nvPr>
        </p:nvSpPr>
        <p:spPr>
          <a:xfrm>
            <a:off x="1585822" y="5724516"/>
            <a:ext cx="9745508" cy="381258"/>
          </a:xfrm>
          <a:prstGeom prst="rect">
            <a:avLst/>
          </a:prstGeom>
        </p:spPr>
        <p:txBody>
          <a:bodyPr wrap="square">
            <a:spAutoFit/>
          </a:bodyPr>
          <a:lstStyle>
            <a:defPPr>
              <a:defRPr lang="zh-CN"/>
            </a:defPPr>
            <a:lvl1pPr defTabSz="457143">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lvl="0">
              <a:defRPr/>
            </a:pPr>
            <a:r>
              <a:rPr lang="ru-RU" altLang="zh-CN" sz="1600" dirty="0">
                <a:solidFill>
                  <a:schemeClr val="accent1"/>
                </a:solidFill>
                <a:latin typeface="Source Han Serif SC" panose="02020400000000000000" pitchFamily="18" charset="-122"/>
                <a:ea typeface="Source Han Serif SC" panose="02020400000000000000" pitchFamily="18" charset="-122"/>
                <a:sym typeface="Source Han Serif SC" panose="02020400000000000000" pitchFamily="18" charset="-122"/>
              </a:rPr>
              <a:t>Сажа  и клей– основные ингредиенты для приготовления туши </a:t>
            </a:r>
            <a:endParaRPr kumimoji="0" lang="id-ID" sz="1600" b="0" i="0" u="none" strike="noStrike" kern="1200" cap="none" spc="0" normalizeH="0" baseline="0" noProof="0" dirty="0">
              <a:ln>
                <a:noFill/>
              </a:ln>
              <a:solidFill>
                <a:schemeClr val="accent1"/>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nvGrpSpPr>
          <p:cNvPr id="15" name="组合 14">
            <a:extLst>
              <a:ext uri="{FF2B5EF4-FFF2-40B4-BE49-F238E27FC236}">
                <a16:creationId xmlns:a16="http://schemas.microsoft.com/office/drawing/2014/main" id="{EA6C1091-F662-5E4A-9622-C4F773501E1A}"/>
              </a:ext>
            </a:extLst>
          </p:cNvPr>
          <p:cNvGrpSpPr/>
          <p:nvPr/>
        </p:nvGrpSpPr>
        <p:grpSpPr>
          <a:xfrm>
            <a:off x="693170" y="5909994"/>
            <a:ext cx="639518" cy="639518"/>
            <a:chOff x="2959100" y="1866900"/>
            <a:chExt cx="1536700" cy="1536700"/>
          </a:xfrm>
        </p:grpSpPr>
        <p:sp>
          <p:nvSpPr>
            <p:cNvPr id="16" name="椭圆 15">
              <a:extLst>
                <a:ext uri="{FF2B5EF4-FFF2-40B4-BE49-F238E27FC236}">
                  <a16:creationId xmlns:a16="http://schemas.microsoft.com/office/drawing/2014/main" id="{AEBF3B3C-151A-374D-839B-715121D0E574}"/>
                </a:ext>
              </a:extLst>
            </p:cNvPr>
            <p:cNvSpPr/>
            <p:nvPr/>
          </p:nvSpPr>
          <p:spPr>
            <a:xfrm>
              <a:off x="2959100" y="1866900"/>
              <a:ext cx="1536700" cy="15367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7" name="椭圆 2">
              <a:extLst>
                <a:ext uri="{FF2B5EF4-FFF2-40B4-BE49-F238E27FC236}">
                  <a16:creationId xmlns:a16="http://schemas.microsoft.com/office/drawing/2014/main" id="{497F660C-1FF3-2B41-ABDF-BEAFD239B169}"/>
                </a:ext>
              </a:extLst>
            </p:cNvPr>
            <p:cNvSpPr/>
            <p:nvPr/>
          </p:nvSpPr>
          <p:spPr>
            <a:xfrm>
              <a:off x="3361589" y="2287033"/>
              <a:ext cx="731720" cy="682009"/>
            </a:xfrm>
            <a:custGeom>
              <a:avLst/>
              <a:gdLst>
                <a:gd name="T0" fmla="*/ 2356 w 6533"/>
                <a:gd name="T1" fmla="*/ 1983 h 6099"/>
                <a:gd name="T2" fmla="*/ 1269 w 6533"/>
                <a:gd name="T3" fmla="*/ 3356 h 6099"/>
                <a:gd name="T4" fmla="*/ 905 w 6533"/>
                <a:gd name="T5" fmla="*/ 3279 h 6099"/>
                <a:gd name="T6" fmla="*/ 0 w 6533"/>
                <a:gd name="T7" fmla="*/ 4184 h 6099"/>
                <a:gd name="T8" fmla="*/ 905 w 6533"/>
                <a:gd name="T9" fmla="*/ 5090 h 6099"/>
                <a:gd name="T10" fmla="*/ 1811 w 6533"/>
                <a:gd name="T11" fmla="*/ 4184 h 6099"/>
                <a:gd name="T12" fmla="*/ 1628 w 6533"/>
                <a:gd name="T13" fmla="*/ 3639 h 6099"/>
                <a:gd name="T14" fmla="*/ 2715 w 6533"/>
                <a:gd name="T15" fmla="*/ 2266 h 6099"/>
                <a:gd name="T16" fmla="*/ 3037 w 6533"/>
                <a:gd name="T17" fmla="*/ 2378 h 6099"/>
                <a:gd name="T18" fmla="*/ 3037 w 6533"/>
                <a:gd name="T19" fmla="*/ 4318 h 6099"/>
                <a:gd name="T20" fmla="*/ 2360 w 6533"/>
                <a:gd name="T21" fmla="*/ 5194 h 6099"/>
                <a:gd name="T22" fmla="*/ 3265 w 6533"/>
                <a:gd name="T23" fmla="*/ 6099 h 6099"/>
                <a:gd name="T24" fmla="*/ 4171 w 6533"/>
                <a:gd name="T25" fmla="*/ 5194 h 6099"/>
                <a:gd name="T26" fmla="*/ 3493 w 6533"/>
                <a:gd name="T27" fmla="*/ 4318 h 6099"/>
                <a:gd name="T28" fmla="*/ 3493 w 6533"/>
                <a:gd name="T29" fmla="*/ 2379 h 6099"/>
                <a:gd name="T30" fmla="*/ 3805 w 6533"/>
                <a:gd name="T31" fmla="*/ 2272 h 6099"/>
                <a:gd name="T32" fmla="*/ 4893 w 6533"/>
                <a:gd name="T33" fmla="*/ 3652 h 6099"/>
                <a:gd name="T34" fmla="*/ 4719 w 6533"/>
                <a:gd name="T35" fmla="*/ 4186 h 6099"/>
                <a:gd name="T36" fmla="*/ 5624 w 6533"/>
                <a:gd name="T37" fmla="*/ 5091 h 6099"/>
                <a:gd name="T38" fmla="*/ 6533 w 6533"/>
                <a:gd name="T39" fmla="*/ 4184 h 6099"/>
                <a:gd name="T40" fmla="*/ 5628 w 6533"/>
                <a:gd name="T41" fmla="*/ 3279 h 6099"/>
                <a:gd name="T42" fmla="*/ 5251 w 6533"/>
                <a:gd name="T43" fmla="*/ 3362 h 6099"/>
                <a:gd name="T44" fmla="*/ 4169 w 6533"/>
                <a:gd name="T45" fmla="*/ 1991 h 6099"/>
                <a:gd name="T46" fmla="*/ 4468 w 6533"/>
                <a:gd name="T47" fmla="*/ 1200 h 6099"/>
                <a:gd name="T48" fmla="*/ 3268 w 6533"/>
                <a:gd name="T49" fmla="*/ 0 h 6099"/>
                <a:gd name="T50" fmla="*/ 2068 w 6533"/>
                <a:gd name="T51" fmla="*/ 1200 h 6099"/>
                <a:gd name="T52" fmla="*/ 2356 w 6533"/>
                <a:gd name="T53" fmla="*/ 1983 h 6099"/>
                <a:gd name="T54" fmla="*/ 905 w 6533"/>
                <a:gd name="T55" fmla="*/ 4634 h 6099"/>
                <a:gd name="T56" fmla="*/ 457 w 6533"/>
                <a:gd name="T57" fmla="*/ 4186 h 6099"/>
                <a:gd name="T58" fmla="*/ 905 w 6533"/>
                <a:gd name="T59" fmla="*/ 3738 h 6099"/>
                <a:gd name="T60" fmla="*/ 1353 w 6533"/>
                <a:gd name="T61" fmla="*/ 4186 h 6099"/>
                <a:gd name="T62" fmla="*/ 905 w 6533"/>
                <a:gd name="T63" fmla="*/ 4634 h 6099"/>
                <a:gd name="T64" fmla="*/ 3715 w 6533"/>
                <a:gd name="T65" fmla="*/ 5196 h 6099"/>
                <a:gd name="T66" fmla="*/ 3267 w 6533"/>
                <a:gd name="T67" fmla="*/ 5644 h 6099"/>
                <a:gd name="T68" fmla="*/ 2819 w 6533"/>
                <a:gd name="T69" fmla="*/ 5196 h 6099"/>
                <a:gd name="T70" fmla="*/ 3259 w 6533"/>
                <a:gd name="T71" fmla="*/ 4748 h 6099"/>
                <a:gd name="T72" fmla="*/ 3268 w 6533"/>
                <a:gd name="T73" fmla="*/ 4748 h 6099"/>
                <a:gd name="T74" fmla="*/ 3277 w 6533"/>
                <a:gd name="T75" fmla="*/ 4748 h 6099"/>
                <a:gd name="T76" fmla="*/ 3715 w 6533"/>
                <a:gd name="T77" fmla="*/ 5196 h 6099"/>
                <a:gd name="T78" fmla="*/ 6076 w 6533"/>
                <a:gd name="T79" fmla="*/ 4184 h 6099"/>
                <a:gd name="T80" fmla="*/ 5628 w 6533"/>
                <a:gd name="T81" fmla="*/ 4632 h 6099"/>
                <a:gd name="T82" fmla="*/ 5180 w 6533"/>
                <a:gd name="T83" fmla="*/ 4184 h 6099"/>
                <a:gd name="T84" fmla="*/ 5628 w 6533"/>
                <a:gd name="T85" fmla="*/ 3736 h 6099"/>
                <a:gd name="T86" fmla="*/ 6076 w 6533"/>
                <a:gd name="T87" fmla="*/ 4184 h 6099"/>
                <a:gd name="T88" fmla="*/ 3267 w 6533"/>
                <a:gd name="T89" fmla="*/ 458 h 6099"/>
                <a:gd name="T90" fmla="*/ 4009 w 6533"/>
                <a:gd name="T91" fmla="*/ 1200 h 6099"/>
                <a:gd name="T92" fmla="*/ 3267 w 6533"/>
                <a:gd name="T93" fmla="*/ 1943 h 6099"/>
                <a:gd name="T94" fmla="*/ 2524 w 6533"/>
                <a:gd name="T95" fmla="*/ 1200 h 6099"/>
                <a:gd name="T96" fmla="*/ 3267 w 6533"/>
                <a:gd name="T97" fmla="*/ 458 h 6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533" h="6099">
                  <a:moveTo>
                    <a:pt x="2356" y="1983"/>
                  </a:moveTo>
                  <a:lnTo>
                    <a:pt x="1269" y="3356"/>
                  </a:lnTo>
                  <a:cubicBezTo>
                    <a:pt x="1157" y="3307"/>
                    <a:pt x="1035" y="3279"/>
                    <a:pt x="905" y="3279"/>
                  </a:cubicBezTo>
                  <a:cubicBezTo>
                    <a:pt x="407" y="3279"/>
                    <a:pt x="0" y="3686"/>
                    <a:pt x="0" y="4184"/>
                  </a:cubicBezTo>
                  <a:cubicBezTo>
                    <a:pt x="0" y="4683"/>
                    <a:pt x="407" y="5090"/>
                    <a:pt x="905" y="5090"/>
                  </a:cubicBezTo>
                  <a:cubicBezTo>
                    <a:pt x="1404" y="5090"/>
                    <a:pt x="1811" y="4683"/>
                    <a:pt x="1811" y="4184"/>
                  </a:cubicBezTo>
                  <a:cubicBezTo>
                    <a:pt x="1811" y="3980"/>
                    <a:pt x="1743" y="3791"/>
                    <a:pt x="1628" y="3639"/>
                  </a:cubicBezTo>
                  <a:lnTo>
                    <a:pt x="2715" y="2266"/>
                  </a:lnTo>
                  <a:cubicBezTo>
                    <a:pt x="2815" y="2318"/>
                    <a:pt x="2924" y="2356"/>
                    <a:pt x="3037" y="2378"/>
                  </a:cubicBezTo>
                  <a:lnTo>
                    <a:pt x="3037" y="4318"/>
                  </a:lnTo>
                  <a:cubicBezTo>
                    <a:pt x="2648" y="4419"/>
                    <a:pt x="2360" y="4774"/>
                    <a:pt x="2360" y="5194"/>
                  </a:cubicBezTo>
                  <a:cubicBezTo>
                    <a:pt x="2360" y="5694"/>
                    <a:pt x="2767" y="6099"/>
                    <a:pt x="3265" y="6099"/>
                  </a:cubicBezTo>
                  <a:cubicBezTo>
                    <a:pt x="3764" y="6099"/>
                    <a:pt x="4171" y="5692"/>
                    <a:pt x="4171" y="5194"/>
                  </a:cubicBezTo>
                  <a:cubicBezTo>
                    <a:pt x="4171" y="4774"/>
                    <a:pt x="3883" y="4419"/>
                    <a:pt x="3493" y="4318"/>
                  </a:cubicBezTo>
                  <a:lnTo>
                    <a:pt x="3493" y="2379"/>
                  </a:lnTo>
                  <a:cubicBezTo>
                    <a:pt x="3604" y="2358"/>
                    <a:pt x="3708" y="2322"/>
                    <a:pt x="3805" y="2272"/>
                  </a:cubicBezTo>
                  <a:lnTo>
                    <a:pt x="4893" y="3652"/>
                  </a:lnTo>
                  <a:cubicBezTo>
                    <a:pt x="4784" y="3802"/>
                    <a:pt x="4719" y="3986"/>
                    <a:pt x="4719" y="4186"/>
                  </a:cubicBezTo>
                  <a:cubicBezTo>
                    <a:pt x="4719" y="4684"/>
                    <a:pt x="5125" y="5091"/>
                    <a:pt x="5624" y="5091"/>
                  </a:cubicBezTo>
                  <a:cubicBezTo>
                    <a:pt x="6123" y="5091"/>
                    <a:pt x="6533" y="4684"/>
                    <a:pt x="6533" y="4184"/>
                  </a:cubicBezTo>
                  <a:cubicBezTo>
                    <a:pt x="6533" y="3686"/>
                    <a:pt x="6127" y="3279"/>
                    <a:pt x="5628" y="3279"/>
                  </a:cubicBezTo>
                  <a:cubicBezTo>
                    <a:pt x="5493" y="3279"/>
                    <a:pt x="5365" y="3308"/>
                    <a:pt x="5251" y="3362"/>
                  </a:cubicBezTo>
                  <a:lnTo>
                    <a:pt x="4169" y="1991"/>
                  </a:lnTo>
                  <a:cubicBezTo>
                    <a:pt x="4355" y="1779"/>
                    <a:pt x="4468" y="1503"/>
                    <a:pt x="4468" y="1200"/>
                  </a:cubicBezTo>
                  <a:cubicBezTo>
                    <a:pt x="4468" y="539"/>
                    <a:pt x="3929" y="0"/>
                    <a:pt x="3268" y="0"/>
                  </a:cubicBezTo>
                  <a:cubicBezTo>
                    <a:pt x="2607" y="0"/>
                    <a:pt x="2068" y="539"/>
                    <a:pt x="2068" y="1200"/>
                  </a:cubicBezTo>
                  <a:cubicBezTo>
                    <a:pt x="2067" y="1499"/>
                    <a:pt x="2176" y="1772"/>
                    <a:pt x="2356" y="1983"/>
                  </a:cubicBezTo>
                  <a:close/>
                  <a:moveTo>
                    <a:pt x="905" y="4634"/>
                  </a:moveTo>
                  <a:cubicBezTo>
                    <a:pt x="659" y="4634"/>
                    <a:pt x="457" y="4432"/>
                    <a:pt x="457" y="4186"/>
                  </a:cubicBezTo>
                  <a:cubicBezTo>
                    <a:pt x="457" y="3939"/>
                    <a:pt x="659" y="3738"/>
                    <a:pt x="905" y="3738"/>
                  </a:cubicBezTo>
                  <a:cubicBezTo>
                    <a:pt x="1152" y="3738"/>
                    <a:pt x="1353" y="3939"/>
                    <a:pt x="1353" y="4186"/>
                  </a:cubicBezTo>
                  <a:cubicBezTo>
                    <a:pt x="1353" y="4432"/>
                    <a:pt x="1153" y="4634"/>
                    <a:pt x="905" y="4634"/>
                  </a:cubicBezTo>
                  <a:close/>
                  <a:moveTo>
                    <a:pt x="3715" y="5196"/>
                  </a:moveTo>
                  <a:cubicBezTo>
                    <a:pt x="3715" y="5443"/>
                    <a:pt x="3513" y="5644"/>
                    <a:pt x="3267" y="5644"/>
                  </a:cubicBezTo>
                  <a:cubicBezTo>
                    <a:pt x="3020" y="5644"/>
                    <a:pt x="2819" y="5443"/>
                    <a:pt x="2819" y="5196"/>
                  </a:cubicBezTo>
                  <a:cubicBezTo>
                    <a:pt x="2819" y="4952"/>
                    <a:pt x="3015" y="4754"/>
                    <a:pt x="3259" y="4748"/>
                  </a:cubicBezTo>
                  <a:lnTo>
                    <a:pt x="3268" y="4748"/>
                  </a:lnTo>
                  <a:lnTo>
                    <a:pt x="3277" y="4748"/>
                  </a:lnTo>
                  <a:cubicBezTo>
                    <a:pt x="3519" y="4752"/>
                    <a:pt x="3715" y="4952"/>
                    <a:pt x="3715" y="5196"/>
                  </a:cubicBezTo>
                  <a:close/>
                  <a:moveTo>
                    <a:pt x="6076" y="4184"/>
                  </a:moveTo>
                  <a:cubicBezTo>
                    <a:pt x="6076" y="4431"/>
                    <a:pt x="5875" y="4632"/>
                    <a:pt x="5628" y="4632"/>
                  </a:cubicBezTo>
                  <a:cubicBezTo>
                    <a:pt x="5381" y="4632"/>
                    <a:pt x="5180" y="4431"/>
                    <a:pt x="5180" y="4184"/>
                  </a:cubicBezTo>
                  <a:cubicBezTo>
                    <a:pt x="5180" y="3938"/>
                    <a:pt x="5381" y="3736"/>
                    <a:pt x="5628" y="3736"/>
                  </a:cubicBezTo>
                  <a:cubicBezTo>
                    <a:pt x="5875" y="3736"/>
                    <a:pt x="6076" y="3938"/>
                    <a:pt x="6076" y="4184"/>
                  </a:cubicBezTo>
                  <a:close/>
                  <a:moveTo>
                    <a:pt x="3267" y="458"/>
                  </a:moveTo>
                  <a:cubicBezTo>
                    <a:pt x="3676" y="458"/>
                    <a:pt x="4009" y="791"/>
                    <a:pt x="4009" y="1200"/>
                  </a:cubicBezTo>
                  <a:cubicBezTo>
                    <a:pt x="4009" y="1610"/>
                    <a:pt x="3676" y="1943"/>
                    <a:pt x="3267" y="1943"/>
                  </a:cubicBezTo>
                  <a:cubicBezTo>
                    <a:pt x="2857" y="1943"/>
                    <a:pt x="2524" y="1610"/>
                    <a:pt x="2524" y="1200"/>
                  </a:cubicBezTo>
                  <a:cubicBezTo>
                    <a:pt x="2524" y="791"/>
                    <a:pt x="2857" y="458"/>
                    <a:pt x="3267" y="458"/>
                  </a:cubicBezTo>
                  <a:close/>
                </a:path>
              </a:pathLst>
            </a:custGeom>
            <a:solidFill>
              <a:schemeClr val="bg1"/>
            </a:solidFill>
            <a:ln>
              <a:noFill/>
            </a:ln>
            <a:effectLst>
              <a:outerShdw blurRad="6731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grpSp>
        <p:nvGrpSpPr>
          <p:cNvPr id="23" name="组合 22">
            <a:extLst>
              <a:ext uri="{FF2B5EF4-FFF2-40B4-BE49-F238E27FC236}">
                <a16:creationId xmlns:a16="http://schemas.microsoft.com/office/drawing/2014/main" id="{AF800355-710C-4C64-BABA-CCE035624D59}"/>
              </a:ext>
            </a:extLst>
          </p:cNvPr>
          <p:cNvGrpSpPr/>
          <p:nvPr/>
        </p:nvGrpSpPr>
        <p:grpSpPr>
          <a:xfrm>
            <a:off x="143922" y="229715"/>
            <a:ext cx="11887200" cy="307777"/>
            <a:chOff x="143922" y="775815"/>
            <a:chExt cx="11887200" cy="307777"/>
          </a:xfrm>
        </p:grpSpPr>
        <p:sp>
          <p:nvSpPr>
            <p:cNvPr id="24" name="MH_Entry_1">
              <a:extLst>
                <a:ext uri="{FF2B5EF4-FFF2-40B4-BE49-F238E27FC236}">
                  <a16:creationId xmlns:a16="http://schemas.microsoft.com/office/drawing/2014/main" id="{63AB1E74-7702-4EC3-BD27-46D1F108B0CA}"/>
                </a:ext>
              </a:extLst>
            </p:cNvPr>
            <p:cNvSpPr/>
            <p:nvPr>
              <p:custDataLst>
                <p:tags r:id="rId3"/>
              </p:custDataLst>
            </p:nvPr>
          </p:nvSpPr>
          <p:spPr>
            <a:xfrm>
              <a:off x="4539167" y="775815"/>
              <a:ext cx="2751619" cy="30777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lstStyle/>
            <a:p>
              <a:pPr marL="0" marR="0" lvl="0" indent="0" algn="ctr" defTabSz="1146358"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rPr>
                <a:t>书法</a:t>
              </a:r>
            </a:p>
          </p:txBody>
        </p:sp>
        <p:cxnSp>
          <p:nvCxnSpPr>
            <p:cNvPr id="25" name="直接连接符 3">
              <a:extLst>
                <a:ext uri="{FF2B5EF4-FFF2-40B4-BE49-F238E27FC236}">
                  <a16:creationId xmlns:a16="http://schemas.microsoft.com/office/drawing/2014/main" id="{9363D824-DB72-48F5-B320-8410A4B7FE76}"/>
                </a:ext>
              </a:extLst>
            </p:cNvPr>
            <p:cNvCxnSpPr/>
            <p:nvPr/>
          </p:nvCxnSpPr>
          <p:spPr>
            <a:xfrm>
              <a:off x="143922" y="926390"/>
              <a:ext cx="409786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直接连接符 4">
              <a:extLst>
                <a:ext uri="{FF2B5EF4-FFF2-40B4-BE49-F238E27FC236}">
                  <a16:creationId xmlns:a16="http://schemas.microsoft.com/office/drawing/2014/main" id="{6179F6B4-F8C4-4B92-878C-49B2391F53C6}"/>
                </a:ext>
              </a:extLst>
            </p:cNvPr>
            <p:cNvCxnSpPr/>
            <p:nvPr/>
          </p:nvCxnSpPr>
          <p:spPr>
            <a:xfrm>
              <a:off x="7658318" y="909703"/>
              <a:ext cx="437280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7" name="2">
            <a:extLst>
              <a:ext uri="{FF2B5EF4-FFF2-40B4-BE49-F238E27FC236}">
                <a16:creationId xmlns:a16="http://schemas.microsoft.com/office/drawing/2014/main" id="{1EA39C24-7332-4358-8E35-A445967F9756}"/>
              </a:ext>
            </a:extLst>
          </p:cNvPr>
          <p:cNvSpPr txBox="1"/>
          <p:nvPr>
            <p:custDataLst>
              <p:tags r:id="rId2"/>
            </p:custDataLst>
          </p:nvPr>
        </p:nvSpPr>
        <p:spPr>
          <a:xfrm rot="16200000">
            <a:off x="5543703" y="-4222285"/>
            <a:ext cx="738664" cy="9800211"/>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zh-CN" sz="3600" b="0" i="0" u="none" strike="noStrike" kern="1200" cap="none" spc="-225" normalizeH="0" baseline="0" noProof="0" dirty="0">
                <a:ln>
                  <a:noFill/>
                </a:ln>
                <a:solidFill>
                  <a:srgbClr val="2F492B"/>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rPr>
              <a:t>Чернила  - душа каллиграфа</a:t>
            </a:r>
            <a:endParaRPr kumimoji="0" lang="zh-CN" altLang="en-US" sz="3600" b="0" i="0" u="none" strike="noStrike" kern="1200" cap="none" spc="-225" normalizeH="0" baseline="0" noProof="0" dirty="0">
              <a:ln>
                <a:noFill/>
              </a:ln>
              <a:solidFill>
                <a:srgbClr val="2F492B"/>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pic>
        <p:nvPicPr>
          <p:cNvPr id="5122" name="Picture 2" descr="Picture background">
            <a:extLst>
              <a:ext uri="{FF2B5EF4-FFF2-40B4-BE49-F238E27FC236}">
                <a16:creationId xmlns:a16="http://schemas.microsoft.com/office/drawing/2014/main" id="{6905D6CA-F830-4353-ACE0-94BDF2E031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6562" y="1242598"/>
            <a:ext cx="4286473" cy="428647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icture background">
            <a:extLst>
              <a:ext uri="{FF2B5EF4-FFF2-40B4-BE49-F238E27FC236}">
                <a16:creationId xmlns:a16="http://schemas.microsoft.com/office/drawing/2014/main" id="{0DFCE8B9-CBE9-4C09-86F9-7F6B55766D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8576" y="1102268"/>
            <a:ext cx="4372804" cy="4372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877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FBC35B44-84E6-42EB-B454-93331AA3A352}"/>
              </a:ext>
            </a:extLst>
          </p:cNvPr>
          <p:cNvGrpSpPr/>
          <p:nvPr/>
        </p:nvGrpSpPr>
        <p:grpSpPr>
          <a:xfrm>
            <a:off x="-2" y="-453923"/>
            <a:ext cx="12185548" cy="7420779"/>
            <a:chOff x="0" y="-453922"/>
            <a:chExt cx="12192000" cy="7311922"/>
          </a:xfrm>
        </p:grpSpPr>
        <p:pic>
          <p:nvPicPr>
            <p:cNvPr id="12" name="图片 11">
              <a:extLst>
                <a:ext uri="{FF2B5EF4-FFF2-40B4-BE49-F238E27FC236}">
                  <a16:creationId xmlns:a16="http://schemas.microsoft.com/office/drawing/2014/main" id="{6FC7B88B-7DD4-41D6-BB5E-4D334BE8AC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13" name="图片 12">
              <a:extLst>
                <a:ext uri="{FF2B5EF4-FFF2-40B4-BE49-F238E27FC236}">
                  <a16:creationId xmlns:a16="http://schemas.microsoft.com/office/drawing/2014/main" id="{D795D34E-8BB4-4F86-8D2E-9ABD4DBE5C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flipV="1">
              <a:off x="0" y="-453922"/>
              <a:ext cx="1306286" cy="2126512"/>
            </a:xfrm>
            <a:prstGeom prst="rect">
              <a:avLst/>
            </a:prstGeom>
          </p:spPr>
        </p:pic>
      </p:grpSp>
      <p:sp>
        <p:nvSpPr>
          <p:cNvPr id="3" name="椭圆 2">
            <a:extLst>
              <a:ext uri="{FF2B5EF4-FFF2-40B4-BE49-F238E27FC236}">
                <a16:creationId xmlns:a16="http://schemas.microsoft.com/office/drawing/2014/main" id="{162258A6-32D1-4519-AB20-02D59CFFBC42}"/>
              </a:ext>
            </a:extLst>
          </p:cNvPr>
          <p:cNvSpPr/>
          <p:nvPr/>
        </p:nvSpPr>
        <p:spPr>
          <a:xfrm rot="11290555">
            <a:off x="653143" y="1072031"/>
            <a:ext cx="2533136" cy="2533136"/>
          </a:xfrm>
          <a:prstGeom prst="ellipse">
            <a:avLst/>
          </a:prstGeom>
          <a:noFill/>
          <a:ln>
            <a:gradFill>
              <a:gsLst>
                <a:gs pos="0">
                  <a:srgbClr val="2F492B"/>
                </a:gs>
                <a:gs pos="59300">
                  <a:srgbClr val="2F492B"/>
                </a:gs>
                <a:gs pos="100000">
                  <a:srgbClr val="2F492B">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7" name="2">
            <a:extLst>
              <a:ext uri="{FF2B5EF4-FFF2-40B4-BE49-F238E27FC236}">
                <a16:creationId xmlns:a16="http://schemas.microsoft.com/office/drawing/2014/main" id="{36ACC472-2F54-4561-972B-37D919D5E4BB}"/>
              </a:ext>
            </a:extLst>
          </p:cNvPr>
          <p:cNvSpPr txBox="1"/>
          <p:nvPr>
            <p:custDataLst>
              <p:tags r:id="rId1"/>
            </p:custDataLst>
          </p:nvPr>
        </p:nvSpPr>
        <p:spPr>
          <a:xfrm rot="16200000">
            <a:off x="5940753" y="-3024915"/>
            <a:ext cx="738664" cy="7103916"/>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zh-CN" sz="3600" b="0" i="0" u="none" strike="noStrike" kern="1200" cap="none" spc="-225" normalizeH="0" baseline="0" noProof="0" dirty="0">
                <a:ln>
                  <a:noFill/>
                </a:ln>
                <a:solidFill>
                  <a:srgbClr val="2F492B"/>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rPr>
              <a:t>Позиция кисти</a:t>
            </a:r>
            <a:endParaRPr kumimoji="0" lang="zh-CN" altLang="en-US" sz="3600" b="0" i="0" u="none" strike="noStrike" kern="1200" cap="none" spc="-225" normalizeH="0" baseline="0" noProof="0" dirty="0">
              <a:ln>
                <a:noFill/>
              </a:ln>
              <a:solidFill>
                <a:srgbClr val="2F492B"/>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pic>
        <p:nvPicPr>
          <p:cNvPr id="4" name="Рисунок 3">
            <a:extLst>
              <a:ext uri="{FF2B5EF4-FFF2-40B4-BE49-F238E27FC236}">
                <a16:creationId xmlns:a16="http://schemas.microsoft.com/office/drawing/2014/main" id="{E52540FF-10F1-41D6-A22F-DCF76D4ABF73}"/>
              </a:ext>
            </a:extLst>
          </p:cNvPr>
          <p:cNvPicPr>
            <a:picLocks noChangeAspect="1"/>
          </p:cNvPicPr>
          <p:nvPr/>
        </p:nvPicPr>
        <p:blipFill>
          <a:blip r:embed="rId6"/>
          <a:stretch>
            <a:fillRect/>
          </a:stretch>
        </p:blipFill>
        <p:spPr>
          <a:xfrm>
            <a:off x="3772535" y="891451"/>
            <a:ext cx="5075097" cy="5075097"/>
          </a:xfrm>
          <a:prstGeom prst="rect">
            <a:avLst/>
          </a:prstGeom>
        </p:spPr>
      </p:pic>
      <p:sp>
        <p:nvSpPr>
          <p:cNvPr id="5" name="Rectangle 5">
            <a:extLst>
              <a:ext uri="{FF2B5EF4-FFF2-40B4-BE49-F238E27FC236}">
                <a16:creationId xmlns:a16="http://schemas.microsoft.com/office/drawing/2014/main" id="{155B9830-BF34-46C5-B242-699A99EB6ABC}"/>
              </a:ext>
            </a:extLst>
          </p:cNvPr>
          <p:cNvSpPr>
            <a:spLocks noChangeArrowheads="1"/>
          </p:cNvSpPr>
          <p:nvPr/>
        </p:nvSpPr>
        <p:spPr bwMode="auto">
          <a:xfrm>
            <a:off x="214084" y="653142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ru-RU" altLang="ru-RU" sz="1800" b="0" i="1" u="none" strike="noStrike" cap="none" normalizeH="0" baseline="0" dirty="0">
                <a:ln>
                  <a:noFill/>
                </a:ln>
                <a:solidFill>
                  <a:schemeClr val="tx1"/>
                </a:solidFill>
                <a:effectLst/>
                <a:latin typeface="Arial" panose="020B0604020202020204" pitchFamily="34" charset="0"/>
              </a:rPr>
              <a:t>"Кисть держать вертикально"</a:t>
            </a:r>
            <a:endParaRPr kumimoji="0" lang="ru-RU" altLang="ru-RU"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altLang="ru-RU" sz="1800" b="0" i="1" u="none" strike="noStrike" cap="none" normalizeH="0" baseline="0" dirty="0">
                <a:ln>
                  <a:noFill/>
                </a:ln>
                <a:solidFill>
                  <a:schemeClr val="tx1"/>
                </a:solidFill>
                <a:effectLst/>
                <a:latin typeface="Arial" panose="020B0604020202020204" pitchFamily="34" charset="0"/>
              </a:rPr>
              <a:t>«Используем большой, указательный и средний пальцы»</a:t>
            </a:r>
            <a:r>
              <a:rPr kumimoji="0" lang="ru-RU" altLang="ru-RU"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302750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FBC35B44-84E6-42EB-B454-93331AA3A352}"/>
              </a:ext>
            </a:extLst>
          </p:cNvPr>
          <p:cNvGrpSpPr/>
          <p:nvPr/>
        </p:nvGrpSpPr>
        <p:grpSpPr>
          <a:xfrm>
            <a:off x="-4" y="-453924"/>
            <a:ext cx="12192003" cy="7220798"/>
            <a:chOff x="0" y="-453922"/>
            <a:chExt cx="12192000" cy="7311922"/>
          </a:xfrm>
        </p:grpSpPr>
        <p:pic>
          <p:nvPicPr>
            <p:cNvPr id="12" name="图片 11">
              <a:extLst>
                <a:ext uri="{FF2B5EF4-FFF2-40B4-BE49-F238E27FC236}">
                  <a16:creationId xmlns:a16="http://schemas.microsoft.com/office/drawing/2014/main" id="{6FC7B88B-7DD4-41D6-BB5E-4D334BE8AC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13" name="图片 12">
              <a:extLst>
                <a:ext uri="{FF2B5EF4-FFF2-40B4-BE49-F238E27FC236}">
                  <a16:creationId xmlns:a16="http://schemas.microsoft.com/office/drawing/2014/main" id="{D795D34E-8BB4-4F86-8D2E-9ABD4DBE5C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flipV="1">
              <a:off x="0" y="-453922"/>
              <a:ext cx="1306286" cy="2126512"/>
            </a:xfrm>
            <a:prstGeom prst="rect">
              <a:avLst/>
            </a:prstGeom>
          </p:spPr>
        </p:pic>
      </p:grpSp>
      <p:sp>
        <p:nvSpPr>
          <p:cNvPr id="3" name="椭圆 2">
            <a:extLst>
              <a:ext uri="{FF2B5EF4-FFF2-40B4-BE49-F238E27FC236}">
                <a16:creationId xmlns:a16="http://schemas.microsoft.com/office/drawing/2014/main" id="{162258A6-32D1-4519-AB20-02D59CFFBC42}"/>
              </a:ext>
            </a:extLst>
          </p:cNvPr>
          <p:cNvSpPr/>
          <p:nvPr/>
        </p:nvSpPr>
        <p:spPr>
          <a:xfrm rot="11290555">
            <a:off x="653143" y="1072031"/>
            <a:ext cx="2533136" cy="2533136"/>
          </a:xfrm>
          <a:prstGeom prst="ellipse">
            <a:avLst/>
          </a:prstGeom>
          <a:noFill/>
          <a:ln>
            <a:gradFill>
              <a:gsLst>
                <a:gs pos="0">
                  <a:srgbClr val="2F492B"/>
                </a:gs>
                <a:gs pos="59300">
                  <a:srgbClr val="2F492B"/>
                </a:gs>
                <a:gs pos="100000">
                  <a:srgbClr val="2F492B">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7" name="2">
            <a:extLst>
              <a:ext uri="{FF2B5EF4-FFF2-40B4-BE49-F238E27FC236}">
                <a16:creationId xmlns:a16="http://schemas.microsoft.com/office/drawing/2014/main" id="{36ACC472-2F54-4561-972B-37D919D5E4BB}"/>
              </a:ext>
            </a:extLst>
          </p:cNvPr>
          <p:cNvSpPr txBox="1"/>
          <p:nvPr>
            <p:custDataLst>
              <p:tags r:id="rId1"/>
            </p:custDataLst>
          </p:nvPr>
        </p:nvSpPr>
        <p:spPr>
          <a:xfrm rot="16200000">
            <a:off x="5940753" y="-3024915"/>
            <a:ext cx="738664" cy="7103916"/>
          </a:xfrm>
          <a:prstGeom prst="rect">
            <a:avLst/>
          </a:prstGeom>
          <a:noFill/>
        </p:spPr>
        <p:txBody>
          <a:bodyPr vert="eaVert" wrap="square" rtlCol="0">
            <a:spAutoFit/>
          </a:bodyPr>
          <a:lstStyle/>
          <a:p>
            <a:pPr lvl="0" algn="ctr">
              <a:defRPr/>
            </a:pPr>
            <a:r>
              <a:rPr lang="ru-RU" altLang="zh-CN" sz="3600" spc="-225" dirty="0">
                <a:solidFill>
                  <a:srgbClr val="2F492B"/>
                </a:solidFill>
                <a:latin typeface="Source Han Serif SC" panose="02020400000000000000" pitchFamily="18" charset="-122"/>
                <a:ea typeface="Source Han Serif SC" panose="02020400000000000000" pitchFamily="18" charset="-122"/>
                <a:sym typeface="Source Han Serif SC" panose="02020400000000000000" pitchFamily="18" charset="-122"/>
              </a:rPr>
              <a:t>Попробуем</a:t>
            </a:r>
            <a:endParaRPr kumimoji="0" lang="zh-CN" altLang="en-US" sz="3600" b="0" i="0" u="none" strike="noStrike" kern="1200" cap="none" spc="-225" normalizeH="0" baseline="0" noProof="0" dirty="0">
              <a:ln>
                <a:noFill/>
              </a:ln>
              <a:solidFill>
                <a:srgbClr val="2F492B"/>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pic>
        <p:nvPicPr>
          <p:cNvPr id="14338" name="Picture 2" descr="Picture background">
            <a:extLst>
              <a:ext uri="{FF2B5EF4-FFF2-40B4-BE49-F238E27FC236}">
                <a16:creationId xmlns:a16="http://schemas.microsoft.com/office/drawing/2014/main" id="{EE9BF081-F77F-4BD0-A35C-B4C205E160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794" y="1148561"/>
            <a:ext cx="5167435" cy="471700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Прямая со стрелкой 3">
            <a:extLst>
              <a:ext uri="{FF2B5EF4-FFF2-40B4-BE49-F238E27FC236}">
                <a16:creationId xmlns:a16="http://schemas.microsoft.com/office/drawing/2014/main" id="{F80523FF-267F-4C18-B959-A7DFAC39E41E}"/>
              </a:ext>
            </a:extLst>
          </p:cNvPr>
          <p:cNvCxnSpPr/>
          <p:nvPr/>
        </p:nvCxnSpPr>
        <p:spPr>
          <a:xfrm>
            <a:off x="3802743" y="1828800"/>
            <a:ext cx="0" cy="1364343"/>
          </a:xfrm>
          <a:prstGeom prst="straightConnector1">
            <a:avLst/>
          </a:prstGeom>
          <a:ln w="5715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Прямая со стрелкой 13">
            <a:extLst>
              <a:ext uri="{FF2B5EF4-FFF2-40B4-BE49-F238E27FC236}">
                <a16:creationId xmlns:a16="http://schemas.microsoft.com/office/drawing/2014/main" id="{559A4215-709C-45D6-8E7D-EF722404F115}"/>
              </a:ext>
            </a:extLst>
          </p:cNvPr>
          <p:cNvCxnSpPr/>
          <p:nvPr/>
        </p:nvCxnSpPr>
        <p:spPr>
          <a:xfrm>
            <a:off x="1676400" y="3429000"/>
            <a:ext cx="0" cy="1364343"/>
          </a:xfrm>
          <a:prstGeom prst="straightConnector1">
            <a:avLst/>
          </a:prstGeom>
          <a:ln w="5715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Прямая со стрелкой 14">
            <a:extLst>
              <a:ext uri="{FF2B5EF4-FFF2-40B4-BE49-F238E27FC236}">
                <a16:creationId xmlns:a16="http://schemas.microsoft.com/office/drawing/2014/main" id="{BD54B76E-37DF-413B-B935-70624242AB76}"/>
              </a:ext>
            </a:extLst>
          </p:cNvPr>
          <p:cNvCxnSpPr>
            <a:cxnSpLocks/>
          </p:cNvCxnSpPr>
          <p:nvPr/>
        </p:nvCxnSpPr>
        <p:spPr>
          <a:xfrm flipV="1">
            <a:off x="1833354" y="4220682"/>
            <a:ext cx="3232132" cy="572662"/>
          </a:xfrm>
          <a:prstGeom prst="straightConnector1">
            <a:avLst/>
          </a:prstGeom>
          <a:ln w="5715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Прямая со стрелкой 16">
            <a:extLst>
              <a:ext uri="{FF2B5EF4-FFF2-40B4-BE49-F238E27FC236}">
                <a16:creationId xmlns:a16="http://schemas.microsoft.com/office/drawing/2014/main" id="{E213E288-65C3-4A07-8837-BFB32BF66189}"/>
              </a:ext>
            </a:extLst>
          </p:cNvPr>
          <p:cNvCxnSpPr>
            <a:cxnSpLocks/>
          </p:cNvCxnSpPr>
          <p:nvPr/>
        </p:nvCxnSpPr>
        <p:spPr>
          <a:xfrm flipH="1">
            <a:off x="5820229" y="3507063"/>
            <a:ext cx="137886" cy="1892251"/>
          </a:xfrm>
          <a:prstGeom prst="straightConnector1">
            <a:avLst/>
          </a:prstGeom>
          <a:ln w="5715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TextBox 8">
            <a:extLst>
              <a:ext uri="{FF2B5EF4-FFF2-40B4-BE49-F238E27FC236}">
                <a16:creationId xmlns:a16="http://schemas.microsoft.com/office/drawing/2014/main" id="{1826D8C6-2CE7-46FA-91D4-5372332DFAAF}"/>
              </a:ext>
            </a:extLst>
          </p:cNvPr>
          <p:cNvSpPr txBox="1"/>
          <p:nvPr/>
        </p:nvSpPr>
        <p:spPr>
          <a:xfrm>
            <a:off x="3577767" y="1315005"/>
            <a:ext cx="914400" cy="523220"/>
          </a:xfrm>
          <a:prstGeom prst="rect">
            <a:avLst/>
          </a:prstGeom>
          <a:noFill/>
        </p:spPr>
        <p:txBody>
          <a:bodyPr wrap="square" rtlCol="0">
            <a:spAutoFit/>
          </a:bodyPr>
          <a:lstStyle/>
          <a:p>
            <a:r>
              <a:rPr lang="ru-RU" sz="2800" b="1" dirty="0">
                <a:solidFill>
                  <a:srgbClr val="0070C0"/>
                </a:solidFill>
              </a:rPr>
              <a:t>1</a:t>
            </a:r>
          </a:p>
        </p:txBody>
      </p:sp>
      <p:sp>
        <p:nvSpPr>
          <p:cNvPr id="19" name="TextBox 18">
            <a:extLst>
              <a:ext uri="{FF2B5EF4-FFF2-40B4-BE49-F238E27FC236}">
                <a16:creationId xmlns:a16="http://schemas.microsoft.com/office/drawing/2014/main" id="{2DF3C5F1-1809-4BD9-8439-1600F851C30D}"/>
              </a:ext>
            </a:extLst>
          </p:cNvPr>
          <p:cNvSpPr txBox="1"/>
          <p:nvPr/>
        </p:nvSpPr>
        <p:spPr>
          <a:xfrm>
            <a:off x="1462511" y="2857387"/>
            <a:ext cx="914400" cy="523220"/>
          </a:xfrm>
          <a:prstGeom prst="rect">
            <a:avLst/>
          </a:prstGeom>
          <a:noFill/>
        </p:spPr>
        <p:txBody>
          <a:bodyPr wrap="square" rtlCol="0">
            <a:spAutoFit/>
          </a:bodyPr>
          <a:lstStyle/>
          <a:p>
            <a:r>
              <a:rPr lang="ru-RU" sz="2800" b="1" dirty="0">
                <a:solidFill>
                  <a:srgbClr val="0070C0"/>
                </a:solidFill>
              </a:rPr>
              <a:t>2</a:t>
            </a:r>
          </a:p>
        </p:txBody>
      </p:sp>
      <p:sp>
        <p:nvSpPr>
          <p:cNvPr id="20" name="TextBox 19">
            <a:extLst>
              <a:ext uri="{FF2B5EF4-FFF2-40B4-BE49-F238E27FC236}">
                <a16:creationId xmlns:a16="http://schemas.microsoft.com/office/drawing/2014/main" id="{2D4F726B-0614-4023-A19C-0384FABDEDF1}"/>
              </a:ext>
            </a:extLst>
          </p:cNvPr>
          <p:cNvSpPr txBox="1"/>
          <p:nvPr/>
        </p:nvSpPr>
        <p:spPr>
          <a:xfrm>
            <a:off x="1919711" y="4159637"/>
            <a:ext cx="914400" cy="523220"/>
          </a:xfrm>
          <a:prstGeom prst="rect">
            <a:avLst/>
          </a:prstGeom>
          <a:noFill/>
        </p:spPr>
        <p:txBody>
          <a:bodyPr wrap="square" rtlCol="0">
            <a:spAutoFit/>
          </a:bodyPr>
          <a:lstStyle/>
          <a:p>
            <a:r>
              <a:rPr lang="ru-RU" sz="2800" b="1" dirty="0">
                <a:solidFill>
                  <a:srgbClr val="0070C0"/>
                </a:solidFill>
              </a:rPr>
              <a:t>3</a:t>
            </a:r>
          </a:p>
        </p:txBody>
      </p:sp>
      <p:sp>
        <p:nvSpPr>
          <p:cNvPr id="21" name="TextBox 20">
            <a:extLst>
              <a:ext uri="{FF2B5EF4-FFF2-40B4-BE49-F238E27FC236}">
                <a16:creationId xmlns:a16="http://schemas.microsoft.com/office/drawing/2014/main" id="{4B8F3A48-E666-4BB5-963E-25DBDA5FE070}"/>
              </a:ext>
            </a:extLst>
          </p:cNvPr>
          <p:cNvSpPr txBox="1"/>
          <p:nvPr/>
        </p:nvSpPr>
        <p:spPr>
          <a:xfrm>
            <a:off x="5819885" y="3015411"/>
            <a:ext cx="914400" cy="523220"/>
          </a:xfrm>
          <a:prstGeom prst="rect">
            <a:avLst/>
          </a:prstGeom>
          <a:noFill/>
        </p:spPr>
        <p:txBody>
          <a:bodyPr wrap="square" rtlCol="0">
            <a:spAutoFit/>
          </a:bodyPr>
          <a:lstStyle/>
          <a:p>
            <a:r>
              <a:rPr lang="ru-RU" sz="2800" b="1" dirty="0">
                <a:solidFill>
                  <a:srgbClr val="0070C0"/>
                </a:solidFill>
              </a:rPr>
              <a:t>4</a:t>
            </a:r>
          </a:p>
        </p:txBody>
      </p:sp>
      <p:pic>
        <p:nvPicPr>
          <p:cNvPr id="10" name="Рисунок 9">
            <a:extLst>
              <a:ext uri="{FF2B5EF4-FFF2-40B4-BE49-F238E27FC236}">
                <a16:creationId xmlns:a16="http://schemas.microsoft.com/office/drawing/2014/main" id="{EC038459-9110-4976-AD61-93502B5FCB82}"/>
              </a:ext>
            </a:extLst>
          </p:cNvPr>
          <p:cNvPicPr>
            <a:picLocks noChangeAspect="1"/>
          </p:cNvPicPr>
          <p:nvPr/>
        </p:nvPicPr>
        <p:blipFill>
          <a:blip r:embed="rId7"/>
          <a:stretch>
            <a:fillRect/>
          </a:stretch>
        </p:blipFill>
        <p:spPr>
          <a:xfrm>
            <a:off x="2634291" y="5349976"/>
            <a:ext cx="1059182" cy="1206485"/>
          </a:xfrm>
          <a:prstGeom prst="rect">
            <a:avLst/>
          </a:prstGeom>
        </p:spPr>
      </p:pic>
      <p:pic>
        <p:nvPicPr>
          <p:cNvPr id="14342" name="Picture 6" descr="Picture background">
            <a:extLst>
              <a:ext uri="{FF2B5EF4-FFF2-40B4-BE49-F238E27FC236}">
                <a16:creationId xmlns:a16="http://schemas.microsoft.com/office/drawing/2014/main" id="{BB3DECFF-BAF3-44A3-B0F0-CC16B2F7BC2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679591" y="1115222"/>
            <a:ext cx="4750344" cy="4750344"/>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a:extLst>
              <a:ext uri="{FF2B5EF4-FFF2-40B4-BE49-F238E27FC236}">
                <a16:creationId xmlns:a16="http://schemas.microsoft.com/office/drawing/2014/main" id="{C80C8AF8-26F4-439B-AEC9-D5316DEA076E}"/>
              </a:ext>
            </a:extLst>
          </p:cNvPr>
          <p:cNvPicPr>
            <a:picLocks noChangeAspect="1"/>
          </p:cNvPicPr>
          <p:nvPr/>
        </p:nvPicPr>
        <p:blipFill>
          <a:blip r:embed="rId9"/>
          <a:stretch>
            <a:fillRect/>
          </a:stretch>
        </p:blipFill>
        <p:spPr>
          <a:xfrm>
            <a:off x="8286929" y="4933040"/>
            <a:ext cx="1428949" cy="1619476"/>
          </a:xfrm>
          <a:prstGeom prst="rect">
            <a:avLst/>
          </a:prstGeom>
        </p:spPr>
      </p:pic>
    </p:spTree>
    <p:extLst>
      <p:ext uri="{BB962C8B-B14F-4D97-AF65-F5344CB8AC3E}">
        <p14:creationId xmlns:p14="http://schemas.microsoft.com/office/powerpoint/2010/main" val="4086750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FBC35B44-84E6-42EB-B454-93331AA3A352}"/>
              </a:ext>
            </a:extLst>
          </p:cNvPr>
          <p:cNvGrpSpPr/>
          <p:nvPr/>
        </p:nvGrpSpPr>
        <p:grpSpPr>
          <a:xfrm>
            <a:off x="-3" y="-478971"/>
            <a:ext cx="12192003" cy="7336971"/>
            <a:chOff x="0" y="-453922"/>
            <a:chExt cx="12192000" cy="7311922"/>
          </a:xfrm>
        </p:grpSpPr>
        <p:pic>
          <p:nvPicPr>
            <p:cNvPr id="12" name="图片 11">
              <a:extLst>
                <a:ext uri="{FF2B5EF4-FFF2-40B4-BE49-F238E27FC236}">
                  <a16:creationId xmlns:a16="http://schemas.microsoft.com/office/drawing/2014/main" id="{6FC7B88B-7DD4-41D6-BB5E-4D334BE8AC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13" name="图片 12">
              <a:extLst>
                <a:ext uri="{FF2B5EF4-FFF2-40B4-BE49-F238E27FC236}">
                  <a16:creationId xmlns:a16="http://schemas.microsoft.com/office/drawing/2014/main" id="{D795D34E-8BB4-4F86-8D2E-9ABD4DBE5C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flipV="1">
              <a:off x="0" y="-453922"/>
              <a:ext cx="1306286" cy="2126512"/>
            </a:xfrm>
            <a:prstGeom prst="rect">
              <a:avLst/>
            </a:prstGeom>
          </p:spPr>
        </p:pic>
      </p:grpSp>
      <p:sp>
        <p:nvSpPr>
          <p:cNvPr id="3" name="椭圆 2">
            <a:extLst>
              <a:ext uri="{FF2B5EF4-FFF2-40B4-BE49-F238E27FC236}">
                <a16:creationId xmlns:a16="http://schemas.microsoft.com/office/drawing/2014/main" id="{162258A6-32D1-4519-AB20-02D59CFFBC42}"/>
              </a:ext>
            </a:extLst>
          </p:cNvPr>
          <p:cNvSpPr/>
          <p:nvPr/>
        </p:nvSpPr>
        <p:spPr>
          <a:xfrm rot="11290555">
            <a:off x="653143" y="1072031"/>
            <a:ext cx="2533136" cy="2533136"/>
          </a:xfrm>
          <a:prstGeom prst="ellipse">
            <a:avLst/>
          </a:prstGeom>
          <a:noFill/>
          <a:ln>
            <a:gradFill>
              <a:gsLst>
                <a:gs pos="0">
                  <a:srgbClr val="2F492B"/>
                </a:gs>
                <a:gs pos="59300">
                  <a:srgbClr val="2F492B"/>
                </a:gs>
                <a:gs pos="100000">
                  <a:srgbClr val="2F492B">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7" name="2">
            <a:extLst>
              <a:ext uri="{FF2B5EF4-FFF2-40B4-BE49-F238E27FC236}">
                <a16:creationId xmlns:a16="http://schemas.microsoft.com/office/drawing/2014/main" id="{36ACC472-2F54-4561-972B-37D919D5E4BB}"/>
              </a:ext>
            </a:extLst>
          </p:cNvPr>
          <p:cNvSpPr txBox="1"/>
          <p:nvPr>
            <p:custDataLst>
              <p:tags r:id="rId1"/>
            </p:custDataLst>
          </p:nvPr>
        </p:nvSpPr>
        <p:spPr>
          <a:xfrm rot="16200000">
            <a:off x="5726666" y="-3111314"/>
            <a:ext cx="738664" cy="7103916"/>
          </a:xfrm>
          <a:prstGeom prst="rect">
            <a:avLst/>
          </a:prstGeom>
          <a:noFill/>
        </p:spPr>
        <p:txBody>
          <a:bodyPr vert="eaVert" wrap="square" rtlCol="0">
            <a:spAutoFit/>
          </a:bodyPr>
          <a:lstStyle/>
          <a:p>
            <a:pPr lvl="0" algn="ctr">
              <a:defRPr/>
            </a:pPr>
            <a:r>
              <a:rPr lang="ru-RU" altLang="zh-CN" sz="3600" spc="-225" dirty="0">
                <a:solidFill>
                  <a:srgbClr val="2F492B"/>
                </a:solidFill>
                <a:latin typeface="Source Han Serif SC" panose="02020400000000000000" pitchFamily="18" charset="-122"/>
                <a:ea typeface="Source Han Serif SC" panose="02020400000000000000" pitchFamily="18" charset="-122"/>
                <a:sym typeface="Source Han Serif SC" panose="02020400000000000000" pitchFamily="18" charset="-122"/>
              </a:rPr>
              <a:t>Написание имени</a:t>
            </a:r>
            <a:endParaRPr kumimoji="0" lang="zh-CN" altLang="en-US" sz="3600" b="0" i="0" u="none" strike="noStrike" kern="1200" cap="none" spc="-225" normalizeH="0" baseline="0" noProof="0" dirty="0">
              <a:ln>
                <a:noFill/>
              </a:ln>
              <a:solidFill>
                <a:srgbClr val="2F492B"/>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pic>
        <p:nvPicPr>
          <p:cNvPr id="5" name="Рисунок 4">
            <a:extLst>
              <a:ext uri="{FF2B5EF4-FFF2-40B4-BE49-F238E27FC236}">
                <a16:creationId xmlns:a16="http://schemas.microsoft.com/office/drawing/2014/main" id="{2DD6150C-AFB0-440F-8153-6CC2FDFD8F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1603" y="896376"/>
            <a:ext cx="5606870" cy="5606870"/>
          </a:xfrm>
          <a:prstGeom prst="rect">
            <a:avLst/>
          </a:prstGeom>
        </p:spPr>
      </p:pic>
    </p:spTree>
    <p:extLst>
      <p:ext uri="{BB962C8B-B14F-4D97-AF65-F5344CB8AC3E}">
        <p14:creationId xmlns:p14="http://schemas.microsoft.com/office/powerpoint/2010/main" val="1356318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a:extLst>
              <a:ext uri="{FF2B5EF4-FFF2-40B4-BE49-F238E27FC236}">
                <a16:creationId xmlns:a16="http://schemas.microsoft.com/office/drawing/2014/main" id="{554E585C-66CA-4E2E-B0A1-607BD4E531F0}"/>
              </a:ext>
            </a:extLst>
          </p:cNvPr>
          <p:cNvGrpSpPr/>
          <p:nvPr/>
        </p:nvGrpSpPr>
        <p:grpSpPr>
          <a:xfrm>
            <a:off x="-3" y="-478971"/>
            <a:ext cx="12192003" cy="7336971"/>
            <a:chOff x="0" y="-453922"/>
            <a:chExt cx="12192000" cy="7311922"/>
          </a:xfrm>
        </p:grpSpPr>
        <p:pic>
          <p:nvPicPr>
            <p:cNvPr id="3" name="图片 11">
              <a:extLst>
                <a:ext uri="{FF2B5EF4-FFF2-40B4-BE49-F238E27FC236}">
                  <a16:creationId xmlns:a16="http://schemas.microsoft.com/office/drawing/2014/main" id="{9CFD2449-6176-4FFE-A3B9-A5036497CC0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4" name="图片 12">
              <a:extLst>
                <a:ext uri="{FF2B5EF4-FFF2-40B4-BE49-F238E27FC236}">
                  <a16:creationId xmlns:a16="http://schemas.microsoft.com/office/drawing/2014/main" id="{5890C52A-375E-4023-A006-140ED7AB1A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flipV="1">
              <a:off x="0" y="-453922"/>
              <a:ext cx="1306286" cy="2126512"/>
            </a:xfrm>
            <a:prstGeom prst="rect">
              <a:avLst/>
            </a:prstGeom>
          </p:spPr>
        </p:pic>
      </p:grpSp>
      <p:sp>
        <p:nvSpPr>
          <p:cNvPr id="5" name="2">
            <a:extLst>
              <a:ext uri="{FF2B5EF4-FFF2-40B4-BE49-F238E27FC236}">
                <a16:creationId xmlns:a16="http://schemas.microsoft.com/office/drawing/2014/main" id="{3310491E-8B3E-4DAA-BEB9-815EBD0433D2}"/>
              </a:ext>
            </a:extLst>
          </p:cNvPr>
          <p:cNvSpPr txBox="1"/>
          <p:nvPr>
            <p:custDataLst>
              <p:tags r:id="rId1"/>
            </p:custDataLst>
          </p:nvPr>
        </p:nvSpPr>
        <p:spPr>
          <a:xfrm rot="16200000">
            <a:off x="8862547" y="-1740141"/>
            <a:ext cx="1292662" cy="5366246"/>
          </a:xfrm>
          <a:prstGeom prst="rect">
            <a:avLst/>
          </a:prstGeom>
          <a:noFill/>
        </p:spPr>
        <p:txBody>
          <a:bodyPr vert="eaVert" wrap="square" rtlCol="0">
            <a:spAutoFit/>
          </a:bodyPr>
          <a:lstStyle/>
          <a:p>
            <a:pPr lvl="0" algn="ctr">
              <a:defRPr/>
            </a:pPr>
            <a:r>
              <a:rPr lang="ru-RU" altLang="zh-CN" sz="3600" spc="-225" dirty="0">
                <a:solidFill>
                  <a:srgbClr val="2F492B"/>
                </a:solidFill>
                <a:latin typeface="Source Han Serif SC" panose="02020400000000000000" pitchFamily="18" charset="-122"/>
                <a:ea typeface="Source Han Serif SC" panose="02020400000000000000" pitchFamily="18" charset="-122"/>
                <a:sym typeface="Source Han Serif SC" panose="02020400000000000000" pitchFamily="18" charset="-122"/>
              </a:rPr>
              <a:t>Подготовка к каллиграфии </a:t>
            </a:r>
            <a:endParaRPr kumimoji="0" lang="zh-CN" altLang="en-US" sz="3600" b="0" i="0" u="none" strike="noStrike" kern="1200" cap="none" spc="-225" normalizeH="0" baseline="0" noProof="0" dirty="0">
              <a:ln>
                <a:noFill/>
              </a:ln>
              <a:solidFill>
                <a:srgbClr val="2F492B"/>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6" name="Прямоугольник 5">
            <a:extLst>
              <a:ext uri="{FF2B5EF4-FFF2-40B4-BE49-F238E27FC236}">
                <a16:creationId xmlns:a16="http://schemas.microsoft.com/office/drawing/2014/main" id="{C20D2DBE-B4B3-43D3-85E6-F2D42B2FDFFB}"/>
              </a:ext>
            </a:extLst>
          </p:cNvPr>
          <p:cNvSpPr/>
          <p:nvPr/>
        </p:nvSpPr>
        <p:spPr>
          <a:xfrm>
            <a:off x="6854370" y="2342239"/>
            <a:ext cx="4974774" cy="29264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342900" lvl="0" indent="-342900" defTabSz="457143">
              <a:lnSpc>
                <a:spcPct val="130000"/>
              </a:lnSpc>
              <a:buAutoNum type="arabicPeriod"/>
              <a:defRPr/>
            </a:pPr>
            <a:r>
              <a:rPr lang="ru-RU" altLang="zh-CN" dirty="0">
                <a:solidFill>
                  <a:schemeClr val="accent1"/>
                </a:solidFill>
                <a:latin typeface="Source Han Serif SC" panose="02020400000000000000" pitchFamily="18" charset="-122"/>
                <a:ea typeface="Source Han Serif SC" panose="02020400000000000000" pitchFamily="18" charset="-122"/>
                <a:sym typeface="Source Han Serif SC" panose="02020400000000000000" pitchFamily="18" charset="-122"/>
              </a:rPr>
              <a:t>Дышите ровно, движения должны быть плавными.</a:t>
            </a:r>
          </a:p>
          <a:p>
            <a:pPr marL="342900" lvl="0" indent="-342900" defTabSz="457143">
              <a:lnSpc>
                <a:spcPct val="130000"/>
              </a:lnSpc>
              <a:buFont typeface="+mj-lt"/>
              <a:buAutoNum type="arabicPeriod"/>
              <a:defRPr/>
            </a:pPr>
            <a:r>
              <a:rPr lang="ru-RU" altLang="zh-CN" dirty="0">
                <a:solidFill>
                  <a:schemeClr val="accent1"/>
                </a:solidFill>
                <a:latin typeface="Source Han Serif SC" panose="02020400000000000000" pitchFamily="18" charset="-122"/>
                <a:ea typeface="Source Han Serif SC" panose="02020400000000000000" pitchFamily="18" charset="-122"/>
                <a:sym typeface="Source Han Serif SC" panose="02020400000000000000" pitchFamily="18" charset="-122"/>
              </a:rPr>
              <a:t> Сосредоточьтесь на </a:t>
            </a:r>
            <a:r>
              <a:rPr lang="ru-RU" altLang="zh-CN">
                <a:solidFill>
                  <a:schemeClr val="accent1"/>
                </a:solidFill>
                <a:latin typeface="Source Han Serif SC" panose="02020400000000000000" pitchFamily="18" charset="-122"/>
                <a:ea typeface="Source Han Serif SC" panose="02020400000000000000" pitchFamily="18" charset="-122"/>
                <a:sym typeface="Source Han Serif SC" panose="02020400000000000000" pitchFamily="18" charset="-122"/>
              </a:rPr>
              <a:t>каждом штрихе.</a:t>
            </a:r>
            <a:endParaRPr lang="ru-RU" altLang="zh-CN" dirty="0">
              <a:solidFill>
                <a:schemeClr val="accent1"/>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pic>
        <p:nvPicPr>
          <p:cNvPr id="8" name="Рисунок 7">
            <a:extLst>
              <a:ext uri="{FF2B5EF4-FFF2-40B4-BE49-F238E27FC236}">
                <a16:creationId xmlns:a16="http://schemas.microsoft.com/office/drawing/2014/main" id="{41F335D2-3A7C-4C73-907F-1A1AA817CC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140" y="283029"/>
            <a:ext cx="6201229" cy="6201229"/>
          </a:xfrm>
          <a:prstGeom prst="rect">
            <a:avLst/>
          </a:prstGeom>
        </p:spPr>
      </p:pic>
    </p:spTree>
    <p:extLst>
      <p:ext uri="{BB962C8B-B14F-4D97-AF65-F5344CB8AC3E}">
        <p14:creationId xmlns:p14="http://schemas.microsoft.com/office/powerpoint/2010/main" val="2755038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FBC35B44-84E6-42EB-B454-93331AA3A352}"/>
              </a:ext>
            </a:extLst>
          </p:cNvPr>
          <p:cNvGrpSpPr/>
          <p:nvPr/>
        </p:nvGrpSpPr>
        <p:grpSpPr>
          <a:xfrm>
            <a:off x="-3" y="-478971"/>
            <a:ext cx="12192003" cy="7336971"/>
            <a:chOff x="0" y="-453922"/>
            <a:chExt cx="12192000" cy="7311922"/>
          </a:xfrm>
        </p:grpSpPr>
        <p:pic>
          <p:nvPicPr>
            <p:cNvPr id="12" name="图片 11">
              <a:extLst>
                <a:ext uri="{FF2B5EF4-FFF2-40B4-BE49-F238E27FC236}">
                  <a16:creationId xmlns:a16="http://schemas.microsoft.com/office/drawing/2014/main" id="{6FC7B88B-7DD4-41D6-BB5E-4D334BE8AC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13" name="图片 12">
              <a:extLst>
                <a:ext uri="{FF2B5EF4-FFF2-40B4-BE49-F238E27FC236}">
                  <a16:creationId xmlns:a16="http://schemas.microsoft.com/office/drawing/2014/main" id="{D795D34E-8BB4-4F86-8D2E-9ABD4DBE5C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flipV="1">
              <a:off x="0" y="-453922"/>
              <a:ext cx="1306286" cy="2126512"/>
            </a:xfrm>
            <a:prstGeom prst="rect">
              <a:avLst/>
            </a:prstGeom>
          </p:spPr>
        </p:pic>
      </p:grpSp>
      <p:sp>
        <p:nvSpPr>
          <p:cNvPr id="3" name="椭圆 2">
            <a:extLst>
              <a:ext uri="{FF2B5EF4-FFF2-40B4-BE49-F238E27FC236}">
                <a16:creationId xmlns:a16="http://schemas.microsoft.com/office/drawing/2014/main" id="{162258A6-32D1-4519-AB20-02D59CFFBC42}"/>
              </a:ext>
            </a:extLst>
          </p:cNvPr>
          <p:cNvSpPr/>
          <p:nvPr/>
        </p:nvSpPr>
        <p:spPr>
          <a:xfrm rot="11290555">
            <a:off x="653143" y="1072031"/>
            <a:ext cx="2533136" cy="2533136"/>
          </a:xfrm>
          <a:prstGeom prst="ellipse">
            <a:avLst/>
          </a:prstGeom>
          <a:noFill/>
          <a:ln>
            <a:gradFill>
              <a:gsLst>
                <a:gs pos="0">
                  <a:srgbClr val="2F492B"/>
                </a:gs>
                <a:gs pos="59300">
                  <a:srgbClr val="2F492B"/>
                </a:gs>
                <a:gs pos="100000">
                  <a:srgbClr val="2F492B">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7" name="2">
            <a:extLst>
              <a:ext uri="{FF2B5EF4-FFF2-40B4-BE49-F238E27FC236}">
                <a16:creationId xmlns:a16="http://schemas.microsoft.com/office/drawing/2014/main" id="{36ACC472-2F54-4561-972B-37D919D5E4BB}"/>
              </a:ext>
            </a:extLst>
          </p:cNvPr>
          <p:cNvSpPr txBox="1"/>
          <p:nvPr>
            <p:custDataLst>
              <p:tags r:id="rId1"/>
            </p:custDataLst>
          </p:nvPr>
        </p:nvSpPr>
        <p:spPr>
          <a:xfrm rot="16200000">
            <a:off x="5940753" y="-3024915"/>
            <a:ext cx="738664" cy="7103916"/>
          </a:xfrm>
          <a:prstGeom prst="rect">
            <a:avLst/>
          </a:prstGeom>
          <a:noFill/>
        </p:spPr>
        <p:txBody>
          <a:bodyPr vert="eaVert" wrap="square" rtlCol="0">
            <a:spAutoFit/>
          </a:bodyPr>
          <a:lstStyle/>
          <a:p>
            <a:pPr lvl="0" algn="ctr">
              <a:defRPr/>
            </a:pPr>
            <a:r>
              <a:rPr kumimoji="0" lang="ru-RU" altLang="zh-CN" sz="3600" b="0" i="0" u="none" strike="noStrike" kern="1200" cap="none" spc="-225" normalizeH="0" baseline="0" noProof="0" dirty="0">
                <a:ln>
                  <a:noFill/>
                </a:ln>
                <a:solidFill>
                  <a:srgbClr val="2F492B"/>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rPr>
              <a:t>Имя</a:t>
            </a:r>
            <a:endParaRPr kumimoji="0" lang="zh-CN" altLang="en-US" sz="3600" b="0" i="0" u="none" strike="noStrike" kern="1200" cap="none" spc="-225" normalizeH="0" baseline="0" noProof="0" dirty="0">
              <a:ln>
                <a:noFill/>
              </a:ln>
              <a:solidFill>
                <a:srgbClr val="2F492B"/>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 name="Прямоугольник 1">
            <a:extLst>
              <a:ext uri="{FF2B5EF4-FFF2-40B4-BE49-F238E27FC236}">
                <a16:creationId xmlns:a16="http://schemas.microsoft.com/office/drawing/2014/main" id="{9DAD6F34-F1F5-4766-B244-8DB0A18AFA44}"/>
              </a:ext>
            </a:extLst>
          </p:cNvPr>
          <p:cNvSpPr/>
          <p:nvPr/>
        </p:nvSpPr>
        <p:spPr>
          <a:xfrm>
            <a:off x="1801584" y="1351853"/>
            <a:ext cx="9017000" cy="4381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t>МаМа</a:t>
            </a:r>
            <a:endParaRPr lang="ru-RU" dirty="0"/>
          </a:p>
        </p:txBody>
      </p:sp>
      <p:sp>
        <p:nvSpPr>
          <p:cNvPr id="4" name="TextBox 3">
            <a:extLst>
              <a:ext uri="{FF2B5EF4-FFF2-40B4-BE49-F238E27FC236}">
                <a16:creationId xmlns:a16="http://schemas.microsoft.com/office/drawing/2014/main" id="{0974F47C-891F-4A96-AC44-EDCCAEEB5C02}"/>
              </a:ext>
            </a:extLst>
          </p:cNvPr>
          <p:cNvSpPr txBox="1"/>
          <p:nvPr/>
        </p:nvSpPr>
        <p:spPr>
          <a:xfrm>
            <a:off x="2946399" y="2028616"/>
            <a:ext cx="6826743" cy="3046988"/>
          </a:xfrm>
          <a:prstGeom prst="rect">
            <a:avLst/>
          </a:prstGeom>
          <a:noFill/>
        </p:spPr>
        <p:txBody>
          <a:bodyPr wrap="square" rtlCol="0">
            <a:spAutoFit/>
          </a:bodyPr>
          <a:lstStyle/>
          <a:p>
            <a:pPr algn="ctr"/>
            <a:r>
              <a:rPr lang="ru-RU" sz="9600" dirty="0"/>
              <a:t>Марина</a:t>
            </a:r>
          </a:p>
          <a:p>
            <a:pPr algn="ctr"/>
            <a:r>
              <a:rPr lang="zh-CN" altLang="en-US" sz="9600" dirty="0">
                <a:latin typeface="SimSun" panose="02010600030101010101" pitchFamily="2" charset="-122"/>
                <a:ea typeface="SimSun" panose="02010600030101010101" pitchFamily="2" charset="-122"/>
              </a:rPr>
              <a:t>玛丽娜</a:t>
            </a:r>
            <a:endParaRPr lang="ru-RU" sz="96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512090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1EDD8AF4-572A-43E8-B61E-5ACED67B261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1600" y="-27805"/>
            <a:ext cx="12293600" cy="6885805"/>
          </a:xfrm>
          <a:prstGeom prst="rect">
            <a:avLst/>
          </a:prstGeom>
        </p:spPr>
      </p:pic>
      <p:sp>
        <p:nvSpPr>
          <p:cNvPr id="3" name="Прямоугольник 2">
            <a:extLst>
              <a:ext uri="{FF2B5EF4-FFF2-40B4-BE49-F238E27FC236}">
                <a16:creationId xmlns:a16="http://schemas.microsoft.com/office/drawing/2014/main" id="{CA66B7CF-6376-4850-839C-D7320A9DEF7D}"/>
              </a:ext>
            </a:extLst>
          </p:cNvPr>
          <p:cNvSpPr/>
          <p:nvPr/>
        </p:nvSpPr>
        <p:spPr>
          <a:xfrm>
            <a:off x="2348987" y="2031999"/>
            <a:ext cx="9315450" cy="394788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ru-RU"/>
          </a:p>
        </p:txBody>
      </p:sp>
      <p:sp>
        <p:nvSpPr>
          <p:cNvPr id="35" name="TextBox 34">
            <a:extLst>
              <a:ext uri="{FF2B5EF4-FFF2-40B4-BE49-F238E27FC236}">
                <a16:creationId xmlns:a16="http://schemas.microsoft.com/office/drawing/2014/main" id="{5331CAB4-9740-41E8-A3CA-6FAA9350A24C}"/>
              </a:ext>
            </a:extLst>
          </p:cNvPr>
          <p:cNvSpPr txBox="1"/>
          <p:nvPr/>
        </p:nvSpPr>
        <p:spPr>
          <a:xfrm>
            <a:off x="5637229" y="2724346"/>
            <a:ext cx="914400" cy="914400"/>
          </a:xfrm>
          <a:prstGeom prst="rect">
            <a:avLst/>
          </a:prstGeom>
          <a:noFill/>
        </p:spPr>
        <p:txBody>
          <a:bodyPr wrap="square" rtlCol="0">
            <a:spAutoFit/>
          </a:bodyPr>
          <a:lstStyle/>
          <a:p>
            <a:endParaRPr lang="ru-RU" dirty="0"/>
          </a:p>
        </p:txBody>
      </p:sp>
      <p:sp>
        <p:nvSpPr>
          <p:cNvPr id="5" name="2">
            <a:extLst>
              <a:ext uri="{FF2B5EF4-FFF2-40B4-BE49-F238E27FC236}">
                <a16:creationId xmlns:a16="http://schemas.microsoft.com/office/drawing/2014/main" id="{6EA766B5-CE9C-43C1-A633-CB32FCBDE5B3}"/>
              </a:ext>
            </a:extLst>
          </p:cNvPr>
          <p:cNvSpPr txBox="1"/>
          <p:nvPr>
            <p:custDataLst>
              <p:tags r:id="rId1"/>
            </p:custDataLst>
          </p:nvPr>
        </p:nvSpPr>
        <p:spPr>
          <a:xfrm rot="16200000">
            <a:off x="1703884" y="-936518"/>
            <a:ext cx="738664" cy="3443578"/>
          </a:xfrm>
          <a:prstGeom prst="rect">
            <a:avLst/>
          </a:prstGeom>
          <a:noFill/>
        </p:spPr>
        <p:txBody>
          <a:bodyPr vert="eaVert"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ru-RU" altLang="zh-CN" sz="3600" spc="-225" dirty="0">
                <a:solidFill>
                  <a:srgbClr val="2F492B"/>
                </a:solidFill>
                <a:latin typeface="Source Han Serif SC" panose="02020400000000000000" pitchFamily="18" charset="-122"/>
                <a:ea typeface="Source Han Serif SC" panose="02020400000000000000" pitchFamily="18" charset="-122"/>
                <a:sym typeface="Source Han Serif SC" panose="02020400000000000000" pitchFamily="18" charset="-122"/>
              </a:rPr>
              <a:t>Цель урока:</a:t>
            </a:r>
            <a:endParaRPr kumimoji="0" lang="zh-CN" altLang="en-US" sz="3600" b="0" i="0" u="none" strike="noStrike" kern="1200" cap="none" spc="-225" normalizeH="0" baseline="0" noProof="0" dirty="0">
              <a:ln>
                <a:noFill/>
              </a:ln>
              <a:solidFill>
                <a:srgbClr val="2F492B"/>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 name="Прямоугольник 1">
            <a:extLst>
              <a:ext uri="{FF2B5EF4-FFF2-40B4-BE49-F238E27FC236}">
                <a16:creationId xmlns:a16="http://schemas.microsoft.com/office/drawing/2014/main" id="{C3DE2D5D-7F7B-4548-A693-0383DFD395CD}"/>
              </a:ext>
            </a:extLst>
          </p:cNvPr>
          <p:cNvSpPr/>
          <p:nvPr/>
        </p:nvSpPr>
        <p:spPr>
          <a:xfrm>
            <a:off x="2784219" y="2373862"/>
            <a:ext cx="9144000" cy="3406445"/>
          </a:xfrm>
          <a:prstGeom prst="rect">
            <a:avLst/>
          </a:prstGeom>
        </p:spPr>
        <p:txBody>
          <a:bodyPr wrap="square">
            <a:spAutoFit/>
          </a:bodyPr>
          <a:lstStyle/>
          <a:p>
            <a:pPr marL="514350" lvl="0" indent="-514350" defTabSz="457143">
              <a:lnSpc>
                <a:spcPct val="130000"/>
              </a:lnSpc>
              <a:buAutoNum type="arabicPeriod"/>
              <a:defRPr/>
            </a:pPr>
            <a:r>
              <a:rPr lang="ru-RU" altLang="zh-CN" sz="2400" dirty="0">
                <a:solidFill>
                  <a:schemeClr val="accent1"/>
                </a:solidFill>
                <a:latin typeface="Source Han Serif SC" panose="02020400000000000000" pitchFamily="18" charset="-122"/>
                <a:ea typeface="Source Han Serif SC" panose="02020400000000000000" pitchFamily="18" charset="-122"/>
                <a:sym typeface="Source Han Serif SC" panose="02020400000000000000" pitchFamily="18" charset="-122"/>
              </a:rPr>
              <a:t>Познакомить учеников с историей и особенностями китайской каллиграфии.</a:t>
            </a:r>
          </a:p>
          <a:p>
            <a:pPr marL="514350" lvl="0" indent="-514350" defTabSz="457143">
              <a:lnSpc>
                <a:spcPct val="130000"/>
              </a:lnSpc>
              <a:buAutoNum type="arabicPeriod"/>
              <a:defRPr/>
            </a:pPr>
            <a:r>
              <a:rPr lang="ru-RU" altLang="zh-CN" sz="2400" dirty="0">
                <a:solidFill>
                  <a:schemeClr val="accent1"/>
                </a:solidFill>
                <a:latin typeface="Source Han Serif SC" panose="02020400000000000000" pitchFamily="18" charset="-122"/>
                <a:ea typeface="Source Han Serif SC" panose="02020400000000000000" pitchFamily="18" charset="-122"/>
                <a:sym typeface="Source Han Serif SC" panose="02020400000000000000" pitchFamily="18" charset="-122"/>
              </a:rPr>
              <a:t>Научить пользоваться кистью и чернилами для письма.</a:t>
            </a:r>
          </a:p>
          <a:p>
            <a:pPr marL="514350" lvl="0" indent="-514350" defTabSz="457143">
              <a:lnSpc>
                <a:spcPct val="130000"/>
              </a:lnSpc>
              <a:buAutoNum type="arabicPeriod"/>
              <a:defRPr/>
            </a:pPr>
            <a:r>
              <a:rPr lang="ru-RU" altLang="zh-CN" sz="2400" dirty="0">
                <a:solidFill>
                  <a:schemeClr val="accent1"/>
                </a:solidFill>
                <a:latin typeface="Source Han Serif SC" panose="02020400000000000000" pitchFamily="18" charset="-122"/>
                <a:ea typeface="Source Han Serif SC" panose="02020400000000000000" pitchFamily="18" charset="-122"/>
                <a:sym typeface="Source Han Serif SC" panose="02020400000000000000" pitchFamily="18" charset="-122"/>
              </a:rPr>
              <a:t>Написать свое имя с использованием китайских иероглифов.</a:t>
            </a:r>
          </a:p>
          <a:p>
            <a:pPr marL="514350" lvl="0" indent="-514350" defTabSz="457143">
              <a:lnSpc>
                <a:spcPct val="130000"/>
              </a:lnSpc>
              <a:buAutoNum type="arabicPeriod"/>
              <a:defRPr/>
            </a:pPr>
            <a:r>
              <a:rPr lang="ru-RU" altLang="zh-CN" sz="2400" dirty="0">
                <a:solidFill>
                  <a:schemeClr val="accent1"/>
                </a:solidFill>
                <a:latin typeface="Source Han Serif SC" panose="02020400000000000000" pitchFamily="18" charset="-122"/>
                <a:ea typeface="Source Han Serif SC" panose="02020400000000000000" pitchFamily="18" charset="-122"/>
                <a:sym typeface="Source Han Serif SC" panose="02020400000000000000" pitchFamily="18" charset="-122"/>
              </a:rPr>
              <a:t>Развить интерес к культуре и искусству Китая.</a:t>
            </a:r>
            <a:endParaRPr lang="id-ID" sz="2400" dirty="0">
              <a:solidFill>
                <a:schemeClr val="accent1"/>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356005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FBC35B44-84E6-42EB-B454-93331AA3A352}"/>
              </a:ext>
            </a:extLst>
          </p:cNvPr>
          <p:cNvGrpSpPr/>
          <p:nvPr/>
        </p:nvGrpSpPr>
        <p:grpSpPr>
          <a:xfrm>
            <a:off x="0" y="-478971"/>
            <a:ext cx="12192003" cy="7336971"/>
            <a:chOff x="0" y="-453922"/>
            <a:chExt cx="12192000" cy="7311922"/>
          </a:xfrm>
        </p:grpSpPr>
        <p:pic>
          <p:nvPicPr>
            <p:cNvPr id="12" name="图片 11">
              <a:extLst>
                <a:ext uri="{FF2B5EF4-FFF2-40B4-BE49-F238E27FC236}">
                  <a16:creationId xmlns:a16="http://schemas.microsoft.com/office/drawing/2014/main" id="{6FC7B88B-7DD4-41D6-BB5E-4D334BE8AC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13" name="图片 12">
              <a:extLst>
                <a:ext uri="{FF2B5EF4-FFF2-40B4-BE49-F238E27FC236}">
                  <a16:creationId xmlns:a16="http://schemas.microsoft.com/office/drawing/2014/main" id="{D795D34E-8BB4-4F86-8D2E-9ABD4DBE5C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flipV="1">
              <a:off x="0" y="-453922"/>
              <a:ext cx="1306286" cy="2126512"/>
            </a:xfrm>
            <a:prstGeom prst="rect">
              <a:avLst/>
            </a:prstGeom>
          </p:spPr>
        </p:pic>
      </p:grpSp>
      <p:sp>
        <p:nvSpPr>
          <p:cNvPr id="3" name="椭圆 2">
            <a:extLst>
              <a:ext uri="{FF2B5EF4-FFF2-40B4-BE49-F238E27FC236}">
                <a16:creationId xmlns:a16="http://schemas.microsoft.com/office/drawing/2014/main" id="{162258A6-32D1-4519-AB20-02D59CFFBC42}"/>
              </a:ext>
            </a:extLst>
          </p:cNvPr>
          <p:cNvSpPr/>
          <p:nvPr/>
        </p:nvSpPr>
        <p:spPr>
          <a:xfrm rot="11290555">
            <a:off x="653143" y="1072031"/>
            <a:ext cx="2533136" cy="2533136"/>
          </a:xfrm>
          <a:prstGeom prst="ellipse">
            <a:avLst/>
          </a:prstGeom>
          <a:noFill/>
          <a:ln>
            <a:gradFill>
              <a:gsLst>
                <a:gs pos="0">
                  <a:srgbClr val="2F492B"/>
                </a:gs>
                <a:gs pos="59300">
                  <a:srgbClr val="2F492B"/>
                </a:gs>
                <a:gs pos="100000">
                  <a:srgbClr val="2F492B">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7" name="2">
            <a:extLst>
              <a:ext uri="{FF2B5EF4-FFF2-40B4-BE49-F238E27FC236}">
                <a16:creationId xmlns:a16="http://schemas.microsoft.com/office/drawing/2014/main" id="{36ACC472-2F54-4561-972B-37D919D5E4BB}"/>
              </a:ext>
            </a:extLst>
          </p:cNvPr>
          <p:cNvSpPr txBox="1"/>
          <p:nvPr>
            <p:custDataLst>
              <p:tags r:id="rId1"/>
            </p:custDataLst>
          </p:nvPr>
        </p:nvSpPr>
        <p:spPr>
          <a:xfrm rot="16200000">
            <a:off x="5940753" y="-3024915"/>
            <a:ext cx="738664" cy="7103916"/>
          </a:xfrm>
          <a:prstGeom prst="rect">
            <a:avLst/>
          </a:prstGeom>
          <a:noFill/>
        </p:spPr>
        <p:txBody>
          <a:bodyPr vert="eaVert" wrap="square" rtlCol="0">
            <a:spAutoFit/>
          </a:bodyPr>
          <a:lstStyle/>
          <a:p>
            <a:pPr lvl="0" algn="ctr">
              <a:defRPr/>
            </a:pPr>
            <a:r>
              <a:rPr lang="ru-RU" altLang="zh-CN" sz="3600" spc="-225" dirty="0">
                <a:solidFill>
                  <a:srgbClr val="2F492B"/>
                </a:solidFill>
                <a:latin typeface="Source Han Serif SC" panose="02020400000000000000" pitchFamily="18" charset="-122"/>
                <a:ea typeface="Source Han Serif SC" panose="02020400000000000000" pitchFamily="18" charset="-122"/>
                <a:sym typeface="Source Han Serif SC" panose="02020400000000000000" pitchFamily="18" charset="-122"/>
              </a:rPr>
              <a:t>Напиши свое имя</a:t>
            </a:r>
            <a:endParaRPr kumimoji="0" lang="zh-CN" altLang="en-US" sz="3600" b="0" i="0" u="none" strike="noStrike" kern="1200" cap="none" spc="-225" normalizeH="0" baseline="0" noProof="0" dirty="0">
              <a:ln>
                <a:noFill/>
              </a:ln>
              <a:solidFill>
                <a:srgbClr val="2F492B"/>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pic>
        <p:nvPicPr>
          <p:cNvPr id="6" name="Рисунок 5">
            <a:extLst>
              <a:ext uri="{FF2B5EF4-FFF2-40B4-BE49-F238E27FC236}">
                <a16:creationId xmlns:a16="http://schemas.microsoft.com/office/drawing/2014/main" id="{FEA80955-A0B1-418B-8375-A8E4BFB453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6906" y="785348"/>
            <a:ext cx="2557615" cy="3410153"/>
          </a:xfrm>
          <a:prstGeom prst="rect">
            <a:avLst/>
          </a:prstGeom>
        </p:spPr>
      </p:pic>
      <p:pic>
        <p:nvPicPr>
          <p:cNvPr id="9" name="Рисунок 8">
            <a:extLst>
              <a:ext uri="{FF2B5EF4-FFF2-40B4-BE49-F238E27FC236}">
                <a16:creationId xmlns:a16="http://schemas.microsoft.com/office/drawing/2014/main" id="{EFE3DB77-E13A-419E-88DD-8B5517A891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529" y="3694675"/>
            <a:ext cx="3397040" cy="2547780"/>
          </a:xfrm>
          <a:prstGeom prst="rect">
            <a:avLst/>
          </a:prstGeom>
        </p:spPr>
      </p:pic>
      <p:pic>
        <p:nvPicPr>
          <p:cNvPr id="10" name="Рисунок 9">
            <a:extLst>
              <a:ext uri="{FF2B5EF4-FFF2-40B4-BE49-F238E27FC236}">
                <a16:creationId xmlns:a16="http://schemas.microsoft.com/office/drawing/2014/main" id="{257B9963-67B9-4AB7-AB0B-EC18989BD6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850" y="896376"/>
            <a:ext cx="3187722" cy="2390792"/>
          </a:xfrm>
          <a:prstGeom prst="rect">
            <a:avLst/>
          </a:prstGeom>
        </p:spPr>
      </p:pic>
      <p:pic>
        <p:nvPicPr>
          <p:cNvPr id="11" name="Рисунок 10" descr="Изображение выглядит как одежда, в помещении, человек, стена&#10;&#10;Автоматически созданное описание">
            <a:extLst>
              <a:ext uri="{FF2B5EF4-FFF2-40B4-BE49-F238E27FC236}">
                <a16:creationId xmlns:a16="http://schemas.microsoft.com/office/drawing/2014/main" id="{95AE844D-93D6-4C5B-B3C9-BE1EB9AF8E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9419" y="904781"/>
            <a:ext cx="4387627" cy="3290720"/>
          </a:xfrm>
          <a:prstGeom prst="rect">
            <a:avLst/>
          </a:prstGeom>
        </p:spPr>
      </p:pic>
      <p:pic>
        <p:nvPicPr>
          <p:cNvPr id="14" name="Рисунок 13" descr="Изображение выглядит как в помещении, одежда, Обучение, человек&#10;&#10;Автоматически созданное описание">
            <a:extLst>
              <a:ext uri="{FF2B5EF4-FFF2-40B4-BE49-F238E27FC236}">
                <a16:creationId xmlns:a16="http://schemas.microsoft.com/office/drawing/2014/main" id="{E113084D-E8F8-4602-9F02-C7B6B5F716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24544" y="4492693"/>
            <a:ext cx="3106125" cy="2329594"/>
          </a:xfrm>
          <a:prstGeom prst="rect">
            <a:avLst/>
          </a:prstGeom>
        </p:spPr>
      </p:pic>
    </p:spTree>
    <p:extLst>
      <p:ext uri="{BB962C8B-B14F-4D97-AF65-F5344CB8AC3E}">
        <p14:creationId xmlns:p14="http://schemas.microsoft.com/office/powerpoint/2010/main" val="1744072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Picture background">
            <a:extLst>
              <a:ext uri="{FF2B5EF4-FFF2-40B4-BE49-F238E27FC236}">
                <a16:creationId xmlns:a16="http://schemas.microsoft.com/office/drawing/2014/main" id="{6DEF6EB5-5921-4C25-BC95-3D149BBB13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046" y="744045"/>
            <a:ext cx="4858657" cy="495734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Вот что обозначает самый сложный иероглиф китайского языка">
            <a:extLst>
              <a:ext uri="{FF2B5EF4-FFF2-40B4-BE49-F238E27FC236}">
                <a16:creationId xmlns:a16="http://schemas.microsoft.com/office/drawing/2014/main" id="{D4F37236-49CE-43DD-AE16-44C29EA1C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1834" y="744045"/>
            <a:ext cx="4923571" cy="4902012"/>
          </a:xfrm>
          <a:prstGeom prst="rect">
            <a:avLst/>
          </a:prstGeom>
          <a:noFill/>
          <a:extLst>
            <a:ext uri="{909E8E84-426E-40DD-AFC4-6F175D3DCCD1}">
              <a14:hiddenFill xmlns:a14="http://schemas.microsoft.com/office/drawing/2010/main">
                <a:solidFill>
                  <a:srgbClr val="FFFFFF"/>
                </a:solidFill>
              </a14:hiddenFill>
            </a:ext>
          </a:extLst>
        </p:spPr>
      </p:pic>
      <p:sp>
        <p:nvSpPr>
          <p:cNvPr id="5" name="2">
            <a:extLst>
              <a:ext uri="{FF2B5EF4-FFF2-40B4-BE49-F238E27FC236}">
                <a16:creationId xmlns:a16="http://schemas.microsoft.com/office/drawing/2014/main" id="{6E1E2435-7894-4AFF-A1AB-0FA6641190A9}"/>
              </a:ext>
            </a:extLst>
          </p:cNvPr>
          <p:cNvSpPr txBox="1"/>
          <p:nvPr>
            <p:custDataLst>
              <p:tags r:id="rId1"/>
            </p:custDataLst>
          </p:nvPr>
        </p:nvSpPr>
        <p:spPr>
          <a:xfrm rot="16200000">
            <a:off x="5897416" y="-3935823"/>
            <a:ext cx="738664" cy="8621073"/>
          </a:xfrm>
          <a:prstGeom prst="rect">
            <a:avLst/>
          </a:prstGeom>
          <a:noFill/>
        </p:spPr>
        <p:txBody>
          <a:bodyPr vert="eaVert" wrap="square" rtlCol="0">
            <a:spAutoFit/>
          </a:bodyPr>
          <a:lstStyle/>
          <a:p>
            <a:pPr lvl="0" algn="ctr">
              <a:defRPr/>
            </a:pPr>
            <a:r>
              <a:rPr lang="ru-RU" altLang="zh-CN" sz="3600" spc="-225" dirty="0">
                <a:solidFill>
                  <a:srgbClr val="2F492B"/>
                </a:solidFill>
                <a:latin typeface="Source Han Serif SC" panose="02020400000000000000" pitchFamily="18" charset="-122"/>
                <a:ea typeface="Source Han Serif SC" panose="02020400000000000000" pitchFamily="18" charset="-122"/>
                <a:sym typeface="Source Han Serif SC" panose="02020400000000000000" pitchFamily="18" charset="-122"/>
              </a:rPr>
              <a:t>Самый сложный иероглиф</a:t>
            </a:r>
            <a:endParaRPr kumimoji="0" lang="zh-CN" altLang="en-US" sz="3600" b="0" i="0" u="none" strike="noStrike" kern="1200" cap="none" spc="-225" normalizeH="0" baseline="0" noProof="0" dirty="0">
              <a:ln>
                <a:noFill/>
              </a:ln>
              <a:solidFill>
                <a:srgbClr val="2F492B"/>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 name="Прямоугольник 1">
            <a:extLst>
              <a:ext uri="{FF2B5EF4-FFF2-40B4-BE49-F238E27FC236}">
                <a16:creationId xmlns:a16="http://schemas.microsoft.com/office/drawing/2014/main" id="{35B7DE06-658C-4E5A-8F84-A408C6A7D164}"/>
              </a:ext>
            </a:extLst>
          </p:cNvPr>
          <p:cNvSpPr/>
          <p:nvPr/>
        </p:nvSpPr>
        <p:spPr>
          <a:xfrm>
            <a:off x="522514" y="5921606"/>
            <a:ext cx="11379200" cy="646331"/>
          </a:xfrm>
          <a:prstGeom prst="rect">
            <a:avLst/>
          </a:prstGeom>
        </p:spPr>
        <p:txBody>
          <a:bodyPr wrap="square">
            <a:spAutoFit/>
          </a:bodyPr>
          <a:lstStyle/>
          <a:p>
            <a:pPr lvl="0">
              <a:defRPr/>
            </a:pPr>
            <a:r>
              <a:rPr lang="ru-RU" altLang="zh-CN" dirty="0">
                <a:solidFill>
                  <a:schemeClr val="accent1"/>
                </a:solidFill>
                <a:latin typeface="Source Han Serif SC" panose="02020400000000000000" pitchFamily="18" charset="-122"/>
                <a:ea typeface="Source Han Serif SC" panose="02020400000000000000" pitchFamily="18" charset="-122"/>
                <a:sym typeface="Source Han Serif SC" panose="02020400000000000000" pitchFamily="18" charset="-122"/>
              </a:rPr>
              <a:t>В нем 42 черты. Это иероглиф используется для обозначения особого вида широкой лапши (</a:t>
            </a:r>
            <a:r>
              <a:rPr lang="ru-RU" altLang="zh-CN" dirty="0" err="1">
                <a:solidFill>
                  <a:schemeClr val="accent1"/>
                </a:solidFill>
                <a:latin typeface="Source Han Serif SC" panose="02020400000000000000" pitchFamily="18" charset="-122"/>
                <a:ea typeface="Source Han Serif SC" panose="02020400000000000000" pitchFamily="18" charset="-122"/>
                <a:sym typeface="Source Han Serif SC" panose="02020400000000000000" pitchFamily="18" charset="-122"/>
              </a:rPr>
              <a:t>biang</a:t>
            </a:r>
            <a:r>
              <a:rPr lang="ru-RU" altLang="zh-CN" dirty="0">
                <a:solidFill>
                  <a:schemeClr val="accent1"/>
                </a:solidFill>
                <a:latin typeface="Source Han Serif SC" panose="02020400000000000000" pitchFamily="18" charset="-122"/>
                <a:ea typeface="Source Han Serif SC" panose="02020400000000000000" pitchFamily="18" charset="-122"/>
                <a:sym typeface="Source Han Serif SC" panose="02020400000000000000" pitchFamily="18" charset="-122"/>
              </a:rPr>
              <a:t> </a:t>
            </a:r>
            <a:r>
              <a:rPr lang="ru-RU" altLang="zh-CN" dirty="0" err="1">
                <a:solidFill>
                  <a:schemeClr val="accent1"/>
                </a:solidFill>
                <a:latin typeface="Source Han Serif SC" panose="02020400000000000000" pitchFamily="18" charset="-122"/>
                <a:ea typeface="Source Han Serif SC" panose="02020400000000000000" pitchFamily="18" charset="-122"/>
                <a:sym typeface="Source Han Serif SC" panose="02020400000000000000" pitchFamily="18" charset="-122"/>
              </a:rPr>
              <a:t>biang</a:t>
            </a:r>
            <a:r>
              <a:rPr lang="ru-RU" altLang="zh-CN" dirty="0">
                <a:solidFill>
                  <a:schemeClr val="accent1"/>
                </a:solidFill>
                <a:latin typeface="Source Han Serif SC" panose="02020400000000000000" pitchFamily="18" charset="-122"/>
                <a:ea typeface="Source Han Serif SC" panose="02020400000000000000" pitchFamily="18" charset="-122"/>
                <a:sym typeface="Source Han Serif SC" panose="02020400000000000000" pitchFamily="18" charset="-122"/>
              </a:rPr>
              <a:t> </a:t>
            </a:r>
            <a:r>
              <a:rPr lang="ru-RU" altLang="zh-CN" dirty="0" err="1">
                <a:solidFill>
                  <a:schemeClr val="accent1"/>
                </a:solidFill>
                <a:latin typeface="Source Han Serif SC" panose="02020400000000000000" pitchFamily="18" charset="-122"/>
                <a:ea typeface="Source Han Serif SC" panose="02020400000000000000" pitchFamily="18" charset="-122"/>
                <a:sym typeface="Source Han Serif SC" panose="02020400000000000000" pitchFamily="18" charset="-122"/>
              </a:rPr>
              <a:t>mian</a:t>
            </a:r>
            <a:r>
              <a:rPr lang="ru-RU" altLang="zh-CN" dirty="0">
                <a:solidFill>
                  <a:schemeClr val="accent1"/>
                </a:solidFill>
                <a:latin typeface="Source Han Serif SC" panose="02020400000000000000" pitchFamily="18" charset="-122"/>
                <a:ea typeface="Source Han Serif SC" panose="02020400000000000000" pitchFamily="18" charset="-122"/>
                <a:sym typeface="Source Han Serif SC" panose="02020400000000000000" pitchFamily="18" charset="-122"/>
              </a:rPr>
              <a:t>), которую готовят в провинции </a:t>
            </a:r>
            <a:r>
              <a:rPr lang="ru-RU" altLang="zh-CN" dirty="0" err="1">
                <a:solidFill>
                  <a:schemeClr val="accent1"/>
                </a:solidFill>
                <a:latin typeface="Source Han Serif SC" panose="02020400000000000000" pitchFamily="18" charset="-122"/>
                <a:ea typeface="Source Han Serif SC" panose="02020400000000000000" pitchFamily="18" charset="-122"/>
                <a:sym typeface="Source Han Serif SC" panose="02020400000000000000" pitchFamily="18" charset="-122"/>
              </a:rPr>
              <a:t>Шанси</a:t>
            </a:r>
            <a:r>
              <a:rPr lang="ru-RU" altLang="zh-CN" dirty="0">
                <a:solidFill>
                  <a:schemeClr val="accent1"/>
                </a:solidFill>
                <a:latin typeface="Source Han Serif SC" panose="02020400000000000000" pitchFamily="18" charset="-122"/>
                <a:ea typeface="Source Han Serif SC" panose="02020400000000000000" pitchFamily="18" charset="-122"/>
                <a:sym typeface="Source Han Serif SC" panose="02020400000000000000" pitchFamily="18" charset="-122"/>
              </a:rPr>
              <a:t>.</a:t>
            </a:r>
            <a:endParaRPr lang="id-ID" dirty="0">
              <a:solidFill>
                <a:schemeClr val="accent1"/>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Tree>
    <p:extLst>
      <p:ext uri="{BB962C8B-B14F-4D97-AF65-F5344CB8AC3E}">
        <p14:creationId xmlns:p14="http://schemas.microsoft.com/office/powerpoint/2010/main" val="3131972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FBC35B44-84E6-42EB-B454-93331AA3A352}"/>
              </a:ext>
            </a:extLst>
          </p:cNvPr>
          <p:cNvGrpSpPr/>
          <p:nvPr/>
        </p:nvGrpSpPr>
        <p:grpSpPr>
          <a:xfrm>
            <a:off x="-3" y="-453923"/>
            <a:ext cx="12358987" cy="7465362"/>
            <a:chOff x="0" y="-453922"/>
            <a:chExt cx="12192000" cy="7311922"/>
          </a:xfrm>
        </p:grpSpPr>
        <p:pic>
          <p:nvPicPr>
            <p:cNvPr id="12" name="图片 11">
              <a:extLst>
                <a:ext uri="{FF2B5EF4-FFF2-40B4-BE49-F238E27FC236}">
                  <a16:creationId xmlns:a16="http://schemas.microsoft.com/office/drawing/2014/main" id="{6FC7B88B-7DD4-41D6-BB5E-4D334BE8AC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13" name="图片 12">
              <a:extLst>
                <a:ext uri="{FF2B5EF4-FFF2-40B4-BE49-F238E27FC236}">
                  <a16:creationId xmlns:a16="http://schemas.microsoft.com/office/drawing/2014/main" id="{D795D34E-8BB4-4F86-8D2E-9ABD4DBE5C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flipV="1">
              <a:off x="0" y="-453922"/>
              <a:ext cx="1306286" cy="2126512"/>
            </a:xfrm>
            <a:prstGeom prst="rect">
              <a:avLst/>
            </a:prstGeom>
          </p:spPr>
        </p:pic>
      </p:grpSp>
      <p:sp>
        <p:nvSpPr>
          <p:cNvPr id="7" name="2">
            <a:extLst>
              <a:ext uri="{FF2B5EF4-FFF2-40B4-BE49-F238E27FC236}">
                <a16:creationId xmlns:a16="http://schemas.microsoft.com/office/drawing/2014/main" id="{36ACC472-2F54-4561-972B-37D919D5E4BB}"/>
              </a:ext>
            </a:extLst>
          </p:cNvPr>
          <p:cNvSpPr txBox="1"/>
          <p:nvPr>
            <p:custDataLst>
              <p:tags r:id="rId1"/>
            </p:custDataLst>
          </p:nvPr>
        </p:nvSpPr>
        <p:spPr>
          <a:xfrm rot="16200000">
            <a:off x="5492598" y="-3133007"/>
            <a:ext cx="738664" cy="7103916"/>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zh-CN" sz="3600" b="0" i="0" u="none" strike="noStrike" kern="1200" cap="none" spc="-225" normalizeH="0" baseline="0" noProof="0" dirty="0">
                <a:ln>
                  <a:noFill/>
                </a:ln>
                <a:solidFill>
                  <a:srgbClr val="2F492B"/>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rPr>
              <a:t>Интересные факты</a:t>
            </a:r>
            <a:endParaRPr kumimoji="0" lang="zh-CN" altLang="en-US" sz="3600" b="0" i="0" u="none" strike="noStrike" kern="1200" cap="none" spc="-225" normalizeH="0" baseline="0" noProof="0" dirty="0">
              <a:ln>
                <a:noFill/>
              </a:ln>
              <a:solidFill>
                <a:srgbClr val="2F492B"/>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3" name="Rectangle 2">
            <a:extLst>
              <a:ext uri="{FF2B5EF4-FFF2-40B4-BE49-F238E27FC236}">
                <a16:creationId xmlns:a16="http://schemas.microsoft.com/office/drawing/2014/main" id="{C64C2A79-338A-44E3-B831-68DD89918FDA}"/>
              </a:ext>
            </a:extLst>
          </p:cNvPr>
          <p:cNvSpPr>
            <a:spLocks noChangeArrowheads="1"/>
          </p:cNvSpPr>
          <p:nvPr/>
        </p:nvSpPr>
        <p:spPr bwMode="auto">
          <a:xfrm>
            <a:off x="-6454" y="658948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ru-RU" altLang="ru-RU" sz="1800" b="0" i="1" u="none" strike="noStrike" cap="none" normalizeH="0" baseline="0" dirty="0">
                <a:ln>
                  <a:noFill/>
                </a:ln>
                <a:solidFill>
                  <a:schemeClr val="tx1"/>
                </a:solidFill>
                <a:effectLst/>
                <a:latin typeface="Arial" panose="020B0604020202020204" pitchFamily="34" charset="0"/>
              </a:rPr>
              <a:t>«В Китае каллиграфия считается одним из четырех основных искусств»</a:t>
            </a:r>
            <a:endParaRPr kumimoji="0" lang="ru-RU" altLang="ru-RU"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altLang="ru-RU" sz="1800" b="0" i="1" u="none" strike="noStrike" cap="none" normalizeH="0" baseline="0" dirty="0">
                <a:ln>
                  <a:noFill/>
                </a:ln>
                <a:solidFill>
                  <a:schemeClr val="tx1"/>
                </a:solidFill>
                <a:effectLst/>
                <a:latin typeface="Arial" panose="020B0604020202020204" pitchFamily="34" charset="0"/>
              </a:rPr>
              <a:t>«Каллиграфия помогает развивать внимание и терпение»</a:t>
            </a:r>
            <a:r>
              <a:rPr kumimoji="0" lang="ru-RU" altLang="ru-RU" sz="1800" b="0" i="0" u="none" strike="noStrike" cap="none" normalizeH="0" baseline="0" dirty="0">
                <a:ln>
                  <a:noFill/>
                </a:ln>
                <a:solidFill>
                  <a:schemeClr val="tx1"/>
                </a:solidFill>
                <a:effectLst/>
                <a:latin typeface="Arial" panose="020B0604020202020204" pitchFamily="34" charset="0"/>
              </a:rPr>
              <a:t> </a:t>
            </a:r>
          </a:p>
        </p:txBody>
      </p:sp>
      <p:pic>
        <p:nvPicPr>
          <p:cNvPr id="28676" name="Picture 4" descr="Picture background">
            <a:extLst>
              <a:ext uri="{FF2B5EF4-FFF2-40B4-BE49-F238E27FC236}">
                <a16:creationId xmlns:a16="http://schemas.microsoft.com/office/drawing/2014/main" id="{F65B1283-C1F2-494B-81AC-945523B08F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5960" y="804966"/>
            <a:ext cx="3741812" cy="2494540"/>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Picture background">
            <a:extLst>
              <a:ext uri="{FF2B5EF4-FFF2-40B4-BE49-F238E27FC236}">
                <a16:creationId xmlns:a16="http://schemas.microsoft.com/office/drawing/2014/main" id="{1D8DBDC1-61C2-4F25-B20C-88EDBC469C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0239" y="593210"/>
            <a:ext cx="3567763" cy="283579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19B0BFC6-898B-4289-8F07-37F28F5FD1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95185" y="3518009"/>
            <a:ext cx="3404121" cy="3404121"/>
          </a:xfrm>
          <a:prstGeom prst="rect">
            <a:avLst/>
          </a:prstGeom>
        </p:spPr>
      </p:pic>
      <p:pic>
        <p:nvPicPr>
          <p:cNvPr id="28682" name="Picture 10" descr="Picture background">
            <a:extLst>
              <a:ext uri="{FF2B5EF4-FFF2-40B4-BE49-F238E27FC236}">
                <a16:creationId xmlns:a16="http://schemas.microsoft.com/office/drawing/2014/main" id="{E9612296-E8E0-4EED-AB19-E664D7E2C3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28175" y="3429000"/>
            <a:ext cx="4239193" cy="283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942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FBC35B44-84E6-42EB-B454-93331AA3A352}"/>
              </a:ext>
            </a:extLst>
          </p:cNvPr>
          <p:cNvGrpSpPr/>
          <p:nvPr/>
        </p:nvGrpSpPr>
        <p:grpSpPr>
          <a:xfrm>
            <a:off x="0" y="-453922"/>
            <a:ext cx="12192000" cy="7311922"/>
            <a:chOff x="0" y="-453922"/>
            <a:chExt cx="12192000" cy="7311922"/>
          </a:xfrm>
        </p:grpSpPr>
        <p:pic>
          <p:nvPicPr>
            <p:cNvPr id="12" name="图片 11">
              <a:extLst>
                <a:ext uri="{FF2B5EF4-FFF2-40B4-BE49-F238E27FC236}">
                  <a16:creationId xmlns:a16="http://schemas.microsoft.com/office/drawing/2014/main" id="{6FC7B88B-7DD4-41D6-BB5E-4D334BE8AC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13" name="图片 12">
              <a:extLst>
                <a:ext uri="{FF2B5EF4-FFF2-40B4-BE49-F238E27FC236}">
                  <a16:creationId xmlns:a16="http://schemas.microsoft.com/office/drawing/2014/main" id="{D795D34E-8BB4-4F86-8D2E-9ABD4DBE5C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flipV="1">
              <a:off x="0" y="-453922"/>
              <a:ext cx="1306286" cy="2126512"/>
            </a:xfrm>
            <a:prstGeom prst="rect">
              <a:avLst/>
            </a:prstGeom>
          </p:spPr>
        </p:pic>
      </p:grpSp>
      <p:sp>
        <p:nvSpPr>
          <p:cNvPr id="2" name="Прямоугольник 1">
            <a:extLst>
              <a:ext uri="{FF2B5EF4-FFF2-40B4-BE49-F238E27FC236}">
                <a16:creationId xmlns:a16="http://schemas.microsoft.com/office/drawing/2014/main" id="{DB93E8B5-50AD-460A-A9FE-340BC968F3B2}"/>
              </a:ext>
            </a:extLst>
          </p:cNvPr>
          <p:cNvSpPr/>
          <p:nvPr/>
        </p:nvSpPr>
        <p:spPr>
          <a:xfrm>
            <a:off x="87519" y="5089859"/>
            <a:ext cx="12005221" cy="15370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 name="组合 3">
            <a:extLst>
              <a:ext uri="{FF2B5EF4-FFF2-40B4-BE49-F238E27FC236}">
                <a16:creationId xmlns:a16="http://schemas.microsoft.com/office/drawing/2014/main" id="{D3707E57-380E-4325-8AF8-2882E05067CD}"/>
              </a:ext>
            </a:extLst>
          </p:cNvPr>
          <p:cNvGrpSpPr/>
          <p:nvPr/>
        </p:nvGrpSpPr>
        <p:grpSpPr>
          <a:xfrm>
            <a:off x="49127" y="348664"/>
            <a:ext cx="3137152" cy="3256503"/>
            <a:chOff x="1228069" y="1567864"/>
            <a:chExt cx="3137152" cy="3256503"/>
          </a:xfrm>
        </p:grpSpPr>
        <p:sp>
          <p:nvSpPr>
            <p:cNvPr id="5" name="文本框 4"/>
            <p:cNvSpPr txBox="1"/>
            <p:nvPr/>
          </p:nvSpPr>
          <p:spPr>
            <a:xfrm>
              <a:off x="1228069" y="1567864"/>
              <a:ext cx="923330" cy="1378058"/>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4800" dirty="0">
                  <a:latin typeface="SimSun" panose="02010600030101010101" pitchFamily="2" charset="-122"/>
                  <a:ea typeface="SimSun" panose="02010600030101010101" pitchFamily="2" charset="-122"/>
                  <a:sym typeface="Source Han Serif SC" panose="02020400000000000000" pitchFamily="18" charset="-122"/>
                </a:rPr>
                <a:t>书法</a:t>
              </a:r>
              <a:endParaRPr kumimoji="0" lang="zh-CN" altLang="en-US" sz="4800" b="0" i="0" u="none" strike="noStrike" kern="1200" cap="none" spc="0" normalizeH="0" baseline="0" noProof="0" dirty="0">
                <a:ln>
                  <a:noFill/>
                </a:ln>
                <a:effectLst/>
                <a:uLnTx/>
                <a:uFillTx/>
                <a:latin typeface="SimSun" panose="02010600030101010101" pitchFamily="2" charset="-122"/>
                <a:ea typeface="SimSun" panose="02010600030101010101" pitchFamily="2" charset="-122"/>
                <a:sym typeface="Source Han Serif SC" panose="02020400000000000000" pitchFamily="18" charset="-122"/>
              </a:endParaRPr>
            </a:p>
          </p:txBody>
        </p:sp>
        <p:sp>
          <p:nvSpPr>
            <p:cNvPr id="3" name="椭圆 2">
              <a:extLst>
                <a:ext uri="{FF2B5EF4-FFF2-40B4-BE49-F238E27FC236}">
                  <a16:creationId xmlns:a16="http://schemas.microsoft.com/office/drawing/2014/main" id="{162258A6-32D1-4519-AB20-02D59CFFBC42}"/>
                </a:ext>
              </a:extLst>
            </p:cNvPr>
            <p:cNvSpPr/>
            <p:nvPr/>
          </p:nvSpPr>
          <p:spPr>
            <a:xfrm rot="11290555">
              <a:off x="1832085" y="2291231"/>
              <a:ext cx="2533136" cy="2533136"/>
            </a:xfrm>
            <a:prstGeom prst="ellipse">
              <a:avLst/>
            </a:prstGeom>
            <a:noFill/>
            <a:ln>
              <a:gradFill>
                <a:gsLst>
                  <a:gs pos="0">
                    <a:srgbClr val="2F492B"/>
                  </a:gs>
                  <a:gs pos="59300">
                    <a:srgbClr val="2F492B"/>
                  </a:gs>
                  <a:gs pos="100000">
                    <a:srgbClr val="2F492B">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sp>
        <p:nvSpPr>
          <p:cNvPr id="11" name="2">
            <a:extLst>
              <a:ext uri="{FF2B5EF4-FFF2-40B4-BE49-F238E27FC236}">
                <a16:creationId xmlns:a16="http://schemas.microsoft.com/office/drawing/2014/main" id="{2AC4829B-A1DA-4E35-8C98-EE071E6FC769}"/>
              </a:ext>
            </a:extLst>
          </p:cNvPr>
          <p:cNvSpPr txBox="1"/>
          <p:nvPr>
            <p:custDataLst>
              <p:tags r:id="rId1"/>
            </p:custDataLst>
          </p:nvPr>
        </p:nvSpPr>
        <p:spPr>
          <a:xfrm rot="16200000">
            <a:off x="4386373" y="-2282475"/>
            <a:ext cx="738664" cy="6034118"/>
          </a:xfrm>
          <a:prstGeom prst="rect">
            <a:avLst/>
          </a:prstGeom>
          <a:noFill/>
        </p:spPr>
        <p:txBody>
          <a:bodyPr vert="eaVert"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ru-RU" altLang="zh-CN" sz="3600" b="0" i="0" u="none" strike="noStrike" kern="1200" cap="none" spc="-225" normalizeH="0" baseline="0" noProof="0" dirty="0">
                <a:ln>
                  <a:noFill/>
                </a:ln>
                <a:solidFill>
                  <a:srgbClr val="2F492B"/>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rPr>
              <a:t>Что такое каллиграфия</a:t>
            </a:r>
            <a:endParaRPr kumimoji="0" lang="zh-CN" altLang="en-US" sz="3600" b="0" i="0" u="none" strike="noStrike" kern="1200" cap="none" spc="-225" normalizeH="0" baseline="0" noProof="0" dirty="0">
              <a:ln>
                <a:noFill/>
              </a:ln>
              <a:solidFill>
                <a:srgbClr val="2F492B"/>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Прямоугольник 7">
            <a:extLst>
              <a:ext uri="{FF2B5EF4-FFF2-40B4-BE49-F238E27FC236}">
                <a16:creationId xmlns:a16="http://schemas.microsoft.com/office/drawing/2014/main" id="{6BBB41C5-0D51-4FD8-9D8E-F0189F5EFBB6}"/>
              </a:ext>
            </a:extLst>
          </p:cNvPr>
          <p:cNvSpPr/>
          <p:nvPr/>
        </p:nvSpPr>
        <p:spPr>
          <a:xfrm>
            <a:off x="72569" y="5198315"/>
            <a:ext cx="12046858" cy="1259576"/>
          </a:xfrm>
          <a:prstGeom prst="rect">
            <a:avLst/>
          </a:prstGeom>
        </p:spPr>
        <p:txBody>
          <a:bodyPr wrap="square">
            <a:spAutoFit/>
          </a:bodyPr>
          <a:lstStyle/>
          <a:p>
            <a:pPr lvl="0" defTabSz="457143">
              <a:lnSpc>
                <a:spcPct val="130000"/>
              </a:lnSpc>
              <a:defRPr/>
            </a:pPr>
            <a:r>
              <a:rPr lang="ru-RU" altLang="zh-CN" sz="2000" dirty="0">
                <a:solidFill>
                  <a:schemeClr val="accent1"/>
                </a:solidFill>
                <a:latin typeface="Source Han Serif SC" panose="02020400000000000000" pitchFamily="18" charset="-122"/>
                <a:ea typeface="Source Han Serif SC" panose="02020400000000000000" pitchFamily="18" charset="-122"/>
                <a:sym typeface="Source Han Serif SC" panose="02020400000000000000" pitchFamily="18" charset="-122"/>
              </a:rPr>
              <a:t>Каллиграфия — это искусство красивого письма. Это не просто письмо, а создание красивых линий и узоров с помощью кисти и туши. В Китае каллиграфия считается искусством. </a:t>
            </a:r>
            <a:endParaRPr lang="ru-RU" sz="2000" dirty="0"/>
          </a:p>
        </p:txBody>
      </p:sp>
      <p:pic>
        <p:nvPicPr>
          <p:cNvPr id="1026" name="Picture 2" descr="Picture background">
            <a:extLst>
              <a:ext uri="{FF2B5EF4-FFF2-40B4-BE49-F238E27FC236}">
                <a16:creationId xmlns:a16="http://schemas.microsoft.com/office/drawing/2014/main" id="{A661912F-50D5-4B00-8437-C9EBF7F0E0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34" y="1170076"/>
            <a:ext cx="5370541" cy="35770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cture background">
            <a:extLst>
              <a:ext uri="{FF2B5EF4-FFF2-40B4-BE49-F238E27FC236}">
                <a16:creationId xmlns:a16="http://schemas.microsoft.com/office/drawing/2014/main" id="{45336169-2972-4281-B46A-1FF8D49BAA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0534" y="1170076"/>
            <a:ext cx="5365573" cy="3577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60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FBC35B44-84E6-42EB-B454-93331AA3A352}"/>
              </a:ext>
            </a:extLst>
          </p:cNvPr>
          <p:cNvGrpSpPr/>
          <p:nvPr/>
        </p:nvGrpSpPr>
        <p:grpSpPr>
          <a:xfrm>
            <a:off x="0" y="-453922"/>
            <a:ext cx="12281853" cy="7311922"/>
            <a:chOff x="0" y="-453922"/>
            <a:chExt cx="12192000" cy="7311922"/>
          </a:xfrm>
        </p:grpSpPr>
        <p:pic>
          <p:nvPicPr>
            <p:cNvPr id="12" name="图片 11">
              <a:extLst>
                <a:ext uri="{FF2B5EF4-FFF2-40B4-BE49-F238E27FC236}">
                  <a16:creationId xmlns:a16="http://schemas.microsoft.com/office/drawing/2014/main" id="{6FC7B88B-7DD4-41D6-BB5E-4D334BE8AC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13" name="图片 12">
              <a:extLst>
                <a:ext uri="{FF2B5EF4-FFF2-40B4-BE49-F238E27FC236}">
                  <a16:creationId xmlns:a16="http://schemas.microsoft.com/office/drawing/2014/main" id="{D795D34E-8BB4-4F86-8D2E-9ABD4DBE5C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flipV="1">
              <a:off x="0" y="-453922"/>
              <a:ext cx="1306286" cy="2126512"/>
            </a:xfrm>
            <a:prstGeom prst="rect">
              <a:avLst/>
            </a:prstGeom>
          </p:spPr>
        </p:pic>
      </p:grpSp>
      <p:sp>
        <p:nvSpPr>
          <p:cNvPr id="3" name="椭圆 2">
            <a:extLst>
              <a:ext uri="{FF2B5EF4-FFF2-40B4-BE49-F238E27FC236}">
                <a16:creationId xmlns:a16="http://schemas.microsoft.com/office/drawing/2014/main" id="{162258A6-32D1-4519-AB20-02D59CFFBC42}"/>
              </a:ext>
            </a:extLst>
          </p:cNvPr>
          <p:cNvSpPr/>
          <p:nvPr/>
        </p:nvSpPr>
        <p:spPr>
          <a:xfrm rot="11290555">
            <a:off x="653143" y="1072031"/>
            <a:ext cx="2533136" cy="2533136"/>
          </a:xfrm>
          <a:prstGeom prst="ellipse">
            <a:avLst/>
          </a:prstGeom>
          <a:noFill/>
          <a:ln>
            <a:gradFill>
              <a:gsLst>
                <a:gs pos="0">
                  <a:srgbClr val="2F492B"/>
                </a:gs>
                <a:gs pos="59300">
                  <a:srgbClr val="2F492B"/>
                </a:gs>
                <a:gs pos="100000">
                  <a:srgbClr val="2F492B">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7" name="2">
            <a:extLst>
              <a:ext uri="{FF2B5EF4-FFF2-40B4-BE49-F238E27FC236}">
                <a16:creationId xmlns:a16="http://schemas.microsoft.com/office/drawing/2014/main" id="{36ACC472-2F54-4561-972B-37D919D5E4BB}"/>
              </a:ext>
            </a:extLst>
          </p:cNvPr>
          <p:cNvSpPr txBox="1"/>
          <p:nvPr>
            <p:custDataLst>
              <p:tags r:id="rId1"/>
            </p:custDataLst>
          </p:nvPr>
        </p:nvSpPr>
        <p:spPr>
          <a:xfrm rot="16200000">
            <a:off x="6192869" y="-3950240"/>
            <a:ext cx="738664" cy="9647108"/>
          </a:xfrm>
          <a:prstGeom prst="rect">
            <a:avLst/>
          </a:prstGeom>
          <a:noFill/>
        </p:spPr>
        <p:txBody>
          <a:bodyPr vert="eaVert" wrap="square" rtlCol="0">
            <a:spAutoFit/>
          </a:bodyPr>
          <a:lstStyle/>
          <a:p>
            <a:pPr lvl="0" algn="ctr">
              <a:defRPr/>
            </a:pPr>
            <a:r>
              <a:rPr lang="ru-RU" altLang="zh-CN" sz="3600" spc="-225" dirty="0">
                <a:solidFill>
                  <a:srgbClr val="2F492B"/>
                </a:solidFill>
                <a:latin typeface="Source Han Serif SC" panose="02020400000000000000" pitchFamily="18" charset="-122"/>
                <a:ea typeface="Source Han Serif SC" panose="02020400000000000000" pitchFamily="18" charset="-122"/>
                <a:sym typeface="Source Han Serif SC" panose="02020400000000000000" pitchFamily="18" charset="-122"/>
              </a:rPr>
              <a:t>Глиняные изделия из </a:t>
            </a:r>
            <a:r>
              <a:rPr lang="ru-RU" altLang="zh-CN" sz="3600" spc="-225" dirty="0" err="1">
                <a:solidFill>
                  <a:srgbClr val="2F492B"/>
                </a:solidFill>
                <a:latin typeface="Source Han Serif SC" panose="02020400000000000000" pitchFamily="18" charset="-122"/>
                <a:ea typeface="Source Han Serif SC" panose="02020400000000000000" pitchFamily="18" charset="-122"/>
                <a:sym typeface="Source Han Serif SC" panose="02020400000000000000" pitchFamily="18" charset="-122"/>
              </a:rPr>
              <a:t>Банпо</a:t>
            </a:r>
            <a:r>
              <a:rPr lang="ru-RU" altLang="zh-CN" sz="3600" spc="-225" dirty="0">
                <a:solidFill>
                  <a:srgbClr val="2F492B"/>
                </a:solidFill>
                <a:latin typeface="Source Han Serif SC" panose="02020400000000000000" pitchFamily="18" charset="-122"/>
                <a:ea typeface="Source Han Serif SC" panose="02020400000000000000" pitchFamily="18" charset="-122"/>
                <a:sym typeface="Source Han Serif SC" panose="02020400000000000000" pitchFamily="18" charset="-122"/>
              </a:rPr>
              <a:t> ( 4.000 лет до н.э.)</a:t>
            </a:r>
            <a:endParaRPr kumimoji="0" lang="zh-CN" altLang="en-US" sz="3600" b="0" i="0" u="none" strike="noStrike" kern="1200" cap="none" spc="-225" normalizeH="0" baseline="0" noProof="0" dirty="0">
              <a:ln>
                <a:noFill/>
              </a:ln>
              <a:solidFill>
                <a:srgbClr val="2F492B"/>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pic>
        <p:nvPicPr>
          <p:cNvPr id="1026" name="Picture 2" descr="Китайская керамика">
            <a:extLst>
              <a:ext uri="{FF2B5EF4-FFF2-40B4-BE49-F238E27FC236}">
                <a16:creationId xmlns:a16="http://schemas.microsoft.com/office/drawing/2014/main" id="{405B0C8A-F0EF-400E-A7EF-7414178B5C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8346" y="1062096"/>
            <a:ext cx="5770128" cy="432759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96150D43-137B-4B44-B821-AC99F1E299CF}"/>
              </a:ext>
            </a:extLst>
          </p:cNvPr>
          <p:cNvSpPr/>
          <p:nvPr/>
        </p:nvSpPr>
        <p:spPr>
          <a:xfrm>
            <a:off x="0" y="5500414"/>
            <a:ext cx="11887199" cy="13026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dirty="0"/>
              <a:t>Глиняные изделия из </a:t>
            </a:r>
            <a:r>
              <a:rPr lang="ru-RU" dirty="0" err="1"/>
              <a:t>Банпо</a:t>
            </a:r>
            <a:r>
              <a:rPr lang="ru-RU" dirty="0"/>
              <a:t>. Во время раскопок были обнаружены примитивные глиняные изделия, датируемые 4 тысячелетием до н. э.. Эта глиняная утварь была украшена изображениями, похожими на иероглифы. Первые знаки не передавали точного значения, а несли лишь обобщённый или приблизительный смысл.</a:t>
            </a:r>
          </a:p>
        </p:txBody>
      </p:sp>
    </p:spTree>
    <p:extLst>
      <p:ext uri="{BB962C8B-B14F-4D97-AF65-F5344CB8AC3E}">
        <p14:creationId xmlns:p14="http://schemas.microsoft.com/office/powerpoint/2010/main" val="1319797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FBC35B44-84E6-42EB-B454-93331AA3A352}"/>
              </a:ext>
            </a:extLst>
          </p:cNvPr>
          <p:cNvGrpSpPr/>
          <p:nvPr/>
        </p:nvGrpSpPr>
        <p:grpSpPr>
          <a:xfrm>
            <a:off x="-3" y="-453922"/>
            <a:ext cx="12281853" cy="7311922"/>
            <a:chOff x="0" y="-453922"/>
            <a:chExt cx="12192000" cy="7311922"/>
          </a:xfrm>
        </p:grpSpPr>
        <p:pic>
          <p:nvPicPr>
            <p:cNvPr id="12" name="图片 11">
              <a:extLst>
                <a:ext uri="{FF2B5EF4-FFF2-40B4-BE49-F238E27FC236}">
                  <a16:creationId xmlns:a16="http://schemas.microsoft.com/office/drawing/2014/main" id="{6FC7B88B-7DD4-41D6-BB5E-4D334BE8AC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13" name="图片 12">
              <a:extLst>
                <a:ext uri="{FF2B5EF4-FFF2-40B4-BE49-F238E27FC236}">
                  <a16:creationId xmlns:a16="http://schemas.microsoft.com/office/drawing/2014/main" id="{D795D34E-8BB4-4F86-8D2E-9ABD4DBE5C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flipV="1">
              <a:off x="0" y="-453922"/>
              <a:ext cx="1306286" cy="2126512"/>
            </a:xfrm>
            <a:prstGeom prst="rect">
              <a:avLst/>
            </a:prstGeom>
          </p:spPr>
        </p:pic>
      </p:grpSp>
      <p:sp>
        <p:nvSpPr>
          <p:cNvPr id="3" name="椭圆 2">
            <a:extLst>
              <a:ext uri="{FF2B5EF4-FFF2-40B4-BE49-F238E27FC236}">
                <a16:creationId xmlns:a16="http://schemas.microsoft.com/office/drawing/2014/main" id="{162258A6-32D1-4519-AB20-02D59CFFBC42}"/>
              </a:ext>
            </a:extLst>
          </p:cNvPr>
          <p:cNvSpPr/>
          <p:nvPr/>
        </p:nvSpPr>
        <p:spPr>
          <a:xfrm rot="11290555">
            <a:off x="653143" y="1072031"/>
            <a:ext cx="2533136" cy="2533136"/>
          </a:xfrm>
          <a:prstGeom prst="ellipse">
            <a:avLst/>
          </a:prstGeom>
          <a:noFill/>
          <a:ln>
            <a:gradFill>
              <a:gsLst>
                <a:gs pos="0">
                  <a:srgbClr val="2F492B"/>
                </a:gs>
                <a:gs pos="59300">
                  <a:srgbClr val="2F492B"/>
                </a:gs>
                <a:gs pos="100000">
                  <a:srgbClr val="2F492B">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7" name="2">
            <a:extLst>
              <a:ext uri="{FF2B5EF4-FFF2-40B4-BE49-F238E27FC236}">
                <a16:creationId xmlns:a16="http://schemas.microsoft.com/office/drawing/2014/main" id="{36ACC472-2F54-4561-972B-37D919D5E4BB}"/>
              </a:ext>
            </a:extLst>
          </p:cNvPr>
          <p:cNvSpPr txBox="1"/>
          <p:nvPr>
            <p:custDataLst>
              <p:tags r:id="rId1"/>
            </p:custDataLst>
          </p:nvPr>
        </p:nvSpPr>
        <p:spPr>
          <a:xfrm rot="16200000">
            <a:off x="5472041" y="-7106149"/>
            <a:ext cx="738664" cy="15368257"/>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zh-CN" sz="3600" b="0" i="0" u="none" strike="noStrike" kern="1200" cap="none" spc="-225" normalizeH="0" baseline="0" noProof="0" dirty="0">
                <a:ln>
                  <a:noFill/>
                </a:ln>
                <a:solidFill>
                  <a:srgbClr val="2F492B"/>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rPr>
              <a:t>Надпись на черепашьих панцирях ( 3.000 лет до н.э.)</a:t>
            </a:r>
            <a:endParaRPr kumimoji="0" lang="zh-CN" altLang="en-US" sz="3600" b="0" i="0" u="none" strike="noStrike" kern="1200" cap="none" spc="-225" normalizeH="0" baseline="0" noProof="0" dirty="0">
              <a:ln>
                <a:noFill/>
              </a:ln>
              <a:solidFill>
                <a:srgbClr val="2F492B"/>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pic>
        <p:nvPicPr>
          <p:cNvPr id="3074" name="Picture 2" descr="Picture background">
            <a:extLst>
              <a:ext uri="{FF2B5EF4-FFF2-40B4-BE49-F238E27FC236}">
                <a16:creationId xmlns:a16="http://schemas.microsoft.com/office/drawing/2014/main" id="{63D21561-FEAA-4D22-8AC5-53BB4E0CC4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246911" y="748473"/>
            <a:ext cx="3981601" cy="4796575"/>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a:extLst>
              <a:ext uri="{FF2B5EF4-FFF2-40B4-BE49-F238E27FC236}">
                <a16:creationId xmlns:a16="http://schemas.microsoft.com/office/drawing/2014/main" id="{C2A42EBE-F468-4669-8161-D56F4A1B5417}"/>
              </a:ext>
            </a:extLst>
          </p:cNvPr>
          <p:cNvSpPr/>
          <p:nvPr/>
        </p:nvSpPr>
        <p:spPr>
          <a:xfrm>
            <a:off x="197323" y="5332775"/>
            <a:ext cx="11887199" cy="130268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dirty="0"/>
              <a:t>Самые первые следы китайских букв датируются примерно 3 тысячами лет назад, во времена правления династии </a:t>
            </a:r>
            <a:r>
              <a:rPr lang="ru-RU" dirty="0" err="1"/>
              <a:t>Шан</a:t>
            </a:r>
            <a:r>
              <a:rPr lang="ru-RU" dirty="0"/>
              <a:t> (1600–1046 годы до нашей эры). костях животных и черепах панцирей, это были так называемые «гадательные знаки», которые использовались для связи с духами предков.</a:t>
            </a:r>
          </a:p>
          <a:p>
            <a:pPr algn="ctr"/>
            <a:endParaRPr lang="ru-RU" b="1" dirty="0"/>
          </a:p>
        </p:txBody>
      </p:sp>
    </p:spTree>
    <p:extLst>
      <p:ext uri="{BB962C8B-B14F-4D97-AF65-F5344CB8AC3E}">
        <p14:creationId xmlns:p14="http://schemas.microsoft.com/office/powerpoint/2010/main" val="1047764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FBC35B44-84E6-42EB-B454-93331AA3A352}"/>
              </a:ext>
            </a:extLst>
          </p:cNvPr>
          <p:cNvGrpSpPr/>
          <p:nvPr/>
        </p:nvGrpSpPr>
        <p:grpSpPr>
          <a:xfrm>
            <a:off x="0" y="-696792"/>
            <a:ext cx="12246763" cy="7554792"/>
            <a:chOff x="0" y="-453922"/>
            <a:chExt cx="12192000" cy="7311922"/>
          </a:xfrm>
        </p:grpSpPr>
        <p:pic>
          <p:nvPicPr>
            <p:cNvPr id="12" name="图片 11">
              <a:extLst>
                <a:ext uri="{FF2B5EF4-FFF2-40B4-BE49-F238E27FC236}">
                  <a16:creationId xmlns:a16="http://schemas.microsoft.com/office/drawing/2014/main" id="{6FC7B88B-7DD4-41D6-BB5E-4D334BE8AC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13" name="图片 12">
              <a:extLst>
                <a:ext uri="{FF2B5EF4-FFF2-40B4-BE49-F238E27FC236}">
                  <a16:creationId xmlns:a16="http://schemas.microsoft.com/office/drawing/2014/main" id="{D795D34E-8BB4-4F86-8D2E-9ABD4DBE5C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flipV="1">
              <a:off x="0" y="-453922"/>
              <a:ext cx="1306286" cy="2126512"/>
            </a:xfrm>
            <a:prstGeom prst="rect">
              <a:avLst/>
            </a:prstGeom>
          </p:spPr>
        </p:pic>
      </p:grpSp>
      <p:sp>
        <p:nvSpPr>
          <p:cNvPr id="3" name="椭圆 2">
            <a:extLst>
              <a:ext uri="{FF2B5EF4-FFF2-40B4-BE49-F238E27FC236}">
                <a16:creationId xmlns:a16="http://schemas.microsoft.com/office/drawing/2014/main" id="{162258A6-32D1-4519-AB20-02D59CFFBC42}"/>
              </a:ext>
            </a:extLst>
          </p:cNvPr>
          <p:cNvSpPr/>
          <p:nvPr/>
        </p:nvSpPr>
        <p:spPr>
          <a:xfrm rot="11290555">
            <a:off x="653143" y="1072031"/>
            <a:ext cx="2533136" cy="2533136"/>
          </a:xfrm>
          <a:prstGeom prst="ellipse">
            <a:avLst/>
          </a:prstGeom>
          <a:noFill/>
          <a:ln>
            <a:gradFill>
              <a:gsLst>
                <a:gs pos="0">
                  <a:srgbClr val="2F492B"/>
                </a:gs>
                <a:gs pos="59300">
                  <a:srgbClr val="2F492B"/>
                </a:gs>
                <a:gs pos="100000">
                  <a:srgbClr val="2F492B">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7" name="2">
            <a:extLst>
              <a:ext uri="{FF2B5EF4-FFF2-40B4-BE49-F238E27FC236}">
                <a16:creationId xmlns:a16="http://schemas.microsoft.com/office/drawing/2014/main" id="{36ACC472-2F54-4561-972B-37D919D5E4BB}"/>
              </a:ext>
            </a:extLst>
          </p:cNvPr>
          <p:cNvSpPr txBox="1"/>
          <p:nvPr>
            <p:custDataLst>
              <p:tags r:id="rId1"/>
            </p:custDataLst>
          </p:nvPr>
        </p:nvSpPr>
        <p:spPr>
          <a:xfrm rot="16200000">
            <a:off x="6414599" y="-4249147"/>
            <a:ext cx="615553" cy="9967461"/>
          </a:xfrm>
          <a:prstGeom prst="rect">
            <a:avLst/>
          </a:prstGeom>
          <a:noFill/>
        </p:spPr>
        <p:txBody>
          <a:bodyPr vert="eaVert" wrap="square" rtlCol="0">
            <a:spAutoFit/>
          </a:bodyPr>
          <a:lstStyle/>
          <a:p>
            <a:pPr lvl="0" algn="ctr">
              <a:defRPr/>
            </a:pPr>
            <a:r>
              <a:rPr lang="ru-RU" altLang="zh-CN" sz="2800" spc="-225" dirty="0">
                <a:solidFill>
                  <a:srgbClr val="2F492B"/>
                </a:solidFill>
                <a:latin typeface="Source Han Serif SC" panose="02020400000000000000" pitchFamily="18" charset="-122"/>
                <a:ea typeface="Source Han Serif SC" panose="02020400000000000000" pitchFamily="18" charset="-122"/>
                <a:sym typeface="Source Han Serif SC" panose="02020400000000000000" pitchFamily="18" charset="-122"/>
              </a:rPr>
              <a:t>Надписи на бронзе (династии Чжоу (1046–256 годы до н.э.)</a:t>
            </a:r>
            <a:endParaRPr kumimoji="0" lang="zh-CN" altLang="en-US" sz="2800" b="0" i="0" u="none" strike="noStrike" kern="1200" cap="none" spc="-225" normalizeH="0" baseline="0" noProof="0" dirty="0">
              <a:ln>
                <a:noFill/>
              </a:ln>
              <a:solidFill>
                <a:srgbClr val="2F492B"/>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pic>
        <p:nvPicPr>
          <p:cNvPr id="3076" name="Picture 4" descr="Picture background">
            <a:extLst>
              <a:ext uri="{FF2B5EF4-FFF2-40B4-BE49-F238E27FC236}">
                <a16:creationId xmlns:a16="http://schemas.microsoft.com/office/drawing/2014/main" id="{4C473EC1-A90C-4E30-9EC6-6A56AB041C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3689" y="1267170"/>
            <a:ext cx="6009506" cy="442449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icture background">
            <a:extLst>
              <a:ext uri="{FF2B5EF4-FFF2-40B4-BE49-F238E27FC236}">
                <a16:creationId xmlns:a16="http://schemas.microsoft.com/office/drawing/2014/main" id="{5FCC342C-5B7E-4AE8-A18C-465437AAFA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9711" y="1132621"/>
            <a:ext cx="8164903" cy="4592758"/>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id="{AA005770-C9B7-4F31-A4C8-090329B4B781}"/>
              </a:ext>
            </a:extLst>
          </p:cNvPr>
          <p:cNvSpPr/>
          <p:nvPr/>
        </p:nvSpPr>
        <p:spPr>
          <a:xfrm>
            <a:off x="307509" y="5940082"/>
            <a:ext cx="11795591" cy="70321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ru-RU" dirty="0"/>
              <a:t>Иероглифы уже стали использовать на бронзовых сосудах и других предметах, что сохранение сохраняется в дальнейшем.</a:t>
            </a:r>
          </a:p>
        </p:txBody>
      </p:sp>
    </p:spTree>
    <p:extLst>
      <p:ext uri="{BB962C8B-B14F-4D97-AF65-F5344CB8AC3E}">
        <p14:creationId xmlns:p14="http://schemas.microsoft.com/office/powerpoint/2010/main" val="3130308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FBC35B44-84E6-42EB-B454-93331AA3A352}"/>
              </a:ext>
            </a:extLst>
          </p:cNvPr>
          <p:cNvGrpSpPr/>
          <p:nvPr/>
        </p:nvGrpSpPr>
        <p:grpSpPr>
          <a:xfrm>
            <a:off x="-68773" y="-696792"/>
            <a:ext cx="12329543" cy="7554792"/>
            <a:chOff x="0" y="-453922"/>
            <a:chExt cx="12192000" cy="7311922"/>
          </a:xfrm>
        </p:grpSpPr>
        <p:pic>
          <p:nvPicPr>
            <p:cNvPr id="12" name="图片 11">
              <a:extLst>
                <a:ext uri="{FF2B5EF4-FFF2-40B4-BE49-F238E27FC236}">
                  <a16:creationId xmlns:a16="http://schemas.microsoft.com/office/drawing/2014/main" id="{6FC7B88B-7DD4-41D6-BB5E-4D334BE8AC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13" name="图片 12">
              <a:extLst>
                <a:ext uri="{FF2B5EF4-FFF2-40B4-BE49-F238E27FC236}">
                  <a16:creationId xmlns:a16="http://schemas.microsoft.com/office/drawing/2014/main" id="{D795D34E-8BB4-4F86-8D2E-9ABD4DBE5C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flipV="1">
              <a:off x="0" y="-453922"/>
              <a:ext cx="1306286" cy="2126512"/>
            </a:xfrm>
            <a:prstGeom prst="rect">
              <a:avLst/>
            </a:prstGeom>
          </p:spPr>
        </p:pic>
      </p:grpSp>
      <p:sp>
        <p:nvSpPr>
          <p:cNvPr id="3" name="椭圆 2">
            <a:extLst>
              <a:ext uri="{FF2B5EF4-FFF2-40B4-BE49-F238E27FC236}">
                <a16:creationId xmlns:a16="http://schemas.microsoft.com/office/drawing/2014/main" id="{162258A6-32D1-4519-AB20-02D59CFFBC42}"/>
              </a:ext>
            </a:extLst>
          </p:cNvPr>
          <p:cNvSpPr/>
          <p:nvPr/>
        </p:nvSpPr>
        <p:spPr>
          <a:xfrm rot="11290555">
            <a:off x="653143" y="1072031"/>
            <a:ext cx="2533136" cy="2533136"/>
          </a:xfrm>
          <a:prstGeom prst="ellipse">
            <a:avLst/>
          </a:prstGeom>
          <a:noFill/>
          <a:ln>
            <a:gradFill>
              <a:gsLst>
                <a:gs pos="0">
                  <a:srgbClr val="2F492B"/>
                </a:gs>
                <a:gs pos="59300">
                  <a:srgbClr val="2F492B"/>
                </a:gs>
                <a:gs pos="100000">
                  <a:srgbClr val="2F492B">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7" name="2">
            <a:extLst>
              <a:ext uri="{FF2B5EF4-FFF2-40B4-BE49-F238E27FC236}">
                <a16:creationId xmlns:a16="http://schemas.microsoft.com/office/drawing/2014/main" id="{36ACC472-2F54-4561-972B-37D919D5E4BB}"/>
              </a:ext>
            </a:extLst>
          </p:cNvPr>
          <p:cNvSpPr txBox="1"/>
          <p:nvPr>
            <p:custDataLst>
              <p:tags r:id="rId1"/>
            </p:custDataLst>
          </p:nvPr>
        </p:nvSpPr>
        <p:spPr>
          <a:xfrm rot="16200000">
            <a:off x="5789491" y="-5152424"/>
            <a:ext cx="615553" cy="11222749"/>
          </a:xfrm>
          <a:prstGeom prst="rect">
            <a:avLst/>
          </a:prstGeom>
          <a:noFill/>
        </p:spPr>
        <p:txBody>
          <a:bodyPr vert="eaVert" wrap="square" rtlCol="0">
            <a:spAutoFit/>
          </a:bodyPr>
          <a:lstStyle/>
          <a:p>
            <a:pPr lvl="0" algn="ctr">
              <a:defRPr/>
            </a:pPr>
            <a:r>
              <a:rPr lang="ru-RU" altLang="zh-CN" sz="2800" spc="-225" dirty="0">
                <a:solidFill>
                  <a:srgbClr val="2F492B"/>
                </a:solidFill>
                <a:latin typeface="Source Han Serif SC" panose="02020400000000000000" pitchFamily="18" charset="-122"/>
                <a:ea typeface="Source Han Serif SC" panose="02020400000000000000" pitchFamily="18" charset="-122"/>
                <a:sym typeface="Source Han Serif SC" panose="02020400000000000000" pitchFamily="18" charset="-122"/>
              </a:rPr>
              <a:t>Современные иероглифы  (Династия </a:t>
            </a:r>
            <a:r>
              <a:rPr lang="ru-RU" altLang="zh-CN" sz="2800" spc="-225" dirty="0" err="1">
                <a:solidFill>
                  <a:srgbClr val="2F492B"/>
                </a:solidFill>
                <a:latin typeface="Source Han Serif SC" panose="02020400000000000000" pitchFamily="18" charset="-122"/>
                <a:ea typeface="Source Han Serif SC" panose="02020400000000000000" pitchFamily="18" charset="-122"/>
                <a:sym typeface="Source Han Serif SC" panose="02020400000000000000" pitchFamily="18" charset="-122"/>
              </a:rPr>
              <a:t>Хань</a:t>
            </a:r>
            <a:r>
              <a:rPr lang="ru-RU" altLang="zh-CN" sz="2800" spc="-225" dirty="0">
                <a:solidFill>
                  <a:srgbClr val="2F492B"/>
                </a:solidFill>
                <a:latin typeface="Source Han Serif SC" panose="02020400000000000000" pitchFamily="18" charset="-122"/>
                <a:ea typeface="Source Han Serif SC" panose="02020400000000000000" pitchFamily="18" charset="-122"/>
                <a:sym typeface="Source Han Serif SC" panose="02020400000000000000" pitchFamily="18" charset="-122"/>
              </a:rPr>
              <a:t> (206 г. до н.э. – 220 г. н.э.</a:t>
            </a:r>
            <a:endParaRPr kumimoji="0" lang="zh-CN" altLang="en-US" sz="2800" b="0" i="0" u="none" strike="noStrike" kern="1200" cap="none" spc="-225" normalizeH="0" baseline="0" noProof="0" dirty="0">
              <a:ln>
                <a:noFill/>
              </a:ln>
              <a:solidFill>
                <a:srgbClr val="2F492B"/>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 name="Прямоугольник 1">
            <a:extLst>
              <a:ext uri="{FF2B5EF4-FFF2-40B4-BE49-F238E27FC236}">
                <a16:creationId xmlns:a16="http://schemas.microsoft.com/office/drawing/2014/main" id="{13CBA01F-35C2-4862-8BE9-A505B0E99757}"/>
              </a:ext>
            </a:extLst>
          </p:cNvPr>
          <p:cNvSpPr/>
          <p:nvPr/>
        </p:nvSpPr>
        <p:spPr>
          <a:xfrm>
            <a:off x="485893" y="6357715"/>
            <a:ext cx="11459364" cy="369332"/>
          </a:xfrm>
          <a:prstGeom prst="rect">
            <a:avLst/>
          </a:prstGeom>
        </p:spPr>
        <p:txBody>
          <a:bodyPr wrap="square">
            <a:spAutoFit/>
          </a:bodyPr>
          <a:lstStyle/>
          <a:p>
            <a:r>
              <a:rPr lang="ru-RU" dirty="0"/>
              <a:t>Появился стиль Лиши</a:t>
            </a:r>
          </a:p>
        </p:txBody>
      </p:sp>
      <p:pic>
        <p:nvPicPr>
          <p:cNvPr id="26626" name="Picture 2" descr="Picture background">
            <a:extLst>
              <a:ext uri="{FF2B5EF4-FFF2-40B4-BE49-F238E27FC236}">
                <a16:creationId xmlns:a16="http://schemas.microsoft.com/office/drawing/2014/main" id="{83431FF8-57C2-449C-9A72-F56372ECAA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486" y="1114452"/>
            <a:ext cx="6284634" cy="5243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71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FBC35B44-84E6-42EB-B454-93331AA3A352}"/>
              </a:ext>
            </a:extLst>
          </p:cNvPr>
          <p:cNvGrpSpPr/>
          <p:nvPr/>
        </p:nvGrpSpPr>
        <p:grpSpPr>
          <a:xfrm>
            <a:off x="-2" y="-453923"/>
            <a:ext cx="12185548" cy="7420779"/>
            <a:chOff x="0" y="-453922"/>
            <a:chExt cx="12192000" cy="7311922"/>
          </a:xfrm>
        </p:grpSpPr>
        <p:pic>
          <p:nvPicPr>
            <p:cNvPr id="12" name="图片 11">
              <a:extLst>
                <a:ext uri="{FF2B5EF4-FFF2-40B4-BE49-F238E27FC236}">
                  <a16:creationId xmlns:a16="http://schemas.microsoft.com/office/drawing/2014/main" id="{6FC7B88B-7DD4-41D6-BB5E-4D334BE8AC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13" name="图片 12">
              <a:extLst>
                <a:ext uri="{FF2B5EF4-FFF2-40B4-BE49-F238E27FC236}">
                  <a16:creationId xmlns:a16="http://schemas.microsoft.com/office/drawing/2014/main" id="{D795D34E-8BB4-4F86-8D2E-9ABD4DBE5C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flipV="1">
              <a:off x="0" y="-453922"/>
              <a:ext cx="1306286" cy="2126512"/>
            </a:xfrm>
            <a:prstGeom prst="rect">
              <a:avLst/>
            </a:prstGeom>
          </p:spPr>
        </p:pic>
      </p:grpSp>
      <p:sp>
        <p:nvSpPr>
          <p:cNvPr id="3" name="椭圆 2">
            <a:extLst>
              <a:ext uri="{FF2B5EF4-FFF2-40B4-BE49-F238E27FC236}">
                <a16:creationId xmlns:a16="http://schemas.microsoft.com/office/drawing/2014/main" id="{162258A6-32D1-4519-AB20-02D59CFFBC42}"/>
              </a:ext>
            </a:extLst>
          </p:cNvPr>
          <p:cNvSpPr/>
          <p:nvPr/>
        </p:nvSpPr>
        <p:spPr>
          <a:xfrm rot="11290555">
            <a:off x="653143" y="1072031"/>
            <a:ext cx="2533136" cy="2533136"/>
          </a:xfrm>
          <a:prstGeom prst="ellipse">
            <a:avLst/>
          </a:prstGeom>
          <a:noFill/>
          <a:ln>
            <a:gradFill>
              <a:gsLst>
                <a:gs pos="0">
                  <a:srgbClr val="2F492B"/>
                </a:gs>
                <a:gs pos="59300">
                  <a:srgbClr val="2F492B"/>
                </a:gs>
                <a:gs pos="100000">
                  <a:srgbClr val="2F492B">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7" name="2">
            <a:extLst>
              <a:ext uri="{FF2B5EF4-FFF2-40B4-BE49-F238E27FC236}">
                <a16:creationId xmlns:a16="http://schemas.microsoft.com/office/drawing/2014/main" id="{36ACC472-2F54-4561-972B-37D919D5E4BB}"/>
              </a:ext>
            </a:extLst>
          </p:cNvPr>
          <p:cNvSpPr txBox="1"/>
          <p:nvPr>
            <p:custDataLst>
              <p:tags r:id="rId1"/>
            </p:custDataLst>
          </p:nvPr>
        </p:nvSpPr>
        <p:spPr>
          <a:xfrm rot="16200000">
            <a:off x="5492905" y="-5441938"/>
            <a:ext cx="738664" cy="11962844"/>
          </a:xfrm>
          <a:prstGeom prst="rect">
            <a:avLst/>
          </a:prstGeom>
          <a:noFill/>
        </p:spPr>
        <p:txBody>
          <a:bodyPr vert="eaVert" wrap="square" rtlCol="0">
            <a:spAutoFit/>
          </a:bodyPr>
          <a:lstStyle/>
          <a:p>
            <a:pPr lvl="0" algn="ctr">
              <a:defRPr/>
            </a:pPr>
            <a:r>
              <a:rPr lang="ru-RU" sz="3600" dirty="0"/>
              <a:t>Особенности иероглифов и отличие от латинских букв</a:t>
            </a:r>
            <a:endParaRPr kumimoji="0" lang="zh-CN" altLang="en-US" sz="3600" b="0" i="0" u="none" strike="noStrike" kern="1200" cap="none" spc="-225" normalizeH="0" baseline="0" noProof="0" dirty="0">
              <a:ln>
                <a:noFill/>
              </a:ln>
              <a:solidFill>
                <a:srgbClr val="2F492B"/>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pic>
        <p:nvPicPr>
          <p:cNvPr id="8194" name="Picture 2" descr="Picture background">
            <a:extLst>
              <a:ext uri="{FF2B5EF4-FFF2-40B4-BE49-F238E27FC236}">
                <a16:creationId xmlns:a16="http://schemas.microsoft.com/office/drawing/2014/main" id="{0CBC4DFE-DC5D-44B1-9388-DC5DF61BC1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7093" y="1613933"/>
            <a:ext cx="5763554" cy="4330183"/>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CC83A1D3-2BA9-469F-994F-3F61055254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895" y="1600717"/>
            <a:ext cx="5791200" cy="4343400"/>
          </a:xfrm>
          <a:prstGeom prst="rect">
            <a:avLst/>
          </a:prstGeom>
        </p:spPr>
      </p:pic>
    </p:spTree>
    <p:extLst>
      <p:ext uri="{BB962C8B-B14F-4D97-AF65-F5344CB8AC3E}">
        <p14:creationId xmlns:p14="http://schemas.microsoft.com/office/powerpoint/2010/main" val="2618969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FBC35B44-84E6-42EB-B454-93331AA3A352}"/>
              </a:ext>
            </a:extLst>
          </p:cNvPr>
          <p:cNvGrpSpPr/>
          <p:nvPr/>
        </p:nvGrpSpPr>
        <p:grpSpPr>
          <a:xfrm>
            <a:off x="-2" y="-453922"/>
            <a:ext cx="12192000" cy="7311922"/>
            <a:chOff x="0" y="-453922"/>
            <a:chExt cx="12192000" cy="7311922"/>
          </a:xfrm>
        </p:grpSpPr>
        <p:pic>
          <p:nvPicPr>
            <p:cNvPr id="12" name="图片 11">
              <a:extLst>
                <a:ext uri="{FF2B5EF4-FFF2-40B4-BE49-F238E27FC236}">
                  <a16:creationId xmlns:a16="http://schemas.microsoft.com/office/drawing/2014/main" id="{6FC7B88B-7DD4-41D6-BB5E-4D334BE8AC7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13" name="图片 12">
              <a:extLst>
                <a:ext uri="{FF2B5EF4-FFF2-40B4-BE49-F238E27FC236}">
                  <a16:creationId xmlns:a16="http://schemas.microsoft.com/office/drawing/2014/main" id="{D795D34E-8BB4-4F86-8D2E-9ABD4DBE5C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flipV="1">
              <a:off x="0" y="-453922"/>
              <a:ext cx="1306286" cy="2126512"/>
            </a:xfrm>
            <a:prstGeom prst="rect">
              <a:avLst/>
            </a:prstGeom>
          </p:spPr>
        </p:pic>
      </p:grpSp>
      <p:sp>
        <p:nvSpPr>
          <p:cNvPr id="3" name="椭圆 2">
            <a:extLst>
              <a:ext uri="{FF2B5EF4-FFF2-40B4-BE49-F238E27FC236}">
                <a16:creationId xmlns:a16="http://schemas.microsoft.com/office/drawing/2014/main" id="{162258A6-32D1-4519-AB20-02D59CFFBC42}"/>
              </a:ext>
            </a:extLst>
          </p:cNvPr>
          <p:cNvSpPr/>
          <p:nvPr/>
        </p:nvSpPr>
        <p:spPr>
          <a:xfrm rot="11290555">
            <a:off x="653143" y="1072031"/>
            <a:ext cx="2533136" cy="2533136"/>
          </a:xfrm>
          <a:prstGeom prst="ellipse">
            <a:avLst/>
          </a:prstGeom>
          <a:noFill/>
          <a:ln>
            <a:gradFill>
              <a:gsLst>
                <a:gs pos="0">
                  <a:srgbClr val="2F492B"/>
                </a:gs>
                <a:gs pos="59300">
                  <a:srgbClr val="2F492B"/>
                </a:gs>
                <a:gs pos="100000">
                  <a:srgbClr val="2F492B">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pic>
        <p:nvPicPr>
          <p:cNvPr id="7" name="inmark">
            <a:hlinkClick r:id="" action="ppaction://media"/>
            <a:extLst>
              <a:ext uri="{FF2B5EF4-FFF2-40B4-BE49-F238E27FC236}">
                <a16:creationId xmlns:a16="http://schemas.microsoft.com/office/drawing/2014/main" id="{B7754E38-A361-4FB3-806B-8658DAD31DA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38700" y="204865"/>
            <a:ext cx="3641739" cy="6474202"/>
          </a:xfrm>
          <a:prstGeom prst="rect">
            <a:avLst/>
          </a:prstGeom>
        </p:spPr>
      </p:pic>
    </p:spTree>
    <p:extLst>
      <p:ext uri="{BB962C8B-B14F-4D97-AF65-F5344CB8AC3E}">
        <p14:creationId xmlns:p14="http://schemas.microsoft.com/office/powerpoint/2010/main" val="142184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1" presetClass="mediacall" presetSubtype="0" fill="hold" nodeType="withEffect">
                                  <p:stCondLst>
                                    <p:cond delay="0"/>
                                  </p:stCondLst>
                                  <p:childTnLst>
                                    <p:cmd type="call" cmd="playFrom(0.0)">
                                      <p:cBhvr>
                                        <p:cTn id="9" dur="238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80000">
                <p:cTn id="15" fill="hold" display="0">
                  <p:stCondLst>
                    <p:cond delay="indefinite"/>
                  </p:stCondLst>
                </p:cTn>
                <p:tgtEl>
                  <p:spTgt spid="7"/>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5-0313-18中国风PPT模板"/>
</p:tagLst>
</file>

<file path=ppt/tags/tag10.xml><?xml version="1.0" encoding="utf-8"?>
<p:tagLst xmlns:a="http://schemas.openxmlformats.org/drawingml/2006/main" xmlns:r="http://schemas.openxmlformats.org/officeDocument/2006/relationships" xmlns:p="http://schemas.openxmlformats.org/presentationml/2006/main">
  <p:tag name="PA" val="v4.1.1"/>
</p:tagLst>
</file>

<file path=ppt/tags/tag11.xml><?xml version="1.0" encoding="utf-8"?>
<p:tagLst xmlns:a="http://schemas.openxmlformats.org/drawingml/2006/main" xmlns:r="http://schemas.openxmlformats.org/officeDocument/2006/relationships" xmlns:p="http://schemas.openxmlformats.org/presentationml/2006/main">
  <p:tag name="PA" val="v4.1.1"/>
</p:tagLst>
</file>

<file path=ppt/tags/tag12.xml><?xml version="1.0" encoding="utf-8"?>
<p:tagLst xmlns:a="http://schemas.openxmlformats.org/drawingml/2006/main" xmlns:r="http://schemas.openxmlformats.org/officeDocument/2006/relationships" xmlns:p="http://schemas.openxmlformats.org/presentationml/2006/main">
  <p:tag name="PA" val="v4.1.1"/>
</p:tagLst>
</file>

<file path=ppt/tags/tag13.xml><?xml version="1.0" encoding="utf-8"?>
<p:tagLst xmlns:a="http://schemas.openxmlformats.org/drawingml/2006/main" xmlns:r="http://schemas.openxmlformats.org/officeDocument/2006/relationships" xmlns:p="http://schemas.openxmlformats.org/presentationml/2006/main">
  <p:tag name="PA" val="v4.1.1"/>
</p:tagLst>
</file>

<file path=ppt/tags/tag14.xml><?xml version="1.0" encoding="utf-8"?>
<p:tagLst xmlns:a="http://schemas.openxmlformats.org/drawingml/2006/main" xmlns:r="http://schemas.openxmlformats.org/officeDocument/2006/relationships" xmlns:p="http://schemas.openxmlformats.org/presentationml/2006/main">
  <p:tag name="PA" val="v5.1.2"/>
</p:tagLst>
</file>

<file path=ppt/tags/tag15.xml><?xml version="1.0" encoding="utf-8"?>
<p:tagLst xmlns:a="http://schemas.openxmlformats.org/drawingml/2006/main" xmlns:r="http://schemas.openxmlformats.org/officeDocument/2006/relationships" xmlns:p="http://schemas.openxmlformats.org/presentationml/2006/main">
  <p:tag name="PA" val="v4.1.1"/>
</p:tagLst>
</file>

<file path=ppt/tags/tag1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PA" val="v4.1.1"/>
</p:tagLst>
</file>

<file path=ppt/tags/tag18.xml><?xml version="1.0" encoding="utf-8"?>
<p:tagLst xmlns:a="http://schemas.openxmlformats.org/drawingml/2006/main" xmlns:r="http://schemas.openxmlformats.org/officeDocument/2006/relationships" xmlns:p="http://schemas.openxmlformats.org/presentationml/2006/main">
  <p:tag name="PA" val="v4.1.1"/>
</p:tagLst>
</file>

<file path=ppt/tags/tag19.xml><?xml version="1.0" encoding="utf-8"?>
<p:tagLst xmlns:a="http://schemas.openxmlformats.org/drawingml/2006/main" xmlns:r="http://schemas.openxmlformats.org/officeDocument/2006/relationships" xmlns:p="http://schemas.openxmlformats.org/presentationml/2006/main">
  <p:tag name="PA" val="v4.1.1"/>
</p:tagLst>
</file>

<file path=ppt/tags/tag2.xml><?xml version="1.0" encoding="utf-8"?>
<p:tagLst xmlns:a="http://schemas.openxmlformats.org/drawingml/2006/main" xmlns:r="http://schemas.openxmlformats.org/officeDocument/2006/relationships" xmlns:p="http://schemas.openxmlformats.org/presentationml/2006/main">
  <p:tag name="PA" val="v4.1.1"/>
</p:tagLst>
</file>

<file path=ppt/tags/tag20.xml><?xml version="1.0" encoding="utf-8"?>
<p:tagLst xmlns:a="http://schemas.openxmlformats.org/drawingml/2006/main" xmlns:r="http://schemas.openxmlformats.org/officeDocument/2006/relationships" xmlns:p="http://schemas.openxmlformats.org/presentationml/2006/main">
  <p:tag name="PA" val="v4.1.1"/>
</p:tagLst>
</file>

<file path=ppt/tags/tag21.xml><?xml version="1.0" encoding="utf-8"?>
<p:tagLst xmlns:a="http://schemas.openxmlformats.org/drawingml/2006/main" xmlns:r="http://schemas.openxmlformats.org/officeDocument/2006/relationships" xmlns:p="http://schemas.openxmlformats.org/presentationml/2006/main">
  <p:tag name="PA" val="v4.1.1"/>
</p:tagLst>
</file>

<file path=ppt/tags/tag22.xml><?xml version="1.0" encoding="utf-8"?>
<p:tagLst xmlns:a="http://schemas.openxmlformats.org/drawingml/2006/main" xmlns:r="http://schemas.openxmlformats.org/officeDocument/2006/relationships" xmlns:p="http://schemas.openxmlformats.org/presentationml/2006/main">
  <p:tag name="PA" val="v4.1.1"/>
</p:tagLst>
</file>

<file path=ppt/tags/tag23.xml><?xml version="1.0" encoding="utf-8"?>
<p:tagLst xmlns:a="http://schemas.openxmlformats.org/drawingml/2006/main" xmlns:r="http://schemas.openxmlformats.org/officeDocument/2006/relationships" xmlns:p="http://schemas.openxmlformats.org/presentationml/2006/main">
  <p:tag name="PA" val="v4.1.1"/>
</p:tagLst>
</file>

<file path=ppt/tags/tag24.xml><?xml version="1.0" encoding="utf-8"?>
<p:tagLst xmlns:a="http://schemas.openxmlformats.org/drawingml/2006/main" xmlns:r="http://schemas.openxmlformats.org/officeDocument/2006/relationships" xmlns:p="http://schemas.openxmlformats.org/presentationml/2006/main">
  <p:tag name="PA" val="v4.1.1"/>
</p:tagLst>
</file>

<file path=ppt/tags/tag3.xml><?xml version="1.0" encoding="utf-8"?>
<p:tagLst xmlns:a="http://schemas.openxmlformats.org/drawingml/2006/main" xmlns:r="http://schemas.openxmlformats.org/officeDocument/2006/relationships" xmlns:p="http://schemas.openxmlformats.org/presentationml/2006/main">
  <p:tag name="PA" val="v4.1.1"/>
</p:tagLst>
</file>

<file path=ppt/tags/tag4.xml><?xml version="1.0" encoding="utf-8"?>
<p:tagLst xmlns:a="http://schemas.openxmlformats.org/drawingml/2006/main" xmlns:r="http://schemas.openxmlformats.org/officeDocument/2006/relationships" xmlns:p="http://schemas.openxmlformats.org/presentationml/2006/main">
  <p:tag name="PA" val="v4.1.1"/>
</p:tagLst>
</file>

<file path=ppt/tags/tag5.xml><?xml version="1.0" encoding="utf-8"?>
<p:tagLst xmlns:a="http://schemas.openxmlformats.org/drawingml/2006/main" xmlns:r="http://schemas.openxmlformats.org/officeDocument/2006/relationships" xmlns:p="http://schemas.openxmlformats.org/presentationml/2006/main">
  <p:tag name="PA" val="v4.1.1"/>
</p:tagLst>
</file>

<file path=ppt/tags/tag6.xml><?xml version="1.0" encoding="utf-8"?>
<p:tagLst xmlns:a="http://schemas.openxmlformats.org/drawingml/2006/main" xmlns:r="http://schemas.openxmlformats.org/officeDocument/2006/relationships" xmlns:p="http://schemas.openxmlformats.org/presentationml/2006/main">
  <p:tag name="PA" val="v4.1.1"/>
</p:tagLst>
</file>

<file path=ppt/tags/tag7.xml><?xml version="1.0" encoding="utf-8"?>
<p:tagLst xmlns:a="http://schemas.openxmlformats.org/drawingml/2006/main" xmlns:r="http://schemas.openxmlformats.org/officeDocument/2006/relationships" xmlns:p="http://schemas.openxmlformats.org/presentationml/2006/main">
  <p:tag name="PA" val="v4.1.1"/>
</p:tagLst>
</file>

<file path=ppt/tags/tag8.xml><?xml version="1.0" encoding="utf-8"?>
<p:tagLst xmlns:a="http://schemas.openxmlformats.org/drawingml/2006/main" xmlns:r="http://schemas.openxmlformats.org/officeDocument/2006/relationships" xmlns:p="http://schemas.openxmlformats.org/presentationml/2006/main">
  <p:tag name="PA" val="v4.1.1"/>
</p:tagLst>
</file>

<file path=ppt/tags/tag9.xml><?xml version="1.0" encoding="utf-8"?>
<p:tagLst xmlns:a="http://schemas.openxmlformats.org/drawingml/2006/main" xmlns:r="http://schemas.openxmlformats.org/officeDocument/2006/relationships" xmlns:p="http://schemas.openxmlformats.org/presentationml/2006/main">
  <p:tag name="PA" val="v4.1.1"/>
</p:tagLst>
</file>

<file path=ppt/theme/theme1.xml><?xml version="1.0" encoding="utf-8"?>
<a:theme xmlns:a="http://schemas.openxmlformats.org/drawingml/2006/main" name="AAAAAAAAAAAAAAAAAAAAAAAAAAA">
  <a:themeElements>
    <a:clrScheme name="自定义 820">
      <a:dk1>
        <a:sysClr val="windowText" lastClr="000000"/>
      </a:dk1>
      <a:lt1>
        <a:sysClr val="window" lastClr="FFFFFF"/>
      </a:lt1>
      <a:dk2>
        <a:srgbClr val="44546A"/>
      </a:dk2>
      <a:lt2>
        <a:srgbClr val="E7E6E6"/>
      </a:lt2>
      <a:accent1>
        <a:srgbClr val="2F492B"/>
      </a:accent1>
      <a:accent2>
        <a:srgbClr val="2F492B"/>
      </a:accent2>
      <a:accent3>
        <a:srgbClr val="2F492B"/>
      </a:accent3>
      <a:accent4>
        <a:srgbClr val="2F492B"/>
      </a:accent4>
      <a:accent5>
        <a:srgbClr val="2F492B"/>
      </a:accent5>
      <a:accent6>
        <a:srgbClr val="2F492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756</TotalTime>
  <Words>1327</Words>
  <Application>Microsoft Office PowerPoint</Application>
  <PresentationFormat>Широкоэкранный</PresentationFormat>
  <Paragraphs>125</Paragraphs>
  <Slides>22</Slides>
  <Notes>22</Notes>
  <HiddenSlides>0</HiddenSlides>
  <MMClips>2</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22</vt:i4>
      </vt:variant>
    </vt:vector>
  </HeadingPairs>
  <TitlesOfParts>
    <vt:vector size="30" baseType="lpstr">
      <vt:lpstr>等线</vt:lpstr>
      <vt:lpstr>等线 Light</vt:lpstr>
      <vt:lpstr>SimSun</vt:lpstr>
      <vt:lpstr>Source Han Serif SC</vt:lpstr>
      <vt:lpstr>Yu Gothic UI Light</vt:lpstr>
      <vt:lpstr>造字工房悦黑体验版常规体</vt:lpstr>
      <vt:lpstr>Arial</vt:lpstr>
      <vt:lpstr>AAAAAAAAAAAAAAAAAAAAAAAAAAA</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5-0313-18中国风PPT模板</dc:title>
  <dc:creator>Administrator</dc:creator>
  <cp:lastModifiedBy>Ирина А. Шейкина</cp:lastModifiedBy>
  <cp:revision>64</cp:revision>
  <dcterms:created xsi:type="dcterms:W3CDTF">2019-03-13T10:15:24Z</dcterms:created>
  <dcterms:modified xsi:type="dcterms:W3CDTF">2025-04-29T09:24:04Z</dcterms:modified>
</cp:coreProperties>
</file>