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tags/tag42.xml" ContentType="application/vnd.openxmlformats-officedocument.presentationml.tags+xml"/>
  <Override PartName="/ppt/notesSlides/notesSlide38.xml" ContentType="application/vnd.openxmlformats-officedocument.presentationml.notesSlide+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notesSlides/notesSlide40.xml" ContentType="application/vnd.openxmlformats-officedocument.presentationml.notesSlide+xml"/>
  <Override PartName="/ppt/tags/tag45.xml" ContentType="application/vnd.openxmlformats-officedocument.presentationml.tags+xml"/>
  <Override PartName="/ppt/notesSlides/notesSlide41.xml" ContentType="application/vnd.openxmlformats-officedocument.presentationml.notesSlide+xml"/>
  <Override PartName="/ppt/tags/tag46.xml" ContentType="application/vnd.openxmlformats-officedocument.presentationml.tags+xml"/>
  <Override PartName="/ppt/notesSlides/notesSlide42.xml" ContentType="application/vnd.openxmlformats-officedocument.presentationml.notesSlide+xml"/>
  <Override PartName="/ppt/tags/tag47.xml" ContentType="application/vnd.openxmlformats-officedocument.presentationml.tags+xml"/>
  <Override PartName="/ppt/notesSlides/notesSlide43.xml" ContentType="application/vnd.openxmlformats-officedocument.presentationml.notesSlide+xml"/>
  <Override PartName="/ppt/tags/tag48.xml" ContentType="application/vnd.openxmlformats-officedocument.presentationml.tags+xml"/>
  <Override PartName="/ppt/notesSlides/notesSlide44.xml" ContentType="application/vnd.openxmlformats-officedocument.presentationml.notesSlide+xml"/>
  <Override PartName="/ppt/tags/tag49.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49"/>
  </p:notesMasterIdLst>
  <p:sldIdLst>
    <p:sldId id="256" r:id="rId2"/>
    <p:sldId id="257" r:id="rId3"/>
    <p:sldId id="260" r:id="rId4"/>
    <p:sldId id="263" r:id="rId5"/>
    <p:sldId id="258" r:id="rId6"/>
    <p:sldId id="259" r:id="rId7"/>
    <p:sldId id="261" r:id="rId8"/>
    <p:sldId id="264" r:id="rId9"/>
    <p:sldId id="262" r:id="rId10"/>
    <p:sldId id="265" r:id="rId11"/>
    <p:sldId id="269" r:id="rId12"/>
    <p:sldId id="270" r:id="rId13"/>
    <p:sldId id="266" r:id="rId14"/>
    <p:sldId id="271" r:id="rId15"/>
    <p:sldId id="267" r:id="rId16"/>
    <p:sldId id="272" r:id="rId17"/>
    <p:sldId id="268" r:id="rId18"/>
    <p:sldId id="273" r:id="rId19"/>
    <p:sldId id="277" r:id="rId20"/>
    <p:sldId id="278" r:id="rId21"/>
    <p:sldId id="276" r:id="rId22"/>
    <p:sldId id="279" r:id="rId23"/>
    <p:sldId id="275" r:id="rId24"/>
    <p:sldId id="280" r:id="rId25"/>
    <p:sldId id="298" r:id="rId26"/>
    <p:sldId id="274" r:id="rId27"/>
    <p:sldId id="281" r:id="rId28"/>
    <p:sldId id="282" r:id="rId29"/>
    <p:sldId id="286" r:id="rId30"/>
    <p:sldId id="284" r:id="rId31"/>
    <p:sldId id="287" r:id="rId32"/>
    <p:sldId id="285" r:id="rId33"/>
    <p:sldId id="288" r:id="rId34"/>
    <p:sldId id="283" r:id="rId35"/>
    <p:sldId id="289" r:id="rId36"/>
    <p:sldId id="291" r:id="rId37"/>
    <p:sldId id="294" r:id="rId38"/>
    <p:sldId id="292" r:id="rId39"/>
    <p:sldId id="295" r:id="rId40"/>
    <p:sldId id="293" r:id="rId41"/>
    <p:sldId id="296" r:id="rId42"/>
    <p:sldId id="290" r:id="rId43"/>
    <p:sldId id="297" r:id="rId44"/>
    <p:sldId id="301" r:id="rId45"/>
    <p:sldId id="299" r:id="rId46"/>
    <p:sldId id="300" r:id="rId47"/>
    <p:sldId id="302" r:id="rId48"/>
  </p:sldIdLst>
  <p:sldSz cx="12192000" cy="6858000"/>
  <p:notesSz cx="6858000" cy="9144000"/>
  <p:custDataLst>
    <p:tags r:id="rId50"/>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5190"/>
    <a:srgbClr val="3864B2"/>
    <a:srgbClr val="0F36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6323" autoAdjust="0"/>
  </p:normalViewPr>
  <p:slideViewPr>
    <p:cSldViewPr snapToGrid="0">
      <p:cViewPr>
        <p:scale>
          <a:sx n="55" d="100"/>
          <a:sy n="55" d="100"/>
        </p:scale>
        <p:origin x="-1284" y="-3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405C8-7EFE-4B15-807D-7765AE454758}" type="datetimeFigureOut">
              <a:rPr lang="ru-RU" smtClean="0"/>
              <a:t>09.03.2025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0661A-DBC5-460F-8DD8-4E346A31B1FE}" type="slidenum">
              <a:rPr lang="ru-RU" smtClean="0"/>
              <a:t>‹#›</a:t>
            </a:fld>
            <a:endParaRPr lang="ru-RU"/>
          </a:p>
        </p:txBody>
      </p:sp>
    </p:spTree>
    <p:extLst>
      <p:ext uri="{BB962C8B-B14F-4D97-AF65-F5344CB8AC3E}">
        <p14:creationId xmlns:p14="http://schemas.microsoft.com/office/powerpoint/2010/main" val="3494558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1</a:t>
            </a:fld>
            <a:endParaRPr lang="ru-RU"/>
          </a:p>
        </p:txBody>
      </p:sp>
    </p:spTree>
    <p:extLst>
      <p:ext uri="{BB962C8B-B14F-4D97-AF65-F5344CB8AC3E}">
        <p14:creationId xmlns:p14="http://schemas.microsoft.com/office/powerpoint/2010/main" val="2453670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10</a:t>
            </a:fld>
            <a:endParaRPr lang="ru-RU"/>
          </a:p>
        </p:txBody>
      </p:sp>
    </p:spTree>
    <p:extLst>
      <p:ext uri="{BB962C8B-B14F-4D97-AF65-F5344CB8AC3E}">
        <p14:creationId xmlns:p14="http://schemas.microsoft.com/office/powerpoint/2010/main" val="2327129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11</a:t>
            </a:fld>
            <a:endParaRPr lang="ru-RU"/>
          </a:p>
        </p:txBody>
      </p:sp>
    </p:spTree>
    <p:extLst>
      <p:ext uri="{BB962C8B-B14F-4D97-AF65-F5344CB8AC3E}">
        <p14:creationId xmlns:p14="http://schemas.microsoft.com/office/powerpoint/2010/main" val="677148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12</a:t>
            </a:fld>
            <a:endParaRPr lang="ru-RU"/>
          </a:p>
        </p:txBody>
      </p:sp>
    </p:spTree>
    <p:extLst>
      <p:ext uri="{BB962C8B-B14F-4D97-AF65-F5344CB8AC3E}">
        <p14:creationId xmlns:p14="http://schemas.microsoft.com/office/powerpoint/2010/main" val="2141720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13</a:t>
            </a:fld>
            <a:endParaRPr lang="ru-RU"/>
          </a:p>
        </p:txBody>
      </p:sp>
    </p:spTree>
    <p:extLst>
      <p:ext uri="{BB962C8B-B14F-4D97-AF65-F5344CB8AC3E}">
        <p14:creationId xmlns:p14="http://schemas.microsoft.com/office/powerpoint/2010/main" val="435187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14</a:t>
            </a:fld>
            <a:endParaRPr lang="ru-RU"/>
          </a:p>
        </p:txBody>
      </p:sp>
    </p:spTree>
    <p:extLst>
      <p:ext uri="{BB962C8B-B14F-4D97-AF65-F5344CB8AC3E}">
        <p14:creationId xmlns:p14="http://schemas.microsoft.com/office/powerpoint/2010/main" val="238847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15</a:t>
            </a:fld>
            <a:endParaRPr lang="ru-RU"/>
          </a:p>
        </p:txBody>
      </p:sp>
    </p:spTree>
    <p:extLst>
      <p:ext uri="{BB962C8B-B14F-4D97-AF65-F5344CB8AC3E}">
        <p14:creationId xmlns:p14="http://schemas.microsoft.com/office/powerpoint/2010/main" val="3976985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16</a:t>
            </a:fld>
            <a:endParaRPr lang="ru-RU"/>
          </a:p>
        </p:txBody>
      </p:sp>
    </p:spTree>
    <p:extLst>
      <p:ext uri="{BB962C8B-B14F-4D97-AF65-F5344CB8AC3E}">
        <p14:creationId xmlns:p14="http://schemas.microsoft.com/office/powerpoint/2010/main" val="37075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17</a:t>
            </a:fld>
            <a:endParaRPr lang="ru-RU"/>
          </a:p>
        </p:txBody>
      </p:sp>
    </p:spTree>
    <p:extLst>
      <p:ext uri="{BB962C8B-B14F-4D97-AF65-F5344CB8AC3E}">
        <p14:creationId xmlns:p14="http://schemas.microsoft.com/office/powerpoint/2010/main" val="3331506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18</a:t>
            </a:fld>
            <a:endParaRPr lang="ru-RU"/>
          </a:p>
        </p:txBody>
      </p:sp>
    </p:spTree>
    <p:extLst>
      <p:ext uri="{BB962C8B-B14F-4D97-AF65-F5344CB8AC3E}">
        <p14:creationId xmlns:p14="http://schemas.microsoft.com/office/powerpoint/2010/main" val="4156448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19</a:t>
            </a:fld>
            <a:endParaRPr lang="ru-RU"/>
          </a:p>
        </p:txBody>
      </p:sp>
    </p:spTree>
    <p:extLst>
      <p:ext uri="{BB962C8B-B14F-4D97-AF65-F5344CB8AC3E}">
        <p14:creationId xmlns:p14="http://schemas.microsoft.com/office/powerpoint/2010/main" val="45760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2</a:t>
            </a:fld>
            <a:endParaRPr lang="ru-RU"/>
          </a:p>
        </p:txBody>
      </p:sp>
    </p:spTree>
    <p:extLst>
      <p:ext uri="{BB962C8B-B14F-4D97-AF65-F5344CB8AC3E}">
        <p14:creationId xmlns:p14="http://schemas.microsoft.com/office/powerpoint/2010/main" val="3242361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20</a:t>
            </a:fld>
            <a:endParaRPr lang="ru-RU"/>
          </a:p>
        </p:txBody>
      </p:sp>
    </p:spTree>
    <p:extLst>
      <p:ext uri="{BB962C8B-B14F-4D97-AF65-F5344CB8AC3E}">
        <p14:creationId xmlns:p14="http://schemas.microsoft.com/office/powerpoint/2010/main" val="1688106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21</a:t>
            </a:fld>
            <a:endParaRPr lang="ru-RU"/>
          </a:p>
        </p:txBody>
      </p:sp>
    </p:spTree>
    <p:extLst>
      <p:ext uri="{BB962C8B-B14F-4D97-AF65-F5344CB8AC3E}">
        <p14:creationId xmlns:p14="http://schemas.microsoft.com/office/powerpoint/2010/main" val="752731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22</a:t>
            </a:fld>
            <a:endParaRPr lang="ru-RU"/>
          </a:p>
        </p:txBody>
      </p:sp>
    </p:spTree>
    <p:extLst>
      <p:ext uri="{BB962C8B-B14F-4D97-AF65-F5344CB8AC3E}">
        <p14:creationId xmlns:p14="http://schemas.microsoft.com/office/powerpoint/2010/main" val="2213906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23</a:t>
            </a:fld>
            <a:endParaRPr lang="ru-RU"/>
          </a:p>
        </p:txBody>
      </p:sp>
    </p:spTree>
    <p:extLst>
      <p:ext uri="{BB962C8B-B14F-4D97-AF65-F5344CB8AC3E}">
        <p14:creationId xmlns:p14="http://schemas.microsoft.com/office/powerpoint/2010/main" val="4160599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24</a:t>
            </a:fld>
            <a:endParaRPr lang="ru-RU"/>
          </a:p>
        </p:txBody>
      </p:sp>
    </p:spTree>
    <p:extLst>
      <p:ext uri="{BB962C8B-B14F-4D97-AF65-F5344CB8AC3E}">
        <p14:creationId xmlns:p14="http://schemas.microsoft.com/office/powerpoint/2010/main" val="2553508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26</a:t>
            </a:fld>
            <a:endParaRPr lang="ru-RU"/>
          </a:p>
        </p:txBody>
      </p:sp>
    </p:spTree>
    <p:extLst>
      <p:ext uri="{BB962C8B-B14F-4D97-AF65-F5344CB8AC3E}">
        <p14:creationId xmlns:p14="http://schemas.microsoft.com/office/powerpoint/2010/main" val="3817156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27</a:t>
            </a:fld>
            <a:endParaRPr lang="ru-RU"/>
          </a:p>
        </p:txBody>
      </p:sp>
    </p:spTree>
    <p:extLst>
      <p:ext uri="{BB962C8B-B14F-4D97-AF65-F5344CB8AC3E}">
        <p14:creationId xmlns:p14="http://schemas.microsoft.com/office/powerpoint/2010/main" val="3083248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28</a:t>
            </a:fld>
            <a:endParaRPr lang="ru-RU"/>
          </a:p>
        </p:txBody>
      </p:sp>
    </p:spTree>
    <p:extLst>
      <p:ext uri="{BB962C8B-B14F-4D97-AF65-F5344CB8AC3E}">
        <p14:creationId xmlns:p14="http://schemas.microsoft.com/office/powerpoint/2010/main" val="930729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29</a:t>
            </a:fld>
            <a:endParaRPr lang="ru-RU"/>
          </a:p>
        </p:txBody>
      </p:sp>
    </p:spTree>
    <p:extLst>
      <p:ext uri="{BB962C8B-B14F-4D97-AF65-F5344CB8AC3E}">
        <p14:creationId xmlns:p14="http://schemas.microsoft.com/office/powerpoint/2010/main" val="3247724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30</a:t>
            </a:fld>
            <a:endParaRPr lang="ru-RU"/>
          </a:p>
        </p:txBody>
      </p:sp>
    </p:spTree>
    <p:extLst>
      <p:ext uri="{BB962C8B-B14F-4D97-AF65-F5344CB8AC3E}">
        <p14:creationId xmlns:p14="http://schemas.microsoft.com/office/powerpoint/2010/main" val="397010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3</a:t>
            </a:fld>
            <a:endParaRPr lang="ru-RU"/>
          </a:p>
        </p:txBody>
      </p:sp>
    </p:spTree>
    <p:extLst>
      <p:ext uri="{BB962C8B-B14F-4D97-AF65-F5344CB8AC3E}">
        <p14:creationId xmlns:p14="http://schemas.microsoft.com/office/powerpoint/2010/main" val="3654193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31</a:t>
            </a:fld>
            <a:endParaRPr lang="ru-RU"/>
          </a:p>
        </p:txBody>
      </p:sp>
    </p:spTree>
    <p:extLst>
      <p:ext uri="{BB962C8B-B14F-4D97-AF65-F5344CB8AC3E}">
        <p14:creationId xmlns:p14="http://schemas.microsoft.com/office/powerpoint/2010/main" val="1360143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32</a:t>
            </a:fld>
            <a:endParaRPr lang="ru-RU"/>
          </a:p>
        </p:txBody>
      </p:sp>
    </p:spTree>
    <p:extLst>
      <p:ext uri="{BB962C8B-B14F-4D97-AF65-F5344CB8AC3E}">
        <p14:creationId xmlns:p14="http://schemas.microsoft.com/office/powerpoint/2010/main" val="3446386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33</a:t>
            </a:fld>
            <a:endParaRPr lang="ru-RU"/>
          </a:p>
        </p:txBody>
      </p:sp>
    </p:spTree>
    <p:extLst>
      <p:ext uri="{BB962C8B-B14F-4D97-AF65-F5344CB8AC3E}">
        <p14:creationId xmlns:p14="http://schemas.microsoft.com/office/powerpoint/2010/main" val="3725059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34</a:t>
            </a:fld>
            <a:endParaRPr lang="ru-RU"/>
          </a:p>
        </p:txBody>
      </p:sp>
    </p:spTree>
    <p:extLst>
      <p:ext uri="{BB962C8B-B14F-4D97-AF65-F5344CB8AC3E}">
        <p14:creationId xmlns:p14="http://schemas.microsoft.com/office/powerpoint/2010/main" val="2310561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35</a:t>
            </a:fld>
            <a:endParaRPr lang="ru-RU"/>
          </a:p>
        </p:txBody>
      </p:sp>
    </p:spTree>
    <p:extLst>
      <p:ext uri="{BB962C8B-B14F-4D97-AF65-F5344CB8AC3E}">
        <p14:creationId xmlns:p14="http://schemas.microsoft.com/office/powerpoint/2010/main" val="3096808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36</a:t>
            </a:fld>
            <a:endParaRPr lang="ru-RU"/>
          </a:p>
        </p:txBody>
      </p:sp>
    </p:spTree>
    <p:extLst>
      <p:ext uri="{BB962C8B-B14F-4D97-AF65-F5344CB8AC3E}">
        <p14:creationId xmlns:p14="http://schemas.microsoft.com/office/powerpoint/2010/main" val="1878494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37</a:t>
            </a:fld>
            <a:endParaRPr lang="ru-RU"/>
          </a:p>
        </p:txBody>
      </p:sp>
    </p:spTree>
    <p:extLst>
      <p:ext uri="{BB962C8B-B14F-4D97-AF65-F5344CB8AC3E}">
        <p14:creationId xmlns:p14="http://schemas.microsoft.com/office/powerpoint/2010/main" val="447214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38</a:t>
            </a:fld>
            <a:endParaRPr lang="ru-RU"/>
          </a:p>
        </p:txBody>
      </p:sp>
    </p:spTree>
    <p:extLst>
      <p:ext uri="{BB962C8B-B14F-4D97-AF65-F5344CB8AC3E}">
        <p14:creationId xmlns:p14="http://schemas.microsoft.com/office/powerpoint/2010/main" val="2325463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39</a:t>
            </a:fld>
            <a:endParaRPr lang="ru-RU"/>
          </a:p>
        </p:txBody>
      </p:sp>
    </p:spTree>
    <p:extLst>
      <p:ext uri="{BB962C8B-B14F-4D97-AF65-F5344CB8AC3E}">
        <p14:creationId xmlns:p14="http://schemas.microsoft.com/office/powerpoint/2010/main" val="1340599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40</a:t>
            </a:fld>
            <a:endParaRPr lang="ru-RU"/>
          </a:p>
        </p:txBody>
      </p:sp>
    </p:spTree>
    <p:extLst>
      <p:ext uri="{BB962C8B-B14F-4D97-AF65-F5344CB8AC3E}">
        <p14:creationId xmlns:p14="http://schemas.microsoft.com/office/powerpoint/2010/main" val="1750540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4</a:t>
            </a:fld>
            <a:endParaRPr lang="ru-RU"/>
          </a:p>
        </p:txBody>
      </p:sp>
    </p:spTree>
    <p:extLst>
      <p:ext uri="{BB962C8B-B14F-4D97-AF65-F5344CB8AC3E}">
        <p14:creationId xmlns:p14="http://schemas.microsoft.com/office/powerpoint/2010/main" val="22635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41</a:t>
            </a:fld>
            <a:endParaRPr lang="ru-RU"/>
          </a:p>
        </p:txBody>
      </p:sp>
    </p:spTree>
    <p:extLst>
      <p:ext uri="{BB962C8B-B14F-4D97-AF65-F5344CB8AC3E}">
        <p14:creationId xmlns:p14="http://schemas.microsoft.com/office/powerpoint/2010/main" val="4038444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42</a:t>
            </a:fld>
            <a:endParaRPr lang="ru-RU"/>
          </a:p>
        </p:txBody>
      </p:sp>
    </p:spTree>
    <p:extLst>
      <p:ext uri="{BB962C8B-B14F-4D97-AF65-F5344CB8AC3E}">
        <p14:creationId xmlns:p14="http://schemas.microsoft.com/office/powerpoint/2010/main" val="2483916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43</a:t>
            </a:fld>
            <a:endParaRPr lang="ru-RU"/>
          </a:p>
        </p:txBody>
      </p:sp>
    </p:spTree>
    <p:extLst>
      <p:ext uri="{BB962C8B-B14F-4D97-AF65-F5344CB8AC3E}">
        <p14:creationId xmlns:p14="http://schemas.microsoft.com/office/powerpoint/2010/main" val="1229925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44</a:t>
            </a:fld>
            <a:endParaRPr lang="ru-RU"/>
          </a:p>
        </p:txBody>
      </p:sp>
    </p:spTree>
    <p:extLst>
      <p:ext uri="{BB962C8B-B14F-4D97-AF65-F5344CB8AC3E}">
        <p14:creationId xmlns:p14="http://schemas.microsoft.com/office/powerpoint/2010/main" val="1229925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45</a:t>
            </a:fld>
            <a:endParaRPr lang="ru-RU"/>
          </a:p>
        </p:txBody>
      </p:sp>
    </p:spTree>
    <p:extLst>
      <p:ext uri="{BB962C8B-B14F-4D97-AF65-F5344CB8AC3E}">
        <p14:creationId xmlns:p14="http://schemas.microsoft.com/office/powerpoint/2010/main" val="1229925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46</a:t>
            </a:fld>
            <a:endParaRPr lang="ru-RU"/>
          </a:p>
        </p:txBody>
      </p:sp>
    </p:spTree>
    <p:extLst>
      <p:ext uri="{BB962C8B-B14F-4D97-AF65-F5344CB8AC3E}">
        <p14:creationId xmlns:p14="http://schemas.microsoft.com/office/powerpoint/2010/main" val="122992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5</a:t>
            </a:fld>
            <a:endParaRPr lang="ru-RU"/>
          </a:p>
        </p:txBody>
      </p:sp>
    </p:spTree>
    <p:extLst>
      <p:ext uri="{BB962C8B-B14F-4D97-AF65-F5344CB8AC3E}">
        <p14:creationId xmlns:p14="http://schemas.microsoft.com/office/powerpoint/2010/main" val="261829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6</a:t>
            </a:fld>
            <a:endParaRPr lang="ru-RU"/>
          </a:p>
        </p:txBody>
      </p:sp>
    </p:spTree>
    <p:extLst>
      <p:ext uri="{BB962C8B-B14F-4D97-AF65-F5344CB8AC3E}">
        <p14:creationId xmlns:p14="http://schemas.microsoft.com/office/powerpoint/2010/main" val="1405400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7</a:t>
            </a:fld>
            <a:endParaRPr lang="ru-RU"/>
          </a:p>
        </p:txBody>
      </p:sp>
    </p:spTree>
    <p:extLst>
      <p:ext uri="{BB962C8B-B14F-4D97-AF65-F5344CB8AC3E}">
        <p14:creationId xmlns:p14="http://schemas.microsoft.com/office/powerpoint/2010/main" val="2971304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8</a:t>
            </a:fld>
            <a:endParaRPr lang="ru-RU"/>
          </a:p>
        </p:txBody>
      </p:sp>
    </p:spTree>
    <p:extLst>
      <p:ext uri="{BB962C8B-B14F-4D97-AF65-F5344CB8AC3E}">
        <p14:creationId xmlns:p14="http://schemas.microsoft.com/office/powerpoint/2010/main" val="4168211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280661A-DBC5-460F-8DD8-4E346A31B1FE}" type="slidenum">
              <a:rPr lang="ru-RU" smtClean="0"/>
              <a:t>9</a:t>
            </a:fld>
            <a:endParaRPr lang="ru-RU"/>
          </a:p>
        </p:txBody>
      </p:sp>
    </p:spTree>
    <p:extLst>
      <p:ext uri="{BB962C8B-B14F-4D97-AF65-F5344CB8AC3E}">
        <p14:creationId xmlns:p14="http://schemas.microsoft.com/office/powerpoint/2010/main" val="4087594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675DBFB-DE8D-4744-928A-4B216267F296}" type="datetimeFigureOut">
              <a:rPr lang="ru-RU" smtClean="0"/>
              <a:t>09.03.2025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669EB1-8785-4EB2-BD50-90242CFAE7E8}" type="slidenum">
              <a:rPr lang="ru-RU" smtClean="0"/>
              <a:t>‹#›</a:t>
            </a:fld>
            <a:endParaRPr lang="ru-RU"/>
          </a:p>
        </p:txBody>
      </p:sp>
    </p:spTree>
    <p:extLst>
      <p:ext uri="{BB962C8B-B14F-4D97-AF65-F5344CB8AC3E}">
        <p14:creationId xmlns:p14="http://schemas.microsoft.com/office/powerpoint/2010/main" val="32584369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75DBFB-DE8D-4744-928A-4B216267F296}" type="datetimeFigureOut">
              <a:rPr lang="ru-RU" smtClean="0"/>
              <a:t>09.03.2025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669EB1-8785-4EB2-BD50-90242CFAE7E8}" type="slidenum">
              <a:rPr lang="ru-RU" smtClean="0"/>
              <a:t>‹#›</a:t>
            </a:fld>
            <a:endParaRPr lang="ru-RU"/>
          </a:p>
        </p:txBody>
      </p:sp>
    </p:spTree>
    <p:extLst>
      <p:ext uri="{BB962C8B-B14F-4D97-AF65-F5344CB8AC3E}">
        <p14:creationId xmlns:p14="http://schemas.microsoft.com/office/powerpoint/2010/main" val="3513891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75DBFB-DE8D-4744-928A-4B216267F296}" type="datetimeFigureOut">
              <a:rPr lang="ru-RU" smtClean="0"/>
              <a:t>09.03.2025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669EB1-8785-4EB2-BD50-90242CFAE7E8}" type="slidenum">
              <a:rPr lang="ru-RU" smtClean="0"/>
              <a:t>‹#›</a:t>
            </a:fld>
            <a:endParaRPr lang="ru-RU"/>
          </a:p>
        </p:txBody>
      </p:sp>
    </p:spTree>
    <p:extLst>
      <p:ext uri="{BB962C8B-B14F-4D97-AF65-F5344CB8AC3E}">
        <p14:creationId xmlns:p14="http://schemas.microsoft.com/office/powerpoint/2010/main" val="2755159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75DBFB-DE8D-4744-928A-4B216267F296}" type="datetimeFigureOut">
              <a:rPr lang="ru-RU" smtClean="0"/>
              <a:t>09.03.2025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5669EB1-8785-4EB2-BD50-90242CFAE7E8}" type="slidenum">
              <a:rPr lang="ru-RU" smtClean="0"/>
              <a:t>‹#›</a:t>
            </a:fld>
            <a:endParaRPr lang="ru-RU"/>
          </a:p>
        </p:txBody>
      </p:sp>
    </p:spTree>
    <p:custDataLst>
      <p:tags r:id="rId1"/>
    </p:custDataLst>
    <p:extLst>
      <p:ext uri="{BB962C8B-B14F-4D97-AF65-F5344CB8AC3E}">
        <p14:creationId xmlns:p14="http://schemas.microsoft.com/office/powerpoint/2010/main" val="36521750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Вопрос">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675DBFB-DE8D-4744-928A-4B216267F296}" type="datetimeFigureOut">
              <a:rPr lang="ru-RU" smtClean="0"/>
              <a:t>09.03.2025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5669EB1-8785-4EB2-BD50-90242CFAE7E8}" type="slidenum">
              <a:rPr lang="ru-RU" smtClean="0"/>
              <a:t>‹#›</a:t>
            </a:fld>
            <a:endParaRPr lang="ru-RU"/>
          </a:p>
        </p:txBody>
      </p:sp>
      <p:sp>
        <p:nvSpPr>
          <p:cNvPr id="6" name="Управляющая кнопка: настраиваемая 5">
            <a:hlinkClick r:id="" action="ppaction://hlinkshowjump?jump=nextslide" highlightClick="1"/>
          </p:cNvPr>
          <p:cNvSpPr/>
          <p:nvPr userDrawn="1"/>
        </p:nvSpPr>
        <p:spPr>
          <a:xfrm>
            <a:off x="4160939" y="2952925"/>
            <a:ext cx="2910980" cy="1015068"/>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t>ОТВЕТ</a:t>
            </a:r>
            <a:endParaRPr lang="ru-RU" b="1" dirty="0"/>
          </a:p>
        </p:txBody>
      </p:sp>
    </p:spTree>
    <p:custDataLst>
      <p:tags r:id="rId1"/>
    </p:custDataLst>
    <p:extLst>
      <p:ext uri="{BB962C8B-B14F-4D97-AF65-F5344CB8AC3E}">
        <p14:creationId xmlns:p14="http://schemas.microsoft.com/office/powerpoint/2010/main" val="1794926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75DBFB-DE8D-4744-928A-4B216267F296}" type="datetimeFigureOut">
              <a:rPr lang="ru-RU" smtClean="0"/>
              <a:t>09.03.2025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669EB1-8785-4EB2-BD50-90242CFAE7E8}" type="slidenum">
              <a:rPr lang="ru-RU" smtClean="0"/>
              <a:t>‹#›</a:t>
            </a:fld>
            <a:endParaRPr lang="ru-RU"/>
          </a:p>
        </p:txBody>
      </p:sp>
    </p:spTree>
    <p:custDataLst>
      <p:tags r:id="rId1"/>
    </p:custDataLst>
    <p:extLst>
      <p:ext uri="{BB962C8B-B14F-4D97-AF65-F5344CB8AC3E}">
        <p14:creationId xmlns:p14="http://schemas.microsoft.com/office/powerpoint/2010/main" val="42602490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675DBFB-DE8D-4744-928A-4B216267F296}" type="datetimeFigureOut">
              <a:rPr lang="ru-RU" smtClean="0"/>
              <a:t>09.03.2025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669EB1-8785-4EB2-BD50-90242CFAE7E8}" type="slidenum">
              <a:rPr lang="ru-RU" smtClean="0"/>
              <a:t>‹#›</a:t>
            </a:fld>
            <a:endParaRPr lang="ru-RU"/>
          </a:p>
        </p:txBody>
      </p:sp>
    </p:spTree>
    <p:extLst>
      <p:ext uri="{BB962C8B-B14F-4D97-AF65-F5344CB8AC3E}">
        <p14:creationId xmlns:p14="http://schemas.microsoft.com/office/powerpoint/2010/main" val="1489818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675DBFB-DE8D-4744-928A-4B216267F296}" type="datetimeFigureOut">
              <a:rPr lang="ru-RU" smtClean="0"/>
              <a:t>09.03.2025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669EB1-8785-4EB2-BD50-90242CFAE7E8}" type="slidenum">
              <a:rPr lang="ru-RU" smtClean="0"/>
              <a:t>‹#›</a:t>
            </a:fld>
            <a:endParaRPr lang="ru-RU"/>
          </a:p>
        </p:txBody>
      </p:sp>
    </p:spTree>
    <p:extLst>
      <p:ext uri="{BB962C8B-B14F-4D97-AF65-F5344CB8AC3E}">
        <p14:creationId xmlns:p14="http://schemas.microsoft.com/office/powerpoint/2010/main" val="267329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675DBFB-DE8D-4744-928A-4B216267F296}" type="datetimeFigureOut">
              <a:rPr lang="ru-RU" smtClean="0"/>
              <a:t>09.03.2025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5669EB1-8785-4EB2-BD50-90242CFAE7E8}" type="slidenum">
              <a:rPr lang="ru-RU" smtClean="0"/>
              <a:t>‹#›</a:t>
            </a:fld>
            <a:endParaRPr lang="ru-RU"/>
          </a:p>
        </p:txBody>
      </p:sp>
    </p:spTree>
    <p:extLst>
      <p:ext uri="{BB962C8B-B14F-4D97-AF65-F5344CB8AC3E}">
        <p14:creationId xmlns:p14="http://schemas.microsoft.com/office/powerpoint/2010/main" val="98267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675DBFB-DE8D-4744-928A-4B216267F296}" type="datetimeFigureOut">
              <a:rPr lang="ru-RU" smtClean="0"/>
              <a:t>09.03.2025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5669EB1-8785-4EB2-BD50-90242CFAE7E8}" type="slidenum">
              <a:rPr lang="ru-RU" smtClean="0"/>
              <a:t>‹#›</a:t>
            </a:fld>
            <a:endParaRPr lang="ru-RU"/>
          </a:p>
        </p:txBody>
      </p:sp>
    </p:spTree>
    <p:extLst>
      <p:ext uri="{BB962C8B-B14F-4D97-AF65-F5344CB8AC3E}">
        <p14:creationId xmlns:p14="http://schemas.microsoft.com/office/powerpoint/2010/main" val="4010772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75DBFB-DE8D-4744-928A-4B216267F296}" type="datetimeFigureOut">
              <a:rPr lang="ru-RU" smtClean="0"/>
              <a:t>09.03.2025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5669EB1-8785-4EB2-BD50-90242CFAE7E8}" type="slidenum">
              <a:rPr lang="ru-RU" smtClean="0"/>
              <a:t>‹#›</a:t>
            </a:fld>
            <a:endParaRPr lang="ru-RU"/>
          </a:p>
        </p:txBody>
      </p:sp>
    </p:spTree>
    <p:extLst>
      <p:ext uri="{BB962C8B-B14F-4D97-AF65-F5344CB8AC3E}">
        <p14:creationId xmlns:p14="http://schemas.microsoft.com/office/powerpoint/2010/main" val="1499623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675DBFB-DE8D-4744-928A-4B216267F296}" type="datetimeFigureOut">
              <a:rPr lang="ru-RU" smtClean="0"/>
              <a:t>09.03.2025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669EB1-8785-4EB2-BD50-90242CFAE7E8}" type="slidenum">
              <a:rPr lang="ru-RU" smtClean="0"/>
              <a:t>‹#›</a:t>
            </a:fld>
            <a:endParaRPr lang="ru-RU"/>
          </a:p>
        </p:txBody>
      </p:sp>
    </p:spTree>
    <p:extLst>
      <p:ext uri="{BB962C8B-B14F-4D97-AF65-F5344CB8AC3E}">
        <p14:creationId xmlns:p14="http://schemas.microsoft.com/office/powerpoint/2010/main" val="3394204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675DBFB-DE8D-4744-928A-4B216267F296}" type="datetimeFigureOut">
              <a:rPr lang="ru-RU" smtClean="0"/>
              <a:t>09.03.2025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669EB1-8785-4EB2-BD50-90242CFAE7E8}" type="slidenum">
              <a:rPr lang="ru-RU" smtClean="0"/>
              <a:t>‹#›</a:t>
            </a:fld>
            <a:endParaRPr lang="ru-RU"/>
          </a:p>
        </p:txBody>
      </p:sp>
    </p:spTree>
    <p:extLst>
      <p:ext uri="{BB962C8B-B14F-4D97-AF65-F5344CB8AC3E}">
        <p14:creationId xmlns:p14="http://schemas.microsoft.com/office/powerpoint/2010/main" val="1440201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5DBFB-DE8D-4744-928A-4B216267F296}" type="datetimeFigureOut">
              <a:rPr lang="ru-RU" smtClean="0"/>
              <a:t>09.03.2025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69EB1-8785-4EB2-BD50-90242CFAE7E8}" type="slidenum">
              <a:rPr lang="ru-RU" smtClean="0"/>
              <a:t>‹#›</a:t>
            </a:fld>
            <a:endParaRPr lang="ru-RU"/>
          </a:p>
        </p:txBody>
      </p:sp>
    </p:spTree>
    <p:extLst>
      <p:ext uri="{BB962C8B-B14F-4D97-AF65-F5344CB8AC3E}">
        <p14:creationId xmlns:p14="http://schemas.microsoft.com/office/powerpoint/2010/main" val="396345004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slide" Target="slide1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6.jpg"/><Relationship Id="rId5" Type="http://schemas.openxmlformats.org/officeDocument/2006/relationships/slide" Target="slide14.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g"/><Relationship Id="rId3" Type="http://schemas.openxmlformats.org/officeDocument/2006/relationships/notesSlide" Target="../notesSlides/notesSlide15.xml"/><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slide" Target="slide16.xml"/><Relationship Id="rId10" Type="http://schemas.openxmlformats.org/officeDocument/2006/relationships/image" Target="../media/image11.jpeg"/><Relationship Id="rId4" Type="http://schemas.openxmlformats.org/officeDocument/2006/relationships/image" Target="../media/image3.png"/><Relationship Id="rId9"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media/media2.mp4"/><Relationship Id="rId7" Type="http://schemas.openxmlformats.org/officeDocument/2006/relationships/slide" Target="slide18.xml"/><Relationship Id="rId2" Type="http://schemas.microsoft.com/office/2007/relationships/media" Target="../media/media2.mp4"/><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notesSlide" Target="../notesSlides/notesSlide17.xml"/><Relationship Id="rId4"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3.xml"/><Relationship Id="rId5" Type="http://schemas.openxmlformats.org/officeDocument/2006/relationships/slide" Target="slide20.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38.xml"/><Relationship Id="rId18" Type="http://schemas.openxmlformats.org/officeDocument/2006/relationships/slide" Target="slide40.xml"/><Relationship Id="rId3" Type="http://schemas.openxmlformats.org/officeDocument/2006/relationships/notesSlide" Target="../notesSlides/notesSlide2.xml"/><Relationship Id="rId21" Type="http://schemas.openxmlformats.org/officeDocument/2006/relationships/slide" Target="slide26.xml"/><Relationship Id="rId7" Type="http://schemas.openxmlformats.org/officeDocument/2006/relationships/slide" Target="slide28.xml"/><Relationship Id="rId12" Type="http://schemas.openxmlformats.org/officeDocument/2006/relationships/slide" Target="slide30.xml"/><Relationship Id="rId17" Type="http://schemas.openxmlformats.org/officeDocument/2006/relationships/slide" Target="slide32.xml"/><Relationship Id="rId25" Type="http://schemas.openxmlformats.org/officeDocument/2006/relationships/slide" Target="slide42.xml"/><Relationship Id="rId2" Type="http://schemas.openxmlformats.org/officeDocument/2006/relationships/slideLayout" Target="../slideLayouts/slideLayout2.xml"/><Relationship Id="rId16" Type="http://schemas.openxmlformats.org/officeDocument/2006/relationships/slide" Target="slide23.xml"/><Relationship Id="rId20" Type="http://schemas.openxmlformats.org/officeDocument/2006/relationships/slide" Target="slide17.xml"/><Relationship Id="rId1" Type="http://schemas.openxmlformats.org/officeDocument/2006/relationships/tags" Target="../tags/tag6.xml"/><Relationship Id="rId6" Type="http://schemas.openxmlformats.org/officeDocument/2006/relationships/slide" Target="slide19.xml"/><Relationship Id="rId11" Type="http://schemas.openxmlformats.org/officeDocument/2006/relationships/slide" Target="slide21.xml"/><Relationship Id="rId24" Type="http://schemas.openxmlformats.org/officeDocument/2006/relationships/slide" Target="slide25.xml"/><Relationship Id="rId5" Type="http://schemas.openxmlformats.org/officeDocument/2006/relationships/slide" Target="slide11.xml"/><Relationship Id="rId15" Type="http://schemas.openxmlformats.org/officeDocument/2006/relationships/slide" Target="slide15.xml"/><Relationship Id="rId23" Type="http://schemas.openxmlformats.org/officeDocument/2006/relationships/slide" Target="slide43.xml"/><Relationship Id="rId10" Type="http://schemas.openxmlformats.org/officeDocument/2006/relationships/slide" Target="slide13.xml"/><Relationship Id="rId19" Type="http://schemas.openxmlformats.org/officeDocument/2006/relationships/slide" Target="slide9.xml"/><Relationship Id="rId4" Type="http://schemas.openxmlformats.org/officeDocument/2006/relationships/slide" Target="slide5.xml"/><Relationship Id="rId9" Type="http://schemas.openxmlformats.org/officeDocument/2006/relationships/slide" Target="slide3.xml"/><Relationship Id="rId14" Type="http://schemas.openxmlformats.org/officeDocument/2006/relationships/slide" Target="slide7.xml"/><Relationship Id="rId22" Type="http://schemas.openxmlformats.org/officeDocument/2006/relationships/slide" Target="slide3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24.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21.xml"/><Relationship Id="rId7" Type="http://schemas.openxmlformats.org/officeDocument/2006/relationships/image" Target="../media/image17.jpg"/><Relationship Id="rId12" Type="http://schemas.openxmlformats.org/officeDocument/2006/relationships/image" Target="../media/image22.jpg"/><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slide" Target="slide22.xml"/><Relationship Id="rId10" Type="http://schemas.openxmlformats.org/officeDocument/2006/relationships/image" Target="../media/image20.jpg"/><Relationship Id="rId4" Type="http://schemas.openxmlformats.org/officeDocument/2006/relationships/image" Target="../media/image3.png"/><Relationship Id="rId9"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26.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7.xml"/><Relationship Id="rId5" Type="http://schemas.openxmlformats.org/officeDocument/2006/relationships/slide" Target="slide24.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28.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6.xml"/><Relationship Id="rId5" Type="http://schemas.openxmlformats.org/officeDocument/2006/relationships/image" Target="../media/image2.pn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29.xml"/><Relationship Id="rId5" Type="http://schemas.openxmlformats.org/officeDocument/2006/relationships/slide" Target="slide2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30.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31.xml"/><Relationship Id="rId5" Type="http://schemas.openxmlformats.org/officeDocument/2006/relationships/image" Target="../media/image3.pn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32.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slide" Target="slide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33.xml"/><Relationship Id="rId5" Type="http://schemas.openxmlformats.org/officeDocument/2006/relationships/image" Target="../media/image3.png"/><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31.xml"/><Relationship Id="rId7" Type="http://schemas.openxmlformats.org/officeDocument/2006/relationships/image" Target="../media/image25.jpg"/><Relationship Id="rId2" Type="http://schemas.openxmlformats.org/officeDocument/2006/relationships/slideLayout" Target="../slideLayouts/slideLayout12.xml"/><Relationship Id="rId1" Type="http://schemas.openxmlformats.org/officeDocument/2006/relationships/tags" Target="../tags/tag35.xml"/><Relationship Id="rId6" Type="http://schemas.openxmlformats.org/officeDocument/2006/relationships/image" Target="../media/image24.jpg"/><Relationship Id="rId5" Type="http://schemas.openxmlformats.org/officeDocument/2006/relationships/image" Target="../media/image3.png"/><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36.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37.xml"/><Relationship Id="rId6" Type="http://schemas.openxmlformats.org/officeDocument/2006/relationships/image" Target="../media/image27.jpg"/><Relationship Id="rId5" Type="http://schemas.openxmlformats.org/officeDocument/2006/relationships/slide" Target="slide35.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ags" Target="../tags/tag38.xml"/><Relationship Id="rId5" Type="http://schemas.openxmlformats.org/officeDocument/2006/relationships/image" Target="../media/image27.jpg"/><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ags" Target="../tags/tag39.xml"/><Relationship Id="rId5" Type="http://schemas.openxmlformats.org/officeDocument/2006/relationships/slide" Target="slide3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40.xml"/><Relationship Id="rId4" Type="http://schemas.openxmlformats.org/officeDocument/2006/relationships/slide" Target="slide2.xml"/></Relationships>
</file>

<file path=ppt/slides/_rels/slide3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37.xml"/><Relationship Id="rId7" Type="http://schemas.openxmlformats.org/officeDocument/2006/relationships/image" Target="../media/image29.jpeg"/><Relationship Id="rId2" Type="http://schemas.openxmlformats.org/officeDocument/2006/relationships/slideLayout" Target="../slideLayouts/slideLayout12.xml"/><Relationship Id="rId1" Type="http://schemas.openxmlformats.org/officeDocument/2006/relationships/tags" Target="../tags/tag41.xml"/><Relationship Id="rId6" Type="http://schemas.openxmlformats.org/officeDocument/2006/relationships/image" Target="../media/image28.jpg"/><Relationship Id="rId5" Type="http://schemas.openxmlformats.org/officeDocument/2006/relationships/slide" Target="slide39.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42.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43.xml"/><Relationship Id="rId5" Type="http://schemas.openxmlformats.org/officeDocument/2006/relationships/slide" Target="slide41.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44.xml"/><Relationship Id="rId4" Type="http://schemas.openxmlformats.org/officeDocument/2006/relationships/slide" Target="slide2.xml"/></Relationships>
</file>

<file path=ppt/slides/_rels/slide4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41.xml"/><Relationship Id="rId7" Type="http://schemas.openxmlformats.org/officeDocument/2006/relationships/image" Target="../media/image32.jpeg"/><Relationship Id="rId2" Type="http://schemas.openxmlformats.org/officeDocument/2006/relationships/slideLayout" Target="../slideLayouts/slideLayout12.xml"/><Relationship Id="rId1" Type="http://schemas.openxmlformats.org/officeDocument/2006/relationships/tags" Target="../tags/tag45.xml"/><Relationship Id="rId6" Type="http://schemas.openxmlformats.org/officeDocument/2006/relationships/image" Target="../media/image31.jpg"/><Relationship Id="rId5" Type="http://schemas.openxmlformats.org/officeDocument/2006/relationships/slide" Target="slide43.xml"/><Relationship Id="rId10" Type="http://schemas.openxmlformats.org/officeDocument/2006/relationships/image" Target="../media/image35.jpg"/><Relationship Id="rId4" Type="http://schemas.openxmlformats.org/officeDocument/2006/relationships/image" Target="../media/image3.png"/><Relationship Id="rId9"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46.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47.xml"/><Relationship Id="rId5" Type="http://schemas.openxmlformats.org/officeDocument/2006/relationships/slide" Target="slide45.xml"/><Relationship Id="rId4" Type="http://schemas.openxmlformats.org/officeDocument/2006/relationships/image" Target="../media/image36.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tags" Target="../tags/tag48.xml"/><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4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slide" Target="slide8.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jp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4.jpg"/><Relationship Id="rId5" Type="http://schemas.openxmlformats.org/officeDocument/2006/relationships/slide" Target="slide10.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89000"/>
              </a:schemeClr>
            </a:gs>
            <a:gs pos="22000">
              <a:schemeClr val="accent5">
                <a:lumMod val="89000"/>
              </a:schemeClr>
            </a:gs>
            <a:gs pos="62000">
              <a:schemeClr val="accent5">
                <a:lumMod val="75000"/>
              </a:schemeClr>
            </a:gs>
            <a:gs pos="97000">
              <a:schemeClr val="accent5">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496567" y="4854766"/>
            <a:ext cx="9144000" cy="1655762"/>
          </a:xfrm>
        </p:spPr>
        <p:txBody>
          <a:bodyPr>
            <a:normAutofit/>
          </a:bodyPr>
          <a:lstStyle/>
          <a:p>
            <a:r>
              <a:rPr lang="en-US" sz="6000" b="1" dirty="0" smtClean="0">
                <a:solidFill>
                  <a:srgbClr val="FFFF00"/>
                </a:solidFill>
                <a:latin typeface="MS PMincho" panose="02020600040205080304" pitchFamily="18" charset="-128"/>
                <a:ea typeface="MS PMincho" panose="02020600040205080304" pitchFamily="18" charset="-128"/>
                <a:cs typeface="Open Sans" panose="020B0606030504020204" pitchFamily="34" charset="0"/>
              </a:rPr>
              <a:t>DESCRIBING PEOPLE</a:t>
            </a:r>
            <a:endParaRPr lang="ru-RU" sz="6000" b="1" dirty="0">
              <a:solidFill>
                <a:srgbClr val="FFFF00"/>
              </a:solidFill>
              <a:latin typeface="MS PMincho" panose="02020600040205080304" pitchFamily="18" charset="-128"/>
              <a:ea typeface="MS PMincho" panose="02020600040205080304" pitchFamily="18" charset="-128"/>
              <a:cs typeface="Open Sans" panose="020B0606030504020204" pitchFamily="34"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2480" y="1778159"/>
            <a:ext cx="5972175" cy="2971800"/>
          </a:xfrm>
          <a:prstGeom prst="rect">
            <a:avLst/>
          </a:prstGeom>
        </p:spPr>
      </p:pic>
      <p:pic>
        <p:nvPicPr>
          <p:cNvPr id="2" name="si_intro (2).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926115" y="281796"/>
            <a:ext cx="609600" cy="609600"/>
          </a:xfrm>
          <a:prstGeom prst="rect">
            <a:avLst/>
          </a:prstGeom>
        </p:spPr>
      </p:pic>
    </p:spTree>
    <p:custDataLst>
      <p:tags r:id="rId1"/>
    </p:custDataLst>
    <p:extLst>
      <p:ext uri="{BB962C8B-B14F-4D97-AF65-F5344CB8AC3E}">
        <p14:creationId xmlns:p14="http://schemas.microsoft.com/office/powerpoint/2010/main" val="697590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Заголовок 3"/>
          <p:cNvSpPr>
            <a:spLocks noGrp="1"/>
          </p:cNvSpPr>
          <p:nvPr>
            <p:ph type="title"/>
          </p:nvPr>
        </p:nvSpPr>
        <p:spPr>
          <a:xfrm>
            <a:off x="715704" y="2419544"/>
            <a:ext cx="10759642" cy="1513263"/>
          </a:xfrm>
        </p:spPr>
        <p:txBody>
          <a:bodyPr>
            <a:noAutofit/>
          </a:bodyPr>
          <a:lstStyle/>
          <a:p>
            <a:pPr algn="ctr"/>
            <a:r>
              <a:rPr lang="en-US" cap="none" dirty="0" smtClean="0">
                <a:solidFill>
                  <a:schemeClr val="bg1"/>
                </a:solidFill>
                <a:latin typeface="Arial" panose="020B0604020202020204" pitchFamily="34" charset="0"/>
                <a:cs typeface="Arial" panose="020B0604020202020204" pitchFamily="34" charset="0"/>
              </a:rPr>
              <a:t>The woman in the portrait has no pupils, her eyes are blurred. She has extremely long neck.</a:t>
            </a:r>
            <a:br>
              <a:rPr lang="en-US" cap="none" dirty="0" smtClean="0">
                <a:solidFill>
                  <a:schemeClr val="bg1"/>
                </a:solidFill>
                <a:latin typeface="Arial" panose="020B0604020202020204" pitchFamily="34" charset="0"/>
                <a:cs typeface="Arial" panose="020B0604020202020204" pitchFamily="34" charset="0"/>
              </a:rPr>
            </a:br>
            <a:r>
              <a:rPr lang="en-US" cap="none" dirty="0" smtClean="0">
                <a:solidFill>
                  <a:schemeClr val="bg1"/>
                </a:solidFill>
                <a:latin typeface="Arial" panose="020B0604020202020204" pitchFamily="34" charset="0"/>
                <a:cs typeface="Arial" panose="020B0604020202020204" pitchFamily="34" charset="0"/>
              </a:rPr>
              <a:t>The woman in the photo has long straight hair and a pair of plaits rolled up into a ball. </a:t>
            </a:r>
            <a:endParaRPr lang="ru-RU" cap="none"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9788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5"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p:cNvSpPr txBox="1"/>
          <p:nvPr/>
        </p:nvSpPr>
        <p:spPr>
          <a:xfrm>
            <a:off x="1128712" y="400050"/>
            <a:ext cx="10549297" cy="4031873"/>
          </a:xfrm>
          <a:prstGeom prst="rect">
            <a:avLst/>
          </a:prstGeom>
          <a:noFill/>
        </p:spPr>
        <p:txBody>
          <a:bodyPr wrap="square" rtlCol="0">
            <a:spAutoFit/>
          </a:bodyPr>
          <a:lstStyle/>
          <a:p>
            <a:pPr algn="ctr"/>
            <a:r>
              <a:rPr lang="en-US" sz="3200" b="1">
                <a:solidFill>
                  <a:srgbClr val="FFFF00"/>
                </a:solidFill>
                <a:latin typeface="Arial Rounded MT Bold" panose="020F0704030504030204" pitchFamily="34" charset="0"/>
              </a:rPr>
              <a:t>I am something people love or hate. I change people’s appearances and thoughts. If a person takes care of themself I will go up even higher. To some people I will fool them. To others I am a mystery. </a:t>
            </a:r>
          </a:p>
          <a:p>
            <a:pPr algn="ctr"/>
            <a:r>
              <a:rPr lang="en-US" sz="3200" b="1">
                <a:solidFill>
                  <a:srgbClr val="FFFF00"/>
                </a:solidFill>
                <a:latin typeface="Arial Rounded MT Bold" panose="020F0704030504030204" pitchFamily="34" charset="0"/>
              </a:rPr>
              <a:t>      Some people might want to try and hide me but I will show. No matter how hard people try I will Never go down.  </a:t>
            </a:r>
            <a:r>
              <a:rPr lang="en-US" sz="3200" b="1" u="sng">
                <a:solidFill>
                  <a:srgbClr val="FFFF00"/>
                </a:solidFill>
                <a:latin typeface="Arial Rounded MT Bold" panose="020F0704030504030204" pitchFamily="34" charset="0"/>
              </a:rPr>
              <a:t>What am I?</a:t>
            </a:r>
            <a:endParaRPr lang="ru-RU" sz="3200" b="1" u="sng" dirty="0">
              <a:solidFill>
                <a:srgbClr val="FFFF00"/>
              </a:solidFill>
            </a:endParaRPr>
          </a:p>
        </p:txBody>
      </p:sp>
    </p:spTree>
    <p:custDataLst>
      <p:tags r:id="rId1"/>
    </p:custDataLst>
    <p:extLst>
      <p:ext uri="{BB962C8B-B14F-4D97-AF65-F5344CB8AC3E}">
        <p14:creationId xmlns:p14="http://schemas.microsoft.com/office/powerpoint/2010/main" val="2821074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Заголовок 3"/>
          <p:cNvSpPr>
            <a:spLocks noGrp="1"/>
          </p:cNvSpPr>
          <p:nvPr>
            <p:ph type="title"/>
          </p:nvPr>
        </p:nvSpPr>
        <p:spPr>
          <a:xfrm>
            <a:off x="715704" y="2419544"/>
            <a:ext cx="10759642" cy="1513263"/>
          </a:xfrm>
        </p:spPr>
        <p:txBody>
          <a:bodyPr>
            <a:normAutofit/>
          </a:bodyPr>
          <a:lstStyle/>
          <a:p>
            <a:pPr algn="ctr"/>
            <a:r>
              <a:rPr lang="en-US" sz="6000" b="1" cap="none" dirty="0" smtClean="0">
                <a:solidFill>
                  <a:srgbClr val="FFFF00"/>
                </a:solidFill>
                <a:latin typeface="Arial" panose="020B0604020202020204" pitchFamily="34" charset="0"/>
                <a:cs typeface="Arial" panose="020B0604020202020204" pitchFamily="34" charset="0"/>
              </a:rPr>
              <a:t>I am Age.</a:t>
            </a:r>
            <a:endParaRPr lang="ru-RU" sz="6000" b="1" cap="none" dirty="0">
              <a:solidFill>
                <a:srgbClr val="FFFF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24894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5"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2457619" y="6197309"/>
            <a:ext cx="7278007" cy="630942"/>
          </a:xfrm>
          <a:prstGeom prst="rect">
            <a:avLst/>
          </a:prstGeom>
        </p:spPr>
        <p:txBody>
          <a:bodyPr wrap="square">
            <a:spAutoFit/>
          </a:bodyPr>
          <a:lstStyle/>
          <a:p>
            <a:pPr algn="ctr"/>
            <a:r>
              <a:rPr lang="ru-RU"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Категория 2</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ru-RU"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Вопрос за 400</a:t>
            </a: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374" y="-24986"/>
            <a:ext cx="6843713" cy="5524500"/>
          </a:xfrm>
          <a:prstGeom prst="rect">
            <a:avLst/>
          </a:prstGeom>
        </p:spPr>
      </p:pic>
      <p:sp>
        <p:nvSpPr>
          <p:cNvPr id="3" name="TextBox 2"/>
          <p:cNvSpPr txBox="1"/>
          <p:nvPr/>
        </p:nvSpPr>
        <p:spPr>
          <a:xfrm>
            <a:off x="8086725" y="614362"/>
            <a:ext cx="3792000" cy="3539430"/>
          </a:xfrm>
          <a:prstGeom prst="rect">
            <a:avLst/>
          </a:prstGeom>
          <a:noFill/>
        </p:spPr>
        <p:txBody>
          <a:bodyPr wrap="none" rtlCol="0">
            <a:spAutoFit/>
          </a:bodyPr>
          <a:lstStyle/>
          <a:p>
            <a:r>
              <a:rPr lang="en-US" sz="3200" b="1" dirty="0" smtClean="0">
                <a:solidFill>
                  <a:schemeClr val="bg1"/>
                </a:solidFill>
                <a:latin typeface="Times New Roman" panose="02020603050405020304" pitchFamily="18" charset="0"/>
                <a:cs typeface="Times New Roman" panose="02020603050405020304" pitchFamily="18" charset="0"/>
              </a:rPr>
              <a:t>Who am I?</a:t>
            </a:r>
          </a:p>
          <a:p>
            <a:r>
              <a:rPr lang="en-US" sz="3200" b="1" dirty="0" smtClean="0">
                <a:solidFill>
                  <a:schemeClr val="bg1"/>
                </a:solidFill>
                <a:latin typeface="Times New Roman" panose="02020603050405020304" pitchFamily="18" charset="0"/>
                <a:cs typeface="Times New Roman" panose="02020603050405020304" pitchFamily="18" charset="0"/>
              </a:rPr>
              <a:t>I am a person </a:t>
            </a:r>
          </a:p>
          <a:p>
            <a:r>
              <a:rPr lang="en-US" sz="3200" b="1" dirty="0">
                <a:solidFill>
                  <a:schemeClr val="bg1"/>
                </a:solidFill>
                <a:latin typeface="Times New Roman" panose="02020603050405020304" pitchFamily="18" charset="0"/>
                <a:cs typeface="Times New Roman" panose="02020603050405020304" pitchFamily="18" charset="0"/>
              </a:rPr>
              <a:t>w</a:t>
            </a:r>
            <a:r>
              <a:rPr lang="en-US" sz="3200" b="1" dirty="0" smtClean="0">
                <a:solidFill>
                  <a:schemeClr val="bg1"/>
                </a:solidFill>
                <a:latin typeface="Times New Roman" panose="02020603050405020304" pitchFamily="18" charset="0"/>
                <a:cs typeface="Times New Roman" panose="02020603050405020304" pitchFamily="18" charset="0"/>
              </a:rPr>
              <a:t>ith curly red hair,</a:t>
            </a:r>
          </a:p>
          <a:p>
            <a:r>
              <a:rPr lang="en-US" sz="3200" b="1" dirty="0" smtClean="0">
                <a:solidFill>
                  <a:schemeClr val="bg1"/>
                </a:solidFill>
                <a:latin typeface="Times New Roman" panose="02020603050405020304" pitchFamily="18" charset="0"/>
                <a:cs typeface="Times New Roman" panose="02020603050405020304" pitchFamily="18" charset="0"/>
              </a:rPr>
              <a:t> bushy eyebrows. </a:t>
            </a:r>
          </a:p>
          <a:p>
            <a:r>
              <a:rPr lang="en-US" sz="3200" b="1" dirty="0" smtClean="0">
                <a:solidFill>
                  <a:schemeClr val="bg1"/>
                </a:solidFill>
                <a:latin typeface="Times New Roman" panose="02020603050405020304" pitchFamily="18" charset="0"/>
                <a:cs typeface="Times New Roman" panose="02020603050405020304" pitchFamily="18" charset="0"/>
              </a:rPr>
              <a:t>I wear a moustache. </a:t>
            </a:r>
          </a:p>
          <a:p>
            <a:r>
              <a:rPr lang="en-US" sz="3200" b="1" dirty="0" smtClean="0">
                <a:solidFill>
                  <a:schemeClr val="bg1"/>
                </a:solidFill>
                <a:latin typeface="Times New Roman" panose="02020603050405020304" pitchFamily="18" charset="0"/>
                <a:cs typeface="Times New Roman" panose="02020603050405020304" pitchFamily="18" charset="0"/>
              </a:rPr>
              <a:t>I am dressed formal.</a:t>
            </a:r>
          </a:p>
          <a:p>
            <a:endParaRPr lang="ru-RU" sz="3200" b="1"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70890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Заголовок 3"/>
          <p:cNvSpPr>
            <a:spLocks noGrp="1"/>
          </p:cNvSpPr>
          <p:nvPr>
            <p:ph type="title"/>
          </p:nvPr>
        </p:nvSpPr>
        <p:spPr>
          <a:xfrm>
            <a:off x="715704" y="2419544"/>
            <a:ext cx="10759642" cy="1513263"/>
          </a:xfrm>
        </p:spPr>
        <p:txBody>
          <a:bodyPr>
            <a:normAutofit/>
          </a:bodyPr>
          <a:lstStyle/>
          <a:p>
            <a:pPr algn="ctr"/>
            <a:r>
              <a:rPr lang="en-US"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 am Mario</a:t>
            </a:r>
            <a:br>
              <a:rPr lang="en-US"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2</a:t>
            </a: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400</a:t>
            </a:r>
            <a:endParaRPr lang="ru-RU" sz="2000" cap="none"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37581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5"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571500" y="-2120"/>
            <a:ext cx="11401425" cy="7632859"/>
          </a:xfrm>
          <a:prstGeom prst="rect">
            <a:avLst/>
          </a:prstGeom>
        </p:spPr>
        <p:txBody>
          <a:bodyPr wrap="square">
            <a:spAutoFit/>
          </a:bodyPr>
          <a:lstStyle/>
          <a:p>
            <a:pPr algn="ctr"/>
            <a:r>
              <a:rPr lang="en-US" sz="3500" b="1"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D</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escribe the person whose features of appearance are encrypted here. These features are encrypted in pictures.</a:t>
            </a:r>
          </a:p>
          <a:p>
            <a:pPr algn="ctr"/>
            <a:endParaRPr lang="en-US" sz="3500" b="1"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b="1"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3500" b="1"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p>
          <a:p>
            <a:pPr algn="ctr"/>
            <a:endParaRPr lang="en-US" sz="3500" b="1"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b="1"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Категория 2</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ru-RU"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Вопрос за 600</a:t>
            </a: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687" y="1114426"/>
            <a:ext cx="1862138" cy="1490662"/>
          </a:xfrm>
          <a:prstGeom prst="rect">
            <a:avLst/>
          </a:prstGeom>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9234" y="1416167"/>
            <a:ext cx="2783881" cy="1677743"/>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3742" y="1114426"/>
            <a:ext cx="2616033" cy="2800350"/>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7987" y="1140612"/>
            <a:ext cx="2997559" cy="2228851"/>
          </a:xfrm>
          <a:prstGeom prst="rect">
            <a:avLst/>
          </a:prstGeom>
        </p:spPr>
      </p:pic>
      <p:pic>
        <p:nvPicPr>
          <p:cNvPr id="10" name="Рисунок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974" y="3302068"/>
            <a:ext cx="2362200" cy="2290762"/>
          </a:xfrm>
          <a:prstGeom prst="rect">
            <a:avLst/>
          </a:prstGeom>
        </p:spPr>
      </p:pic>
      <p:pic>
        <p:nvPicPr>
          <p:cNvPr id="11" name="Рисунок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13166" y="3387983"/>
            <a:ext cx="2786063" cy="2410551"/>
          </a:xfrm>
          <a:prstGeom prst="rect">
            <a:avLst/>
          </a:prstGeom>
        </p:spPr>
      </p:pic>
      <p:sp>
        <p:nvSpPr>
          <p:cNvPr id="12" name="TextBox 11"/>
          <p:cNvSpPr txBox="1"/>
          <p:nvPr/>
        </p:nvSpPr>
        <p:spPr>
          <a:xfrm>
            <a:off x="5199229" y="4039260"/>
            <a:ext cx="702436" cy="1107996"/>
          </a:xfrm>
          <a:prstGeom prst="rect">
            <a:avLst/>
          </a:prstGeom>
          <a:noFill/>
        </p:spPr>
        <p:txBody>
          <a:bodyPr wrap="none" rtlCol="0">
            <a:spAutoFit/>
          </a:bodyPr>
          <a:lstStyle/>
          <a:p>
            <a:r>
              <a:rPr lang="en-US" sz="6600" b="1" dirty="0" smtClean="0">
                <a:solidFill>
                  <a:srgbClr val="FF0000"/>
                </a:solidFill>
                <a:latin typeface="Times New Roman" panose="02020603050405020304" pitchFamily="18" charset="0"/>
                <a:cs typeface="Times New Roman" panose="02020603050405020304" pitchFamily="18" charset="0"/>
              </a:rPr>
              <a:t>P</a:t>
            </a:r>
            <a:endParaRPr lang="ru-RU" sz="6600" b="1" dirty="0">
              <a:solidFill>
                <a:srgbClr val="FF0000"/>
              </a:solidFill>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16048" y="4039260"/>
            <a:ext cx="2856877" cy="2800350"/>
          </a:xfrm>
          <a:prstGeom prst="rect">
            <a:avLst/>
          </a:prstGeom>
        </p:spPr>
      </p:pic>
      <p:pic>
        <p:nvPicPr>
          <p:cNvPr id="14" name="Рисунок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4017" y="4447449"/>
            <a:ext cx="2870861" cy="1810521"/>
          </a:xfrm>
          <a:prstGeom prst="rect">
            <a:avLst/>
          </a:prstGeom>
        </p:spPr>
      </p:pic>
      <p:sp>
        <p:nvSpPr>
          <p:cNvPr id="16" name="TextBox 15"/>
          <p:cNvSpPr txBox="1"/>
          <p:nvPr/>
        </p:nvSpPr>
        <p:spPr>
          <a:xfrm>
            <a:off x="300038" y="900113"/>
            <a:ext cx="588623" cy="646331"/>
          </a:xfrm>
          <a:prstGeom prst="rect">
            <a:avLst/>
          </a:prstGeom>
          <a:noFill/>
        </p:spPr>
        <p:txBody>
          <a:bodyPr wrap="none" rtlCol="0">
            <a:spAutoFit/>
          </a:bodyPr>
          <a:lstStyle/>
          <a:p>
            <a:r>
              <a:rPr lang="en-US" sz="3600" b="1" dirty="0" smtClean="0">
                <a:solidFill>
                  <a:schemeClr val="accent4">
                    <a:lumMod val="60000"/>
                    <a:lumOff val="40000"/>
                  </a:schemeClr>
                </a:solidFill>
                <a:latin typeface="Times New Roman" panose="02020603050405020304" pitchFamily="18" charset="0"/>
                <a:cs typeface="Times New Roman" panose="02020603050405020304" pitchFamily="18" charset="0"/>
              </a:rPr>
              <a:t>1.</a:t>
            </a:r>
            <a:r>
              <a:rPr lang="en-US" dirty="0" smtClean="0"/>
              <a:t>.</a:t>
            </a:r>
            <a:endParaRPr lang="ru-RU" dirty="0"/>
          </a:p>
        </p:txBody>
      </p:sp>
      <p:sp>
        <p:nvSpPr>
          <p:cNvPr id="17" name="TextBox 16"/>
          <p:cNvSpPr txBox="1"/>
          <p:nvPr/>
        </p:nvSpPr>
        <p:spPr>
          <a:xfrm>
            <a:off x="6265544" y="1063179"/>
            <a:ext cx="492443" cy="584775"/>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a:t>
            </a:r>
            <a:endParaRPr lang="ru-RU" sz="3200"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98974" y="3369463"/>
            <a:ext cx="492443" cy="584775"/>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3.</a:t>
            </a:r>
            <a:endParaRPr lang="ru-RU" sz="3200" b="1"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884685" y="3988013"/>
            <a:ext cx="492443" cy="584775"/>
          </a:xfrm>
          <a:prstGeom prst="rect">
            <a:avLst/>
          </a:prstGeom>
          <a:noFill/>
        </p:spPr>
        <p:txBody>
          <a:bodyPr wrap="none" rtlCol="0">
            <a:spAutoFit/>
          </a:bodyPr>
          <a:lstStyle/>
          <a:p>
            <a:r>
              <a:rPr lang="en-US" sz="3200" b="1" dirty="0" smtClean="0">
                <a:solidFill>
                  <a:schemeClr val="accent4">
                    <a:lumMod val="40000"/>
                    <a:lumOff val="60000"/>
                  </a:schemeClr>
                </a:solidFill>
                <a:latin typeface="Times New Roman" panose="02020603050405020304" pitchFamily="18" charset="0"/>
                <a:cs typeface="Times New Roman" panose="02020603050405020304" pitchFamily="18" charset="0"/>
              </a:rPr>
              <a:t>4.</a:t>
            </a:r>
            <a:endParaRPr lang="ru-RU" sz="3200" b="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05295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Заголовок 3"/>
          <p:cNvSpPr>
            <a:spLocks noGrp="1"/>
          </p:cNvSpPr>
          <p:nvPr>
            <p:ph type="title"/>
          </p:nvPr>
        </p:nvSpPr>
        <p:spPr>
          <a:xfrm>
            <a:off x="715704" y="2419544"/>
            <a:ext cx="10759642" cy="1513263"/>
          </a:xfrm>
        </p:spPr>
        <p:txBody>
          <a:bodyPr>
            <a:normAutofit/>
          </a:bodyPr>
          <a:lstStyle/>
          <a:p>
            <a:pPr algn="ct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Hazel eyes, chestnut hair, plump cheeks, a pointed nose</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2</a:t>
            </a: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600</a:t>
            </a:r>
            <a:endParaRPr lang="ru-RU" sz="2000" cap="none"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28340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7"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2457619" y="4729933"/>
            <a:ext cx="7278007" cy="630942"/>
          </a:xfrm>
          <a:prstGeom prst="rect">
            <a:avLst/>
          </a:prstGeom>
        </p:spPr>
        <p:txBody>
          <a:bodyPr wrap="square">
            <a:spAutoFit/>
          </a:bodyPr>
          <a:lstStyle/>
          <a:p>
            <a:pPr algn="ctr"/>
            <a:r>
              <a:rPr lang="ru-RU"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Категория 2</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ru-RU"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Вопрос за 800</a:t>
            </a: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ESL Game _ Guess the Photo _ Which photo do I describe_.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939799" y="528638"/>
            <a:ext cx="9047163" cy="4201295"/>
          </a:xfrm>
          <a:prstGeom prst="rect">
            <a:avLst/>
          </a:prstGeom>
        </p:spPr>
      </p:pic>
    </p:spTree>
    <p:custDataLst>
      <p:tags r:id="rId1"/>
    </p:custDataLst>
    <p:extLst>
      <p:ext uri="{BB962C8B-B14F-4D97-AF65-F5344CB8AC3E}">
        <p14:creationId xmlns:p14="http://schemas.microsoft.com/office/powerpoint/2010/main" val="2506371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Заголовок 3"/>
          <p:cNvSpPr>
            <a:spLocks noGrp="1"/>
          </p:cNvSpPr>
          <p:nvPr>
            <p:ph type="title"/>
          </p:nvPr>
        </p:nvSpPr>
        <p:spPr>
          <a:xfrm>
            <a:off x="715704" y="2419544"/>
            <a:ext cx="10759642" cy="1513263"/>
          </a:xfrm>
        </p:spPr>
        <p:txBody>
          <a:bodyPr>
            <a:normAutofit/>
          </a:bodyPr>
          <a:lstStyle/>
          <a:p>
            <a:pPr algn="ctr"/>
            <a:r>
              <a:rPr lang="en-US"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Picture # 2</a:t>
            </a:r>
            <a:br>
              <a:rPr lang="en-US"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2</a:t>
            </a:r>
            <a:r>
              <a:rPr lang="en-US"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800</a:t>
            </a:r>
            <a:endParaRPr lang="ru-RU" b="1" cap="none"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49241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5"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2457618" y="4868572"/>
            <a:ext cx="7278007" cy="630942"/>
          </a:xfrm>
          <a:prstGeom prst="rect">
            <a:avLst/>
          </a:prstGeom>
        </p:spPr>
        <p:txBody>
          <a:bodyPr wrap="square">
            <a:spAutoFit/>
          </a:bodyPr>
          <a:lstStyle/>
          <a:p>
            <a:pPr algn="ctr"/>
            <a:r>
              <a:rPr lang="ru-RU"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Категория 3</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ru-RU"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Вопрос за 200</a:t>
            </a: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54896625"/>
              </p:ext>
            </p:extLst>
          </p:nvPr>
        </p:nvGraphicFramePr>
        <p:xfrm>
          <a:off x="1948647" y="1649757"/>
          <a:ext cx="8128000" cy="2961640"/>
        </p:xfrm>
        <a:graphic>
          <a:graphicData uri="http://schemas.openxmlformats.org/drawingml/2006/table">
            <a:tbl>
              <a:tblPr firstRow="1" bandRow="1">
                <a:tableStyleId>{5C22544A-7EE6-4342-B048-85BDC9FD1C3A}</a:tableStyleId>
              </a:tblPr>
              <a:tblGrid>
                <a:gridCol w="4064000">
                  <a:extLst>
                    <a:ext uri="{9D8B030D-6E8A-4147-A177-3AD203B41FA5}">
                      <a16:colId xmlns="" xmlns:a16="http://schemas.microsoft.com/office/drawing/2014/main" val="20000"/>
                    </a:ext>
                  </a:extLst>
                </a:gridCol>
                <a:gridCol w="4064000">
                  <a:extLst>
                    <a:ext uri="{9D8B030D-6E8A-4147-A177-3AD203B41FA5}">
                      <a16:colId xmlns="" xmlns:a16="http://schemas.microsoft.com/office/drawing/2014/main" val="20001"/>
                    </a:ext>
                  </a:extLst>
                </a:gridCol>
              </a:tblGrid>
              <a:tr h="0">
                <a:tc>
                  <a:txBody>
                    <a:bodyPr/>
                    <a:lstStyle/>
                    <a:p>
                      <a:r>
                        <a:rPr lang="en-US" dirty="0" smtClean="0"/>
                        <a:t>To have a sweet</a:t>
                      </a:r>
                      <a:endParaRPr lang="ru-RU" dirty="0"/>
                    </a:p>
                  </a:txBody>
                  <a:tcPr/>
                </a:tc>
                <a:tc>
                  <a:txBody>
                    <a:bodyPr/>
                    <a:lstStyle/>
                    <a:p>
                      <a:r>
                        <a:rPr lang="en-US" dirty="0" smtClean="0"/>
                        <a:t>nose</a:t>
                      </a:r>
                      <a:endParaRPr lang="ru-RU" dirty="0"/>
                    </a:p>
                  </a:txBody>
                  <a:tcPr/>
                </a:tc>
                <a:extLst>
                  <a:ext uri="{0D108BD9-81ED-4DB2-BD59-A6C34878D82A}">
                    <a16:rowId xmlns="" xmlns:a16="http://schemas.microsoft.com/office/drawing/2014/main" val="10000"/>
                  </a:ext>
                </a:extLst>
              </a:tr>
              <a:tr h="370840">
                <a:tc>
                  <a:txBody>
                    <a:bodyPr/>
                    <a:lstStyle/>
                    <a:p>
                      <a:r>
                        <a:rPr lang="en-US" dirty="0" smtClean="0"/>
                        <a:t>To be head</a:t>
                      </a:r>
                      <a:r>
                        <a:rPr lang="en-US" baseline="0" dirty="0" smtClean="0"/>
                        <a:t> over… </a:t>
                      </a:r>
                      <a:endParaRPr lang="ru-RU" dirty="0"/>
                    </a:p>
                  </a:txBody>
                  <a:tcPr/>
                </a:tc>
                <a:tc>
                  <a:txBody>
                    <a:bodyPr/>
                    <a:lstStyle/>
                    <a:p>
                      <a:r>
                        <a:rPr lang="en-US" dirty="0" smtClean="0"/>
                        <a:t>thumbs</a:t>
                      </a:r>
                      <a:endParaRPr lang="ru-RU" dirty="0"/>
                    </a:p>
                  </a:txBody>
                  <a:tcPr/>
                </a:tc>
                <a:extLst>
                  <a:ext uri="{0D108BD9-81ED-4DB2-BD59-A6C34878D82A}">
                    <a16:rowId xmlns="" xmlns:a16="http://schemas.microsoft.com/office/drawing/2014/main" val="10001"/>
                  </a:ext>
                </a:extLst>
              </a:tr>
              <a:tr h="370840">
                <a:tc>
                  <a:txBody>
                    <a:bodyPr/>
                    <a:lstStyle/>
                    <a:p>
                      <a:r>
                        <a:rPr lang="en-US" dirty="0" smtClean="0"/>
                        <a:t>Running…</a:t>
                      </a:r>
                      <a:endParaRPr lang="ru-RU" dirty="0"/>
                    </a:p>
                  </a:txBody>
                  <a:tcPr/>
                </a:tc>
                <a:tc>
                  <a:txBody>
                    <a:bodyPr/>
                    <a:lstStyle/>
                    <a:p>
                      <a:r>
                        <a:rPr lang="en-US" dirty="0" smtClean="0"/>
                        <a:t>shoulder</a:t>
                      </a:r>
                      <a:endParaRPr lang="ru-RU" dirty="0"/>
                    </a:p>
                  </a:txBody>
                  <a:tcPr/>
                </a:tc>
                <a:extLst>
                  <a:ext uri="{0D108BD9-81ED-4DB2-BD59-A6C34878D82A}">
                    <a16:rowId xmlns="" xmlns:a16="http://schemas.microsoft.com/office/drawing/2014/main" val="10002"/>
                  </a:ext>
                </a:extLst>
              </a:tr>
              <a:tr h="370840">
                <a:tc>
                  <a:txBody>
                    <a:bodyPr/>
                    <a:lstStyle/>
                    <a:p>
                      <a:r>
                        <a:rPr lang="en-US" dirty="0" smtClean="0"/>
                        <a:t>To put</a:t>
                      </a:r>
                      <a:r>
                        <a:rPr lang="en-US" baseline="0" dirty="0" smtClean="0"/>
                        <a:t> foot in ….</a:t>
                      </a:r>
                      <a:endParaRPr lang="ru-RU" dirty="0"/>
                    </a:p>
                  </a:txBody>
                  <a:tcPr/>
                </a:tc>
                <a:tc>
                  <a:txBody>
                    <a:bodyPr/>
                    <a:lstStyle/>
                    <a:p>
                      <a:r>
                        <a:rPr lang="en-US" sz="1800" kern="1200" dirty="0" smtClean="0">
                          <a:solidFill>
                            <a:schemeClr val="dk1"/>
                          </a:solidFill>
                          <a:effectLst/>
                          <a:latin typeface="+mn-lt"/>
                          <a:ea typeface="+mn-ea"/>
                          <a:cs typeface="+mn-cs"/>
                        </a:rPr>
                        <a:t>a finger</a:t>
                      </a:r>
                      <a:endParaRPr lang="ru-RU" dirty="0"/>
                    </a:p>
                  </a:txBody>
                  <a:tcPr/>
                </a:tc>
                <a:extLst>
                  <a:ext uri="{0D108BD9-81ED-4DB2-BD59-A6C34878D82A}">
                    <a16:rowId xmlns="" xmlns:a16="http://schemas.microsoft.com/office/drawing/2014/main" val="10003"/>
                  </a:ext>
                </a:extLst>
              </a:tr>
              <a:tr h="370840">
                <a:tc>
                  <a:txBody>
                    <a:bodyPr/>
                    <a:lstStyle/>
                    <a:p>
                      <a:r>
                        <a:rPr lang="en-US" sz="1800" kern="1200" dirty="0" smtClean="0">
                          <a:solidFill>
                            <a:schemeClr val="dk1"/>
                          </a:solidFill>
                          <a:effectLst/>
                          <a:latin typeface="+mn-lt"/>
                          <a:ea typeface="+mn-ea"/>
                          <a:cs typeface="+mn-cs"/>
                        </a:rPr>
                        <a:t>to be all….</a:t>
                      </a:r>
                      <a:endParaRPr lang="ru-RU" dirty="0"/>
                    </a:p>
                  </a:txBody>
                  <a:tcPr/>
                </a:tc>
                <a:tc>
                  <a:txBody>
                    <a:bodyPr/>
                    <a:lstStyle/>
                    <a:p>
                      <a:r>
                        <a:rPr lang="en-US" dirty="0" smtClean="0"/>
                        <a:t>tooth</a:t>
                      </a:r>
                      <a:endParaRPr lang="ru-RU" dirty="0"/>
                    </a:p>
                  </a:txBody>
                  <a:tcPr/>
                </a:tc>
                <a:extLst>
                  <a:ext uri="{0D108BD9-81ED-4DB2-BD59-A6C34878D82A}">
                    <a16:rowId xmlns="" xmlns:a16="http://schemas.microsoft.com/office/drawing/2014/main" val="10004"/>
                  </a:ext>
                </a:extLst>
              </a:tr>
              <a:tr h="370840">
                <a:tc>
                  <a:txBody>
                    <a:bodyPr/>
                    <a:lstStyle/>
                    <a:p>
                      <a:r>
                        <a:rPr lang="en-US" sz="1800" kern="1200" dirty="0" smtClean="0">
                          <a:solidFill>
                            <a:schemeClr val="dk1"/>
                          </a:solidFill>
                          <a:effectLst/>
                          <a:latin typeface="+mn-lt"/>
                          <a:ea typeface="+mn-ea"/>
                          <a:cs typeface="+mn-cs"/>
                        </a:rPr>
                        <a:t>to give somebody the cold…</a:t>
                      </a:r>
                      <a:endParaRPr lang="ru-RU" dirty="0"/>
                    </a:p>
                  </a:txBody>
                  <a:tcPr/>
                </a:tc>
                <a:tc>
                  <a:txBody>
                    <a:bodyPr/>
                    <a:lstStyle/>
                    <a:p>
                      <a:r>
                        <a:rPr lang="en-US" dirty="0" smtClean="0"/>
                        <a:t>eye</a:t>
                      </a:r>
                      <a:endParaRPr lang="ru-RU" dirty="0"/>
                    </a:p>
                  </a:txBody>
                  <a:tcPr/>
                </a:tc>
                <a:extLst>
                  <a:ext uri="{0D108BD9-81ED-4DB2-BD59-A6C34878D82A}">
                    <a16:rowId xmlns="" xmlns:a16="http://schemas.microsoft.com/office/drawing/2014/main" val="10005"/>
                  </a:ext>
                </a:extLst>
              </a:tr>
              <a:tr h="370840">
                <a:tc>
                  <a:txBody>
                    <a:bodyPr/>
                    <a:lstStyle/>
                    <a:p>
                      <a:r>
                        <a:rPr lang="en-US" sz="1800" kern="1200" dirty="0" smtClean="0">
                          <a:solidFill>
                            <a:schemeClr val="dk1"/>
                          </a:solidFill>
                          <a:effectLst/>
                          <a:latin typeface="+mn-lt"/>
                          <a:ea typeface="+mn-ea"/>
                          <a:cs typeface="+mn-cs"/>
                        </a:rPr>
                        <a:t>to have …. in every pie </a:t>
                      </a:r>
                      <a:endParaRPr lang="ru-RU" dirty="0"/>
                    </a:p>
                  </a:txBody>
                  <a:tcPr/>
                </a:tc>
                <a:tc>
                  <a:txBody>
                    <a:bodyPr/>
                    <a:lstStyle/>
                    <a:p>
                      <a:r>
                        <a:rPr lang="en-US" dirty="0" smtClean="0"/>
                        <a:t>heels</a:t>
                      </a:r>
                      <a:endParaRPr lang="ru-RU" dirty="0"/>
                    </a:p>
                  </a:txBody>
                  <a:tcPr/>
                </a:tc>
                <a:extLst>
                  <a:ext uri="{0D108BD9-81ED-4DB2-BD59-A6C34878D82A}">
                    <a16:rowId xmlns="" xmlns:a16="http://schemas.microsoft.com/office/drawing/2014/main" val="10006"/>
                  </a:ext>
                </a:extLst>
              </a:tr>
              <a:tr h="370840">
                <a:tc>
                  <a:txBody>
                    <a:bodyPr/>
                    <a:lstStyle/>
                    <a:p>
                      <a:r>
                        <a:rPr lang="ru-RU" sz="1800" kern="1200" dirty="0" err="1" smtClean="0">
                          <a:solidFill>
                            <a:schemeClr val="dk1"/>
                          </a:solidFill>
                          <a:effectLst/>
                          <a:latin typeface="+mn-lt"/>
                          <a:ea typeface="+mn-ea"/>
                          <a:cs typeface="+mn-cs"/>
                        </a:rPr>
                        <a:t>to</a:t>
                      </a:r>
                      <a:r>
                        <a:rPr lang="ru-RU" sz="1800" kern="1200" dirty="0" smtClean="0">
                          <a:solidFill>
                            <a:schemeClr val="dk1"/>
                          </a:solidFill>
                          <a:effectLst/>
                          <a:latin typeface="+mn-lt"/>
                          <a:ea typeface="+mn-ea"/>
                          <a:cs typeface="+mn-cs"/>
                        </a:rPr>
                        <a:t> </a:t>
                      </a:r>
                      <a:r>
                        <a:rPr lang="ru-RU" sz="1800" kern="1200" dirty="0" err="1" smtClean="0">
                          <a:solidFill>
                            <a:schemeClr val="dk1"/>
                          </a:solidFill>
                          <a:effectLst/>
                          <a:latin typeface="+mn-lt"/>
                          <a:ea typeface="+mn-ea"/>
                          <a:cs typeface="+mn-cs"/>
                        </a:rPr>
                        <a:t>catch</a:t>
                      </a:r>
                      <a:r>
                        <a:rPr lang="ru-RU" sz="1800" kern="120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someone</a:t>
                      </a:r>
                      <a:r>
                        <a:rPr lang="ru-RU" sz="1800" kern="1200" dirty="0" smtClean="0">
                          <a:solidFill>
                            <a:schemeClr val="dk1"/>
                          </a:solidFill>
                          <a:effectLst/>
                          <a:latin typeface="+mn-lt"/>
                          <a:ea typeface="+mn-ea"/>
                          <a:cs typeface="+mn-cs"/>
                        </a:rPr>
                        <a:t>’</a:t>
                      </a:r>
                      <a:r>
                        <a:rPr lang="en-US" sz="1800" kern="1200" dirty="0" smtClean="0">
                          <a:solidFill>
                            <a:schemeClr val="dk1"/>
                          </a:solidFill>
                          <a:effectLst/>
                          <a:latin typeface="+mn-lt"/>
                          <a:ea typeface="+mn-ea"/>
                          <a:cs typeface="+mn-cs"/>
                        </a:rPr>
                        <a:t>s</a:t>
                      </a:r>
                      <a:r>
                        <a:rPr lang="ru-RU" sz="1800" kern="120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a:t>
                      </a:r>
                      <a:endParaRPr lang="ru-RU" dirty="0"/>
                    </a:p>
                  </a:txBody>
                  <a:tcPr/>
                </a:tc>
                <a:tc>
                  <a:txBody>
                    <a:bodyPr/>
                    <a:lstStyle/>
                    <a:p>
                      <a:r>
                        <a:rPr lang="en-US" dirty="0" smtClean="0"/>
                        <a:t>mouth</a:t>
                      </a:r>
                      <a:endParaRPr lang="ru-RU" dirty="0"/>
                    </a:p>
                  </a:txBody>
                  <a:tcPr/>
                </a:tc>
                <a:extLst>
                  <a:ext uri="{0D108BD9-81ED-4DB2-BD59-A6C34878D82A}">
                    <a16:rowId xmlns="" xmlns:a16="http://schemas.microsoft.com/office/drawing/2014/main" val="10007"/>
                  </a:ext>
                </a:extLst>
              </a:tr>
            </a:tbl>
          </a:graphicData>
        </a:graphic>
      </p:graphicFrame>
      <p:sp>
        <p:nvSpPr>
          <p:cNvPr id="3" name="TextBox 2"/>
          <p:cNvSpPr txBox="1"/>
          <p:nvPr/>
        </p:nvSpPr>
        <p:spPr>
          <a:xfrm>
            <a:off x="1414464" y="536287"/>
            <a:ext cx="8831416" cy="1077218"/>
          </a:xfrm>
          <a:prstGeom prst="rect">
            <a:avLst/>
          </a:prstGeom>
          <a:noFill/>
        </p:spPr>
        <p:txBody>
          <a:bodyPr wrap="square" rtlCol="0">
            <a:spAutoFit/>
          </a:bodyPr>
          <a:lstStyle/>
          <a:p>
            <a:pPr algn="ctr"/>
            <a:r>
              <a:rPr lang="en-US" sz="3200" b="1" dirty="0" smtClean="0">
                <a:solidFill>
                  <a:schemeClr val="bg1"/>
                </a:solidFill>
                <a:latin typeface="Times New Roman" panose="02020603050405020304" pitchFamily="18" charset="0"/>
                <a:cs typeface="Times New Roman" panose="02020603050405020304" pitchFamily="18" charset="0"/>
              </a:rPr>
              <a:t>Match the idioms with the appropriate words</a:t>
            </a:r>
          </a:p>
          <a:p>
            <a:pPr algn="ctr"/>
            <a:r>
              <a:rPr lang="en-US" sz="3200" b="1" dirty="0" smtClean="0">
                <a:solidFill>
                  <a:schemeClr val="bg1"/>
                </a:solidFill>
                <a:latin typeface="Times New Roman" panose="02020603050405020304" pitchFamily="18" charset="0"/>
                <a:cs typeface="Times New Roman" panose="02020603050405020304" pitchFamily="18" charset="0"/>
              </a:rPr>
              <a:t> and translate  them:</a:t>
            </a:r>
            <a:endParaRPr lang="ru-RU" sz="3200" b="1"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16799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D5190"/>
            </a:gs>
            <a:gs pos="30000">
              <a:schemeClr val="accent5">
                <a:lumMod val="89000"/>
              </a:schemeClr>
            </a:gs>
            <a:gs pos="55000">
              <a:schemeClr val="accent5">
                <a:lumMod val="75000"/>
              </a:schemeClr>
            </a:gs>
            <a:gs pos="97000">
              <a:schemeClr val="accent5">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930457814"/>
              </p:ext>
            </p:extLst>
          </p:nvPr>
        </p:nvGraphicFramePr>
        <p:xfrm>
          <a:off x="298939" y="184637"/>
          <a:ext cx="11676185" cy="6631033"/>
        </p:xfrm>
        <a:graphic>
          <a:graphicData uri="http://schemas.openxmlformats.org/drawingml/2006/table">
            <a:tbl>
              <a:tblPr firstRow="1" bandRow="1">
                <a:tableStyleId>{5C22544A-7EE6-4342-B048-85BDC9FD1C3A}</a:tableStyleId>
              </a:tblPr>
              <a:tblGrid>
                <a:gridCol w="2335237">
                  <a:extLst>
                    <a:ext uri="{9D8B030D-6E8A-4147-A177-3AD203B41FA5}">
                      <a16:colId xmlns="" xmlns:a16="http://schemas.microsoft.com/office/drawing/2014/main" val="20000"/>
                    </a:ext>
                  </a:extLst>
                </a:gridCol>
                <a:gridCol w="2335237">
                  <a:extLst>
                    <a:ext uri="{9D8B030D-6E8A-4147-A177-3AD203B41FA5}">
                      <a16:colId xmlns="" xmlns:a16="http://schemas.microsoft.com/office/drawing/2014/main" val="20001"/>
                    </a:ext>
                  </a:extLst>
                </a:gridCol>
                <a:gridCol w="2335237">
                  <a:extLst>
                    <a:ext uri="{9D8B030D-6E8A-4147-A177-3AD203B41FA5}">
                      <a16:colId xmlns="" xmlns:a16="http://schemas.microsoft.com/office/drawing/2014/main" val="20002"/>
                    </a:ext>
                  </a:extLst>
                </a:gridCol>
                <a:gridCol w="2335237">
                  <a:extLst>
                    <a:ext uri="{9D8B030D-6E8A-4147-A177-3AD203B41FA5}">
                      <a16:colId xmlns="" xmlns:a16="http://schemas.microsoft.com/office/drawing/2014/main" val="20003"/>
                    </a:ext>
                  </a:extLst>
                </a:gridCol>
                <a:gridCol w="2335237">
                  <a:extLst>
                    <a:ext uri="{9D8B030D-6E8A-4147-A177-3AD203B41FA5}">
                      <a16:colId xmlns="" xmlns:a16="http://schemas.microsoft.com/office/drawing/2014/main" val="20004"/>
                    </a:ext>
                  </a:extLst>
                </a:gridCol>
              </a:tblGrid>
              <a:tr h="1254913">
                <a:tc>
                  <a:txBody>
                    <a:bodyPr/>
                    <a:lstStyle/>
                    <a:p>
                      <a:pPr algn="ctr"/>
                      <a:r>
                        <a:rPr lang="ru-RU" sz="2400" b="1" dirty="0" smtClean="0"/>
                        <a:t>История</a:t>
                      </a:r>
                      <a:endParaRPr lang="ru-RU" sz="2400" b="1" dirty="0"/>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2400" b="1" dirty="0" smtClean="0"/>
                        <a:t>Философия</a:t>
                      </a:r>
                    </a:p>
                    <a:p>
                      <a:pPr algn="ctr"/>
                      <a:endParaRPr lang="ru-RU" sz="2400" b="1" dirty="0"/>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2400" b="1" dirty="0" smtClean="0"/>
                        <a:t>Экономика</a:t>
                      </a:r>
                    </a:p>
                    <a:p>
                      <a:pPr algn="ctr"/>
                      <a:endParaRPr lang="ru-RU" sz="2400" b="1" dirty="0"/>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2400" b="1" dirty="0" smtClean="0"/>
                        <a:t>Психология</a:t>
                      </a:r>
                    </a:p>
                    <a:p>
                      <a:pPr algn="ctr"/>
                      <a:endParaRPr lang="ru-RU" sz="2400" b="1" dirty="0"/>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2400" b="1" dirty="0" smtClean="0"/>
                        <a:t>Иностранный язык</a:t>
                      </a:r>
                    </a:p>
                    <a:p>
                      <a:pPr algn="ctr"/>
                      <a:endParaRPr lang="ru-RU" sz="2400" b="1" dirty="0"/>
                    </a:p>
                  </a:txBody>
                  <a:tcPr>
                    <a:solidFill>
                      <a:srgbClr val="0F36B1"/>
                    </a:solidFill>
                  </a:tcPr>
                </a:tc>
                <a:extLst>
                  <a:ext uri="{0D108BD9-81ED-4DB2-BD59-A6C34878D82A}">
                    <a16:rowId xmlns="" xmlns:a16="http://schemas.microsoft.com/office/drawing/2014/main" val="10000"/>
                  </a:ext>
                </a:extLst>
              </a:tr>
              <a:tr h="1611381">
                <a:tc>
                  <a:txBody>
                    <a:bodyPr/>
                    <a:lstStyle/>
                    <a:p>
                      <a:pPr algn="ctr"/>
                      <a:endParaRPr lang="en-US" sz="2400" b="1" dirty="0" smtClean="0">
                        <a:solidFill>
                          <a:srgbClr val="FFC000"/>
                        </a:solidFill>
                      </a:endParaRPr>
                    </a:p>
                    <a:p>
                      <a:pPr algn="ctr"/>
                      <a:r>
                        <a:rPr lang="en-US" sz="2400" b="1" u="sng" dirty="0" smtClean="0">
                          <a:solidFill>
                            <a:srgbClr val="FFC000"/>
                          </a:solidFill>
                          <a:hlinkClick r:id="rId4" action="ppaction://hlinksldjump"/>
                        </a:rPr>
                        <a:t>200</a:t>
                      </a:r>
                      <a:endParaRPr lang="ru-RU" sz="2400" b="1" u="sng" dirty="0">
                        <a:solidFill>
                          <a:srgbClr val="FFC000"/>
                        </a:solidFill>
                      </a:endParaRPr>
                    </a:p>
                  </a:txBody>
                  <a:tcPr>
                    <a:solidFill>
                      <a:srgbClr val="0F36B1"/>
                    </a:solidFill>
                  </a:tcPr>
                </a:tc>
                <a:tc>
                  <a:txBody>
                    <a:bodyPr/>
                    <a:lstStyle/>
                    <a:p>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5" action="ppaction://hlinksldjump"/>
                        </a:rPr>
                        <a:t>200</a:t>
                      </a:r>
                      <a:endParaRPr lang="ru-RU" sz="2400" b="1" u="sng" dirty="0" smtClean="0">
                        <a:solidFill>
                          <a:srgbClr val="FFC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u-RU" sz="2400" b="1" dirty="0" smtClean="0">
                        <a:solidFill>
                          <a:srgbClr val="FFC000"/>
                        </a:solidFill>
                      </a:endParaRPr>
                    </a:p>
                    <a:p>
                      <a:endParaRPr lang="ru-RU" sz="2400" b="1" dirty="0">
                        <a:solidFill>
                          <a:srgbClr val="FFC000"/>
                        </a:solidFill>
                      </a:endParaRPr>
                    </a:p>
                  </a:txBody>
                  <a:tcPr>
                    <a:solidFill>
                      <a:srgbClr val="0F36B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6" action="ppaction://hlinksldjump"/>
                        </a:rPr>
                        <a:t>200</a:t>
                      </a:r>
                      <a:endParaRPr lang="ru-RU" sz="2400" b="1" u="sng" dirty="0" smtClean="0">
                        <a:solidFill>
                          <a:srgbClr val="FFC000"/>
                        </a:solidFill>
                      </a:endParaRPr>
                    </a:p>
                    <a:p>
                      <a:endParaRPr lang="ru-RU" sz="2400" b="1" dirty="0">
                        <a:solidFill>
                          <a:srgbClr val="FFC000"/>
                        </a:solidFill>
                      </a:endParaRPr>
                    </a:p>
                  </a:txBody>
                  <a:tcPr>
                    <a:solidFill>
                      <a:srgbClr val="0F36B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7" action="ppaction://hlinksldjump"/>
                        </a:rPr>
                        <a:t>200</a:t>
                      </a:r>
                      <a:endParaRPr lang="ru-RU" sz="2400" b="1" u="sng" dirty="0" smtClean="0">
                        <a:solidFill>
                          <a:srgbClr val="FFC000"/>
                        </a:solidFill>
                      </a:endParaRPr>
                    </a:p>
                    <a:p>
                      <a:endParaRPr lang="ru-RU" sz="2400" b="1" dirty="0">
                        <a:solidFill>
                          <a:srgbClr val="FFC000"/>
                        </a:solidFill>
                      </a:endParaRPr>
                    </a:p>
                  </a:txBody>
                  <a:tcPr>
                    <a:solidFill>
                      <a:srgbClr val="0F36B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8" action="ppaction://hlinksldjump"/>
                        </a:rPr>
                        <a:t>200</a:t>
                      </a:r>
                      <a:endParaRPr lang="ru-RU" sz="2400" b="1" u="sng" dirty="0" smtClean="0">
                        <a:solidFill>
                          <a:srgbClr val="FFC000"/>
                        </a:solidFill>
                      </a:endParaRPr>
                    </a:p>
                    <a:p>
                      <a:endParaRPr lang="ru-RU" sz="2400" b="1" dirty="0">
                        <a:solidFill>
                          <a:srgbClr val="FFC000"/>
                        </a:solidFill>
                      </a:endParaRPr>
                    </a:p>
                  </a:txBody>
                  <a:tcPr>
                    <a:solidFill>
                      <a:srgbClr val="0F36B1"/>
                    </a:solidFill>
                  </a:tcPr>
                </a:tc>
                <a:extLst>
                  <a:ext uri="{0D108BD9-81ED-4DB2-BD59-A6C34878D82A}">
                    <a16:rowId xmlns="" xmlns:a16="http://schemas.microsoft.com/office/drawing/2014/main" val="10001"/>
                  </a:ext>
                </a:extLst>
              </a:tr>
              <a:tr h="1254913">
                <a:tc>
                  <a:txBody>
                    <a:bodyPr/>
                    <a:lstStyle/>
                    <a:p>
                      <a:pPr algn="ctr"/>
                      <a:endParaRPr lang="en-US" sz="2400" b="1" dirty="0" smtClean="0">
                        <a:solidFill>
                          <a:srgbClr val="FFC000"/>
                        </a:solidFill>
                      </a:endParaRPr>
                    </a:p>
                    <a:p>
                      <a:pPr algn="ctr"/>
                      <a:r>
                        <a:rPr lang="en-US" sz="2400" b="1" u="sng" dirty="0" smtClean="0">
                          <a:solidFill>
                            <a:srgbClr val="FFC000"/>
                          </a:solidFill>
                          <a:hlinkClick r:id="rId9" action="ppaction://hlinksldjump"/>
                        </a:rPr>
                        <a:t>400</a:t>
                      </a:r>
                      <a:endParaRPr lang="ru-RU" sz="2400" b="1" u="sng" dirty="0">
                        <a:solidFill>
                          <a:srgbClr val="FFC000"/>
                        </a:solidFill>
                      </a:endParaRPr>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10" action="ppaction://hlinksldjump"/>
                        </a:rPr>
                        <a:t>400</a:t>
                      </a:r>
                      <a:endParaRPr lang="ru-RU" sz="2400" b="1" u="sng" dirty="0" smtClean="0">
                        <a:solidFill>
                          <a:srgbClr val="FFC000"/>
                        </a:solidFill>
                      </a:endParaRPr>
                    </a:p>
                    <a:p>
                      <a:pPr algn="ctr"/>
                      <a:endParaRPr lang="ru-RU" sz="2400" b="1" dirty="0">
                        <a:solidFill>
                          <a:srgbClr val="FFC000"/>
                        </a:solidFill>
                      </a:endParaRPr>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11" action="ppaction://hlinksldjump"/>
                        </a:rPr>
                        <a:t>400</a:t>
                      </a:r>
                      <a:endParaRPr lang="ru-RU" sz="2400" b="1" u="sng" dirty="0" smtClean="0">
                        <a:solidFill>
                          <a:srgbClr val="FFC000"/>
                        </a:solidFill>
                      </a:endParaRPr>
                    </a:p>
                    <a:p>
                      <a:pPr algn="ctr"/>
                      <a:endParaRPr lang="ru-RU" sz="2400" b="1" dirty="0">
                        <a:solidFill>
                          <a:srgbClr val="FFC000"/>
                        </a:solidFill>
                      </a:endParaRPr>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12" action="ppaction://hlinksldjump"/>
                        </a:rPr>
                        <a:t>400</a:t>
                      </a:r>
                      <a:endParaRPr lang="ru-RU" sz="2400" b="1" u="sng" dirty="0" smtClean="0">
                        <a:solidFill>
                          <a:srgbClr val="FFC000"/>
                        </a:solidFill>
                      </a:endParaRPr>
                    </a:p>
                    <a:p>
                      <a:pPr algn="ctr"/>
                      <a:endParaRPr lang="ru-RU" sz="2400" b="1" dirty="0">
                        <a:solidFill>
                          <a:srgbClr val="FFC000"/>
                        </a:solidFill>
                      </a:endParaRPr>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13" action="ppaction://hlinksldjump"/>
                        </a:rPr>
                        <a:t>400</a:t>
                      </a:r>
                      <a:endParaRPr lang="ru-RU" sz="2400" b="1" u="sng" dirty="0" smtClean="0">
                        <a:solidFill>
                          <a:srgbClr val="FFC000"/>
                        </a:solidFill>
                      </a:endParaRPr>
                    </a:p>
                    <a:p>
                      <a:pPr algn="ctr"/>
                      <a:endParaRPr lang="ru-RU" sz="2400" b="1" dirty="0">
                        <a:solidFill>
                          <a:srgbClr val="FFC000"/>
                        </a:solidFill>
                      </a:endParaRPr>
                    </a:p>
                  </a:txBody>
                  <a:tcPr>
                    <a:solidFill>
                      <a:srgbClr val="0F36B1"/>
                    </a:solidFill>
                  </a:tcPr>
                </a:tc>
                <a:extLst>
                  <a:ext uri="{0D108BD9-81ED-4DB2-BD59-A6C34878D82A}">
                    <a16:rowId xmlns="" xmlns:a16="http://schemas.microsoft.com/office/drawing/2014/main" val="10002"/>
                  </a:ext>
                </a:extLst>
              </a:tr>
              <a:tr h="1254913">
                <a:tc>
                  <a:txBody>
                    <a:bodyPr/>
                    <a:lstStyle/>
                    <a:p>
                      <a:pPr algn="ctr"/>
                      <a:endParaRPr lang="en-US" sz="2400" b="1" dirty="0" smtClean="0">
                        <a:solidFill>
                          <a:srgbClr val="FFC000"/>
                        </a:solidFill>
                      </a:endParaRPr>
                    </a:p>
                    <a:p>
                      <a:pPr algn="ctr"/>
                      <a:r>
                        <a:rPr lang="en-US" sz="2400" b="1" u="sng" dirty="0" smtClean="0">
                          <a:solidFill>
                            <a:srgbClr val="FFC000"/>
                          </a:solidFill>
                          <a:hlinkClick r:id="rId14" action="ppaction://hlinksldjump"/>
                        </a:rPr>
                        <a:t>600</a:t>
                      </a:r>
                      <a:endParaRPr lang="ru-RU" sz="2400" b="1" u="sng" dirty="0">
                        <a:solidFill>
                          <a:srgbClr val="FFC000"/>
                        </a:solidFill>
                      </a:endParaRPr>
                    </a:p>
                  </a:txBody>
                  <a:tcPr>
                    <a:solidFill>
                      <a:srgbClr val="0F36B1"/>
                    </a:solidFill>
                  </a:tcPr>
                </a:tc>
                <a:tc>
                  <a:txBody>
                    <a:bodyPr/>
                    <a:lstStyle/>
                    <a:p>
                      <a:pPr algn="ctr"/>
                      <a:endParaRPr lang="en-US" sz="2400" b="1" dirty="0" smtClean="0">
                        <a:solidFill>
                          <a:srgbClr val="FFC000"/>
                        </a:solidFill>
                      </a:endParaRPr>
                    </a:p>
                    <a:p>
                      <a:pPr algn="ctr"/>
                      <a:r>
                        <a:rPr lang="en-US" sz="2400" b="1" u="sng" dirty="0" smtClean="0">
                          <a:solidFill>
                            <a:srgbClr val="FFC000"/>
                          </a:solidFill>
                          <a:hlinkClick r:id="rId15" action="ppaction://hlinksldjump"/>
                        </a:rPr>
                        <a:t>600</a:t>
                      </a:r>
                      <a:endParaRPr lang="ru-RU" sz="2400" b="1" u="sng" dirty="0">
                        <a:solidFill>
                          <a:srgbClr val="FFC000"/>
                        </a:solidFill>
                      </a:endParaRPr>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16" action="ppaction://hlinksldjump"/>
                        </a:rPr>
                        <a:t>600</a:t>
                      </a:r>
                      <a:endParaRPr lang="ru-RU" sz="2400" b="1" u="sng" dirty="0" smtClean="0">
                        <a:solidFill>
                          <a:srgbClr val="FFC000"/>
                        </a:solidFill>
                      </a:endParaRPr>
                    </a:p>
                    <a:p>
                      <a:pPr algn="ctr"/>
                      <a:endParaRPr lang="ru-RU" sz="2400" b="1" dirty="0">
                        <a:solidFill>
                          <a:srgbClr val="FFC000"/>
                        </a:solidFill>
                      </a:endParaRPr>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17" action="ppaction://hlinksldjump"/>
                        </a:rPr>
                        <a:t>600</a:t>
                      </a:r>
                      <a:endParaRPr lang="ru-RU" sz="2400" b="1" u="sng" dirty="0" smtClean="0">
                        <a:solidFill>
                          <a:srgbClr val="FFC000"/>
                        </a:solidFill>
                      </a:endParaRPr>
                    </a:p>
                    <a:p>
                      <a:pPr algn="ctr"/>
                      <a:endParaRPr lang="ru-RU" sz="2400" b="1" dirty="0">
                        <a:solidFill>
                          <a:srgbClr val="FFC000"/>
                        </a:solidFill>
                      </a:endParaRPr>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18" action="ppaction://hlinksldjump"/>
                        </a:rPr>
                        <a:t>600</a:t>
                      </a:r>
                      <a:endParaRPr lang="ru-RU" sz="2400" b="1" u="sng" dirty="0" smtClean="0">
                        <a:solidFill>
                          <a:srgbClr val="FFC000"/>
                        </a:solidFill>
                      </a:endParaRPr>
                    </a:p>
                    <a:p>
                      <a:pPr algn="ctr"/>
                      <a:endParaRPr lang="ru-RU" sz="2400" b="1" dirty="0">
                        <a:solidFill>
                          <a:srgbClr val="FFC000"/>
                        </a:solidFill>
                      </a:endParaRPr>
                    </a:p>
                  </a:txBody>
                  <a:tcPr>
                    <a:solidFill>
                      <a:srgbClr val="0F36B1"/>
                    </a:solidFill>
                  </a:tcPr>
                </a:tc>
                <a:extLst>
                  <a:ext uri="{0D108BD9-81ED-4DB2-BD59-A6C34878D82A}">
                    <a16:rowId xmlns="" xmlns:a16="http://schemas.microsoft.com/office/drawing/2014/main" val="10003"/>
                  </a:ext>
                </a:extLst>
              </a:tr>
              <a:tr h="1254913">
                <a:tc>
                  <a:txBody>
                    <a:bodyPr/>
                    <a:lstStyle/>
                    <a:p>
                      <a:pPr algn="ctr"/>
                      <a:endParaRPr lang="en-US" sz="2400" b="1" dirty="0" smtClean="0">
                        <a:solidFill>
                          <a:srgbClr val="FFC000"/>
                        </a:solidFill>
                      </a:endParaRPr>
                    </a:p>
                    <a:p>
                      <a:pPr algn="ctr"/>
                      <a:r>
                        <a:rPr lang="en-US" sz="2400" b="1" u="sng" dirty="0" smtClean="0">
                          <a:solidFill>
                            <a:srgbClr val="FFC000"/>
                          </a:solidFill>
                          <a:hlinkClick r:id="rId19" action="ppaction://hlinksldjump"/>
                        </a:rPr>
                        <a:t>800</a:t>
                      </a:r>
                      <a:endParaRPr lang="ru-RU" sz="2400" b="1" u="sng" dirty="0">
                        <a:solidFill>
                          <a:srgbClr val="FFC000"/>
                        </a:solidFill>
                      </a:endParaRPr>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20" action="ppaction://hlinksldjump"/>
                        </a:rPr>
                        <a:t>800</a:t>
                      </a:r>
                      <a:endParaRPr lang="ru-RU" sz="2400" b="1" u="sng" dirty="0" smtClean="0">
                        <a:solidFill>
                          <a:srgbClr val="FFC000"/>
                        </a:solidFill>
                      </a:endParaRPr>
                    </a:p>
                    <a:p>
                      <a:pPr algn="ctr"/>
                      <a:endParaRPr lang="ru-RU" sz="2400" b="1" dirty="0">
                        <a:solidFill>
                          <a:srgbClr val="FFC000"/>
                        </a:solidFill>
                      </a:endParaRPr>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21" action="ppaction://hlinksldjump"/>
                        </a:rPr>
                        <a:t>800</a:t>
                      </a:r>
                      <a:endParaRPr lang="ru-RU" sz="2400" b="1" u="sng" dirty="0" smtClean="0">
                        <a:solidFill>
                          <a:srgbClr val="FFC000"/>
                        </a:solidFill>
                      </a:endParaRPr>
                    </a:p>
                    <a:p>
                      <a:pPr algn="ctr"/>
                      <a:endParaRPr lang="ru-RU" sz="2400" b="1" dirty="0">
                        <a:solidFill>
                          <a:srgbClr val="FFC000"/>
                        </a:solidFill>
                      </a:endParaRPr>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22" action="ppaction://hlinksldjump"/>
                        </a:rPr>
                        <a:t>800</a:t>
                      </a:r>
                      <a:endParaRPr lang="ru-RU" sz="2400" b="1" u="sng" dirty="0" smtClean="0">
                        <a:solidFill>
                          <a:srgbClr val="FFC000"/>
                        </a:solidFill>
                      </a:endParaRPr>
                    </a:p>
                    <a:p>
                      <a:pPr algn="ctr"/>
                      <a:endParaRPr lang="ru-RU" sz="2400" b="1" dirty="0">
                        <a:solidFill>
                          <a:srgbClr val="FFC000"/>
                        </a:solidFill>
                      </a:endParaRPr>
                    </a:p>
                  </a:txBody>
                  <a:tcPr>
                    <a:solidFill>
                      <a:srgbClr val="0F36B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u="sng" dirty="0" smtClean="0">
                          <a:solidFill>
                            <a:srgbClr val="FFC000"/>
                          </a:solidFill>
                          <a:hlinkClick r:id="rId23" action="ppaction://hlinksldjump"/>
                        </a:rPr>
                        <a:t>800</a:t>
                      </a:r>
                      <a:endParaRPr lang="ru-RU" sz="2400" b="1" u="sng" dirty="0" smtClean="0">
                        <a:solidFill>
                          <a:srgbClr val="FFC000"/>
                        </a:solidFill>
                      </a:endParaRPr>
                    </a:p>
                    <a:p>
                      <a:pPr algn="ctr"/>
                      <a:endParaRPr lang="ru-RU" sz="2400" b="1" dirty="0">
                        <a:solidFill>
                          <a:srgbClr val="FFC000"/>
                        </a:solidFill>
                      </a:endParaRPr>
                    </a:p>
                  </a:txBody>
                  <a:tcPr>
                    <a:solidFill>
                      <a:srgbClr val="0F36B1"/>
                    </a:solidFill>
                  </a:tcPr>
                </a:tc>
                <a:extLst>
                  <a:ext uri="{0D108BD9-81ED-4DB2-BD59-A6C34878D82A}">
                    <a16:rowId xmlns="" xmlns:a16="http://schemas.microsoft.com/office/drawing/2014/main" val="10004"/>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855166109"/>
              </p:ext>
            </p:extLst>
          </p:nvPr>
        </p:nvGraphicFramePr>
        <p:xfrm>
          <a:off x="0" y="0"/>
          <a:ext cx="12192001" cy="6858000"/>
        </p:xfrm>
        <a:graphic>
          <a:graphicData uri="http://schemas.openxmlformats.org/drawingml/2006/table">
            <a:tbl>
              <a:tblPr bandRow="1">
                <a:tableStyleId>{5C22544A-7EE6-4342-B048-85BDC9FD1C3A}</a:tableStyleId>
              </a:tblPr>
              <a:tblGrid>
                <a:gridCol w="4391025">
                  <a:extLst>
                    <a:ext uri="{9D8B030D-6E8A-4147-A177-3AD203B41FA5}">
                      <a16:colId xmlns="" xmlns:a16="http://schemas.microsoft.com/office/drawing/2014/main" val="20000"/>
                    </a:ext>
                  </a:extLst>
                </a:gridCol>
                <a:gridCol w="1995488">
                  <a:extLst>
                    <a:ext uri="{9D8B030D-6E8A-4147-A177-3AD203B41FA5}">
                      <a16:colId xmlns="" xmlns:a16="http://schemas.microsoft.com/office/drawing/2014/main" val="20001"/>
                    </a:ext>
                  </a:extLst>
                </a:gridCol>
                <a:gridCol w="1938338">
                  <a:extLst>
                    <a:ext uri="{9D8B030D-6E8A-4147-A177-3AD203B41FA5}">
                      <a16:colId xmlns="" xmlns:a16="http://schemas.microsoft.com/office/drawing/2014/main" val="20002"/>
                    </a:ext>
                  </a:extLst>
                </a:gridCol>
                <a:gridCol w="1905000">
                  <a:extLst>
                    <a:ext uri="{9D8B030D-6E8A-4147-A177-3AD203B41FA5}">
                      <a16:colId xmlns="" xmlns:a16="http://schemas.microsoft.com/office/drawing/2014/main" val="20003"/>
                    </a:ext>
                  </a:extLst>
                </a:gridCol>
                <a:gridCol w="1962150">
                  <a:extLst>
                    <a:ext uri="{9D8B030D-6E8A-4147-A177-3AD203B41FA5}">
                      <a16:colId xmlns="" xmlns:a16="http://schemas.microsoft.com/office/drawing/2014/main" val="20004"/>
                    </a:ext>
                  </a:extLst>
                </a:gridCol>
              </a:tblGrid>
              <a:tr h="1371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u="none" dirty="0" smtClean="0">
                          <a:solidFill>
                            <a:srgbClr val="FFFF00"/>
                          </a:solidFill>
                          <a:latin typeface="Times New Roman" panose="02020603050405020304" pitchFamily="18" charset="0"/>
                          <a:cs typeface="Times New Roman" panose="02020603050405020304" pitchFamily="18" charset="0"/>
                        </a:rPr>
                        <a:t>Appearance</a:t>
                      </a:r>
                      <a:endParaRPr lang="ru-RU" sz="2800" b="1" u="none" dirty="0" smtClean="0">
                        <a:solidFill>
                          <a:srgbClr val="FFFF00"/>
                        </a:solidFill>
                        <a:latin typeface="Times New Roman" panose="02020603050405020304" pitchFamily="18" charset="0"/>
                        <a:cs typeface="Times New Roman" panose="02020603050405020304" pitchFamily="18" charset="0"/>
                      </a:endParaRPr>
                    </a:p>
                    <a:p>
                      <a:pPr algn="ctr"/>
                      <a:endParaRPr lang="ru-RU" sz="2800" b="1" cap="none" spc="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u="none"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4" action="ppaction://hlinksldjump"/>
                        </a:rPr>
                        <a:t>200</a:t>
                      </a:r>
                      <a:endParaRPr lang="ru-RU" sz="2800" b="1" u="none"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9" action="ppaction://hlinksldjump"/>
                        </a:rPr>
                        <a:t>400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14" action="ppaction://hlinksldjump"/>
                        </a:rPr>
                        <a:t>600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19" action="ppaction://hlinksldjump"/>
                        </a:rPr>
                        <a:t>800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extLst>
                  <a:ext uri="{0D108BD9-81ED-4DB2-BD59-A6C34878D82A}">
                    <a16:rowId xmlns="" xmlns:a16="http://schemas.microsoft.com/office/drawing/2014/main" val="10000"/>
                  </a:ext>
                </a:extLst>
              </a:tr>
              <a:tr h="1371600">
                <a:tc>
                  <a:txBody>
                    <a:bodyPr/>
                    <a:lstStyle/>
                    <a:p>
                      <a:pPr algn="ctr"/>
                      <a:r>
                        <a:rPr lang="en-US" sz="2800" b="1" cap="none" spc="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ea typeface="Open Sans" panose="020B0606030504020204" pitchFamily="34" charset="0"/>
                          <a:cs typeface="Times New Roman" panose="02020603050405020304" pitchFamily="18" charset="0"/>
                        </a:rPr>
                        <a:t>Who</a:t>
                      </a:r>
                      <a:r>
                        <a:rPr lang="en-US" sz="2800" b="1" cap="none" spc="0" baseline="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ea typeface="Open Sans" panose="020B0606030504020204" pitchFamily="34" charset="0"/>
                          <a:cs typeface="Times New Roman" panose="02020603050405020304" pitchFamily="18" charset="0"/>
                        </a:rPr>
                        <a:t> are they?</a:t>
                      </a:r>
                      <a:endParaRPr lang="ru-RU" sz="2800" b="1" cap="none" spc="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5" action="ppaction://hlinksldjump"/>
                        </a:rPr>
                        <a:t>200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10" action="ppaction://hlinksldjump"/>
                        </a:rPr>
                        <a:t>400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15" action="ppaction://hlinksldjump"/>
                        </a:rPr>
                        <a:t>600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20" action="ppaction://hlinksldjump"/>
                        </a:rPr>
                        <a:t>800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extLst>
                  <a:ext uri="{0D108BD9-81ED-4DB2-BD59-A6C34878D82A}">
                    <a16:rowId xmlns="" xmlns:a16="http://schemas.microsoft.com/office/drawing/2014/main" val="10001"/>
                  </a:ext>
                </a:extLst>
              </a:tr>
              <a:tr h="1371600">
                <a:tc>
                  <a:txBody>
                    <a:bodyPr/>
                    <a:lstStyle/>
                    <a:p>
                      <a:pPr algn="ctr"/>
                      <a:r>
                        <a:rPr lang="en-US" sz="2800" b="1" cap="none" spc="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ea typeface="Open Sans" panose="020B0606030504020204" pitchFamily="34" charset="0"/>
                          <a:cs typeface="Times New Roman" panose="02020603050405020304" pitchFamily="18" charset="0"/>
                        </a:rPr>
                        <a:t>Idioms</a:t>
                      </a:r>
                      <a:endParaRPr lang="ru-RU" sz="2800" b="1" cap="none" spc="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6" action="ppaction://hlinksldjump"/>
                        </a:rPr>
                        <a:t>200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11" action="ppaction://hlinksldjump"/>
                        </a:rPr>
                        <a:t>400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16" action="ppaction://hlinksldjump"/>
                        </a:rPr>
                        <a:t>600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24" action="ppaction://hlinksldjump"/>
                        </a:rPr>
                        <a:t>800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extLst>
                  <a:ext uri="{0D108BD9-81ED-4DB2-BD59-A6C34878D82A}">
                    <a16:rowId xmlns="" xmlns:a16="http://schemas.microsoft.com/office/drawing/2014/main" val="10002"/>
                  </a:ext>
                </a:extLst>
              </a:tr>
              <a:tr h="1371600">
                <a:tc>
                  <a:txBody>
                    <a:bodyPr/>
                    <a:lstStyle/>
                    <a:p>
                      <a:pPr algn="ctr"/>
                      <a:r>
                        <a:rPr lang="en-US" sz="2800" b="1" cap="none" spc="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ea typeface="Open Sans" panose="020B0606030504020204" pitchFamily="34" charset="0"/>
                          <a:cs typeface="Times New Roman" panose="02020603050405020304" pitchFamily="18" charset="0"/>
                        </a:rPr>
                        <a:t>Bad</a:t>
                      </a:r>
                      <a:r>
                        <a:rPr lang="en-US" sz="2800" b="1" cap="none" spc="0" baseline="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ea typeface="Open Sans" panose="020B0606030504020204" pitchFamily="34" charset="0"/>
                          <a:cs typeface="Times New Roman" panose="02020603050405020304" pitchFamily="18" charset="0"/>
                        </a:rPr>
                        <a:t> and good qualities</a:t>
                      </a:r>
                      <a:endParaRPr lang="ru-RU" sz="2800" b="1" cap="none" spc="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7" action="ppaction://hlinksldjump"/>
                        </a:rPr>
                        <a:t>200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12" action="ppaction://hlinksldjump"/>
                        </a:rPr>
                        <a:t>400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17" action="ppaction://hlinksldjump"/>
                        </a:rPr>
                        <a:t>600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22" action="ppaction://hlinksldjump"/>
                        </a:rPr>
                        <a:t>800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extLst>
                  <a:ext uri="{0D108BD9-81ED-4DB2-BD59-A6C34878D82A}">
                    <a16:rowId xmlns="" xmlns:a16="http://schemas.microsoft.com/office/drawing/2014/main" val="10003"/>
                  </a:ext>
                </a:extLst>
              </a:tr>
              <a:tr h="1371600">
                <a:tc>
                  <a:txBody>
                    <a:bodyPr/>
                    <a:lstStyle/>
                    <a:p>
                      <a:pPr algn="ctr"/>
                      <a:r>
                        <a:rPr lang="en-US" sz="2800" b="1" cap="none" spc="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ea typeface="Open Sans" panose="020B0606030504020204" pitchFamily="34" charset="0"/>
                          <a:cs typeface="Times New Roman" panose="02020603050405020304" pitchFamily="18" charset="0"/>
                        </a:rPr>
                        <a:t>Famous</a:t>
                      </a:r>
                      <a:r>
                        <a:rPr lang="en-US" sz="2800" b="1" cap="none" spc="0" baseline="0" dirty="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ea typeface="Open Sans" panose="020B0606030504020204" pitchFamily="34" charset="0"/>
                          <a:cs typeface="Times New Roman" panose="02020603050405020304" pitchFamily="18" charset="0"/>
                        </a:rPr>
                        <a:t> characters</a:t>
                      </a:r>
                      <a:endParaRPr lang="ru-RU" sz="2800" b="1" cap="none" spc="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8" action="ppaction://hlinksldjump"/>
                        </a:rPr>
                        <a:t>200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13" action="ppaction://hlinksldjump"/>
                        </a:rPr>
                        <a:t>400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18" action="ppaction://hlinksldjump"/>
                        </a:rPr>
                        <a:t>600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tc>
                  <a:txBody>
                    <a:bodyPr/>
                    <a:lstStyle/>
                    <a:p>
                      <a:pPr algn="ctr"/>
                      <a:r>
                        <a:rPr lang="ru-RU" sz="2800" b="1"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hlinkClick r:id="rId25" action="ppaction://hlinksldjump"/>
                        </a:rPr>
                        <a:t>800</a:t>
                      </a:r>
                      <a:endParaRPr lang="ru-RU" sz="2800" b="1"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endParaRPr>
                    </a:p>
                  </a:txBody>
                  <a:tcPr anchor="ctr">
                    <a:gradFill>
                      <a:gsLst>
                        <a:gs pos="0">
                          <a:schemeClr val="accent5">
                            <a:lumMod val="89000"/>
                          </a:schemeClr>
                        </a:gs>
                        <a:gs pos="55000">
                          <a:schemeClr val="accent5">
                            <a:lumMod val="75000"/>
                          </a:schemeClr>
                        </a:gs>
                        <a:gs pos="97000">
                          <a:schemeClr val="accent5">
                            <a:lumMod val="70000"/>
                          </a:schemeClr>
                        </a:gs>
                      </a:gsLst>
                      <a:path path="circle">
                        <a:fillToRect l="50000" t="50000" r="50000" b="50000"/>
                      </a:path>
                    </a:gradFill>
                  </a:tcPr>
                </a:tc>
                <a:extLst>
                  <a:ext uri="{0D108BD9-81ED-4DB2-BD59-A6C34878D82A}">
                    <a16:rowId xmlns=""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326491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Заголовок 3"/>
          <p:cNvSpPr>
            <a:spLocks noGrp="1"/>
          </p:cNvSpPr>
          <p:nvPr>
            <p:ph type="title"/>
          </p:nvPr>
        </p:nvSpPr>
        <p:spPr>
          <a:xfrm>
            <a:off x="715704" y="4206288"/>
            <a:ext cx="10759642" cy="1513263"/>
          </a:xfrm>
        </p:spPr>
        <p:txBody>
          <a:bodyPr>
            <a:normAutofit/>
          </a:bodyPr>
          <a:lstStyle/>
          <a:p>
            <a:pPr algn="ct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2000"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3</a:t>
            </a: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200</a:t>
            </a:r>
            <a:endParaRPr lang="ru-RU" sz="2000" cap="none" dirty="0">
              <a:solidFill>
                <a:schemeClr val="bg1"/>
              </a:solidFill>
              <a:latin typeface="Arial" panose="020B0604020202020204" pitchFamily="34" charset="0"/>
              <a:cs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109670858"/>
              </p:ext>
            </p:extLst>
          </p:nvPr>
        </p:nvGraphicFramePr>
        <p:xfrm>
          <a:off x="1948647" y="1649757"/>
          <a:ext cx="8128000" cy="2961640"/>
        </p:xfrm>
        <a:graphic>
          <a:graphicData uri="http://schemas.openxmlformats.org/drawingml/2006/table">
            <a:tbl>
              <a:tblPr firstRow="1" bandRow="1">
                <a:tableStyleId>{5C22544A-7EE6-4342-B048-85BDC9FD1C3A}</a:tableStyleId>
              </a:tblPr>
              <a:tblGrid>
                <a:gridCol w="4064000">
                  <a:extLst>
                    <a:ext uri="{9D8B030D-6E8A-4147-A177-3AD203B41FA5}">
                      <a16:colId xmlns="" xmlns:a16="http://schemas.microsoft.com/office/drawing/2014/main" val="20000"/>
                    </a:ext>
                  </a:extLst>
                </a:gridCol>
                <a:gridCol w="4064000">
                  <a:extLst>
                    <a:ext uri="{9D8B030D-6E8A-4147-A177-3AD203B41FA5}">
                      <a16:colId xmlns="" xmlns:a16="http://schemas.microsoft.com/office/drawing/2014/main" val="20001"/>
                    </a:ext>
                  </a:extLst>
                </a:gridCol>
              </a:tblGrid>
              <a:tr h="0">
                <a:tc>
                  <a:txBody>
                    <a:bodyPr/>
                    <a:lstStyle/>
                    <a:p>
                      <a:r>
                        <a:rPr lang="en-US" dirty="0" smtClean="0"/>
                        <a:t>To have a sweet</a:t>
                      </a:r>
                      <a:endParaRPr lang="ru-RU" dirty="0"/>
                    </a:p>
                  </a:txBody>
                  <a:tcPr/>
                </a:tc>
                <a:tc>
                  <a:txBody>
                    <a:bodyPr/>
                    <a:lstStyle/>
                    <a:p>
                      <a:r>
                        <a:rPr lang="en-US" dirty="0" smtClean="0"/>
                        <a:t>nose</a:t>
                      </a:r>
                      <a:endParaRPr lang="ru-RU" dirty="0"/>
                    </a:p>
                  </a:txBody>
                  <a:tcPr/>
                </a:tc>
                <a:extLst>
                  <a:ext uri="{0D108BD9-81ED-4DB2-BD59-A6C34878D82A}">
                    <a16:rowId xmlns="" xmlns:a16="http://schemas.microsoft.com/office/drawing/2014/main" val="10000"/>
                  </a:ext>
                </a:extLst>
              </a:tr>
              <a:tr h="370840">
                <a:tc>
                  <a:txBody>
                    <a:bodyPr/>
                    <a:lstStyle/>
                    <a:p>
                      <a:r>
                        <a:rPr lang="en-US" dirty="0" smtClean="0"/>
                        <a:t>To be head</a:t>
                      </a:r>
                      <a:r>
                        <a:rPr lang="en-US" baseline="0" dirty="0" smtClean="0"/>
                        <a:t> over </a:t>
                      </a:r>
                      <a:r>
                        <a:rPr lang="en-US" b="1" baseline="0" dirty="0" smtClean="0">
                          <a:solidFill>
                            <a:srgbClr val="FF0000"/>
                          </a:solidFill>
                        </a:rPr>
                        <a:t>heels</a:t>
                      </a:r>
                      <a:endParaRPr lang="ru-RU" b="1" dirty="0">
                        <a:solidFill>
                          <a:srgbClr val="FF0000"/>
                        </a:solidFill>
                      </a:endParaRPr>
                    </a:p>
                  </a:txBody>
                  <a:tcPr/>
                </a:tc>
                <a:tc>
                  <a:txBody>
                    <a:bodyPr/>
                    <a:lstStyle/>
                    <a:p>
                      <a:r>
                        <a:rPr lang="en-US" dirty="0" smtClean="0"/>
                        <a:t>thumbs</a:t>
                      </a:r>
                      <a:endParaRPr lang="ru-RU" dirty="0"/>
                    </a:p>
                  </a:txBody>
                  <a:tcPr/>
                </a:tc>
                <a:extLst>
                  <a:ext uri="{0D108BD9-81ED-4DB2-BD59-A6C34878D82A}">
                    <a16:rowId xmlns="" xmlns:a16="http://schemas.microsoft.com/office/drawing/2014/main" val="10001"/>
                  </a:ext>
                </a:extLst>
              </a:tr>
              <a:tr h="370840">
                <a:tc>
                  <a:txBody>
                    <a:bodyPr/>
                    <a:lstStyle/>
                    <a:p>
                      <a:r>
                        <a:rPr lang="en-US" dirty="0" smtClean="0"/>
                        <a:t>Running</a:t>
                      </a:r>
                      <a:r>
                        <a:rPr lang="en-US" baseline="0" dirty="0" smtClean="0"/>
                        <a:t> </a:t>
                      </a:r>
                      <a:r>
                        <a:rPr lang="en-US" b="1" baseline="0" dirty="0" smtClean="0">
                          <a:solidFill>
                            <a:srgbClr val="FF0000"/>
                          </a:solidFill>
                        </a:rPr>
                        <a:t>nose</a:t>
                      </a:r>
                      <a:endParaRPr lang="ru-RU" b="1" dirty="0">
                        <a:solidFill>
                          <a:srgbClr val="FF0000"/>
                        </a:solidFill>
                      </a:endParaRPr>
                    </a:p>
                  </a:txBody>
                  <a:tcPr/>
                </a:tc>
                <a:tc>
                  <a:txBody>
                    <a:bodyPr/>
                    <a:lstStyle/>
                    <a:p>
                      <a:r>
                        <a:rPr lang="en-US" dirty="0" smtClean="0"/>
                        <a:t>shoulder</a:t>
                      </a:r>
                      <a:endParaRPr lang="ru-RU" dirty="0"/>
                    </a:p>
                  </a:txBody>
                  <a:tcPr/>
                </a:tc>
                <a:extLst>
                  <a:ext uri="{0D108BD9-81ED-4DB2-BD59-A6C34878D82A}">
                    <a16:rowId xmlns="" xmlns:a16="http://schemas.microsoft.com/office/drawing/2014/main" val="10002"/>
                  </a:ext>
                </a:extLst>
              </a:tr>
              <a:tr h="370840">
                <a:tc>
                  <a:txBody>
                    <a:bodyPr/>
                    <a:lstStyle/>
                    <a:p>
                      <a:r>
                        <a:rPr lang="en-US" dirty="0" smtClean="0"/>
                        <a:t>To put</a:t>
                      </a:r>
                      <a:r>
                        <a:rPr lang="en-US" baseline="0" dirty="0" smtClean="0"/>
                        <a:t> foot in </a:t>
                      </a:r>
                      <a:r>
                        <a:rPr lang="en-US" b="1" baseline="0" dirty="0" smtClean="0">
                          <a:solidFill>
                            <a:srgbClr val="FF0000"/>
                          </a:solidFill>
                        </a:rPr>
                        <a:t>mouth</a:t>
                      </a:r>
                      <a:endParaRPr lang="ru-RU" b="1" dirty="0">
                        <a:solidFill>
                          <a:srgbClr val="FF0000"/>
                        </a:solidFill>
                      </a:endParaRPr>
                    </a:p>
                  </a:txBody>
                  <a:tcPr/>
                </a:tc>
                <a:tc>
                  <a:txBody>
                    <a:bodyPr/>
                    <a:lstStyle/>
                    <a:p>
                      <a:r>
                        <a:rPr lang="en-US" sz="1800" kern="1200" dirty="0" smtClean="0">
                          <a:solidFill>
                            <a:schemeClr val="dk1"/>
                          </a:solidFill>
                          <a:effectLst/>
                          <a:latin typeface="+mn-lt"/>
                          <a:ea typeface="+mn-ea"/>
                          <a:cs typeface="+mn-cs"/>
                        </a:rPr>
                        <a:t>a finger</a:t>
                      </a:r>
                      <a:endParaRPr lang="ru-RU" dirty="0"/>
                    </a:p>
                  </a:txBody>
                  <a:tcPr/>
                </a:tc>
                <a:extLst>
                  <a:ext uri="{0D108BD9-81ED-4DB2-BD59-A6C34878D82A}">
                    <a16:rowId xmlns="" xmlns:a16="http://schemas.microsoft.com/office/drawing/2014/main" val="10003"/>
                  </a:ext>
                </a:extLst>
              </a:tr>
              <a:tr h="370840">
                <a:tc>
                  <a:txBody>
                    <a:bodyPr/>
                    <a:lstStyle/>
                    <a:p>
                      <a:r>
                        <a:rPr lang="en-US" sz="1800" kern="1200" dirty="0" smtClean="0">
                          <a:solidFill>
                            <a:schemeClr val="dk1"/>
                          </a:solidFill>
                          <a:effectLst/>
                          <a:latin typeface="+mn-lt"/>
                          <a:ea typeface="+mn-ea"/>
                          <a:cs typeface="+mn-cs"/>
                        </a:rPr>
                        <a:t>to be all</a:t>
                      </a:r>
                      <a:r>
                        <a:rPr lang="en-US" sz="1800" kern="1200" baseline="0" dirty="0" smtClean="0">
                          <a:solidFill>
                            <a:schemeClr val="dk1"/>
                          </a:solidFill>
                          <a:effectLst/>
                          <a:latin typeface="+mn-lt"/>
                          <a:ea typeface="+mn-ea"/>
                          <a:cs typeface="+mn-cs"/>
                        </a:rPr>
                        <a:t> </a:t>
                      </a:r>
                      <a:r>
                        <a:rPr lang="en-US" sz="1800" b="1" kern="1200" baseline="0" dirty="0" smtClean="0">
                          <a:solidFill>
                            <a:srgbClr val="FF0000"/>
                          </a:solidFill>
                          <a:effectLst/>
                          <a:latin typeface="+mn-lt"/>
                          <a:ea typeface="+mn-ea"/>
                          <a:cs typeface="+mn-cs"/>
                        </a:rPr>
                        <a:t>thumbs</a:t>
                      </a:r>
                      <a:endParaRPr lang="ru-RU" b="1" dirty="0">
                        <a:solidFill>
                          <a:srgbClr val="FF0000"/>
                        </a:solidFill>
                      </a:endParaRPr>
                    </a:p>
                  </a:txBody>
                  <a:tcPr/>
                </a:tc>
                <a:tc>
                  <a:txBody>
                    <a:bodyPr/>
                    <a:lstStyle/>
                    <a:p>
                      <a:r>
                        <a:rPr lang="en-US" dirty="0" smtClean="0"/>
                        <a:t>tooth</a:t>
                      </a:r>
                      <a:endParaRPr lang="ru-RU" dirty="0"/>
                    </a:p>
                  </a:txBody>
                  <a:tcPr/>
                </a:tc>
                <a:extLst>
                  <a:ext uri="{0D108BD9-81ED-4DB2-BD59-A6C34878D82A}">
                    <a16:rowId xmlns="" xmlns:a16="http://schemas.microsoft.com/office/drawing/2014/main" val="10004"/>
                  </a:ext>
                </a:extLst>
              </a:tr>
              <a:tr h="370840">
                <a:tc>
                  <a:txBody>
                    <a:bodyPr/>
                    <a:lstStyle/>
                    <a:p>
                      <a:r>
                        <a:rPr lang="en-US" sz="1800" kern="1200" dirty="0" smtClean="0">
                          <a:solidFill>
                            <a:schemeClr val="dk1"/>
                          </a:solidFill>
                          <a:effectLst/>
                          <a:latin typeface="+mn-lt"/>
                          <a:ea typeface="+mn-ea"/>
                          <a:cs typeface="+mn-cs"/>
                        </a:rPr>
                        <a:t>to give somebody the cold</a:t>
                      </a:r>
                      <a:r>
                        <a:rPr lang="en-US" sz="1800" kern="1200" baseline="0" dirty="0" smtClean="0">
                          <a:solidFill>
                            <a:schemeClr val="dk1"/>
                          </a:solidFill>
                          <a:effectLst/>
                          <a:latin typeface="+mn-lt"/>
                          <a:ea typeface="+mn-ea"/>
                          <a:cs typeface="+mn-cs"/>
                        </a:rPr>
                        <a:t> </a:t>
                      </a:r>
                      <a:r>
                        <a:rPr lang="en-US" sz="1800" b="1" kern="1200" baseline="0" dirty="0" smtClean="0">
                          <a:solidFill>
                            <a:srgbClr val="FF0000"/>
                          </a:solidFill>
                          <a:effectLst/>
                          <a:latin typeface="+mn-lt"/>
                          <a:ea typeface="+mn-ea"/>
                          <a:cs typeface="+mn-cs"/>
                        </a:rPr>
                        <a:t>shoulder</a:t>
                      </a:r>
                      <a:endParaRPr lang="ru-RU" b="1" dirty="0">
                        <a:solidFill>
                          <a:srgbClr val="FF0000"/>
                        </a:solidFill>
                      </a:endParaRPr>
                    </a:p>
                  </a:txBody>
                  <a:tcPr/>
                </a:tc>
                <a:tc>
                  <a:txBody>
                    <a:bodyPr/>
                    <a:lstStyle/>
                    <a:p>
                      <a:r>
                        <a:rPr lang="en-US" dirty="0" smtClean="0"/>
                        <a:t>eye</a:t>
                      </a:r>
                      <a:endParaRPr lang="ru-RU" dirty="0"/>
                    </a:p>
                  </a:txBody>
                  <a:tcPr/>
                </a:tc>
                <a:extLst>
                  <a:ext uri="{0D108BD9-81ED-4DB2-BD59-A6C34878D82A}">
                    <a16:rowId xmlns="" xmlns:a16="http://schemas.microsoft.com/office/drawing/2014/main" val="10005"/>
                  </a:ext>
                </a:extLst>
              </a:tr>
              <a:tr h="370840">
                <a:tc>
                  <a:txBody>
                    <a:bodyPr/>
                    <a:lstStyle/>
                    <a:p>
                      <a:r>
                        <a:rPr lang="en-US" sz="1800" kern="1200" dirty="0" smtClean="0">
                          <a:solidFill>
                            <a:schemeClr val="dk1"/>
                          </a:solidFill>
                          <a:effectLst/>
                          <a:latin typeface="+mn-lt"/>
                          <a:ea typeface="+mn-ea"/>
                          <a:cs typeface="+mn-cs"/>
                        </a:rPr>
                        <a:t>to have </a:t>
                      </a:r>
                      <a:r>
                        <a:rPr lang="en-US" sz="1800" b="1" kern="1200" dirty="0" smtClean="0">
                          <a:solidFill>
                            <a:srgbClr val="FF0000"/>
                          </a:solidFill>
                          <a:effectLst/>
                          <a:latin typeface="+mn-lt"/>
                          <a:ea typeface="+mn-ea"/>
                          <a:cs typeface="+mn-cs"/>
                        </a:rPr>
                        <a:t>a</a:t>
                      </a:r>
                      <a:r>
                        <a:rPr lang="en-US" sz="1800" b="1" kern="1200" baseline="0" dirty="0" smtClean="0">
                          <a:solidFill>
                            <a:srgbClr val="FF0000"/>
                          </a:solidFill>
                          <a:effectLst/>
                          <a:latin typeface="+mn-lt"/>
                          <a:ea typeface="+mn-ea"/>
                          <a:cs typeface="+mn-cs"/>
                        </a:rPr>
                        <a:t> finger </a:t>
                      </a:r>
                      <a:r>
                        <a:rPr lang="en-US" sz="1800" kern="1200" dirty="0" smtClean="0">
                          <a:solidFill>
                            <a:schemeClr val="dk1"/>
                          </a:solidFill>
                          <a:effectLst/>
                          <a:latin typeface="+mn-lt"/>
                          <a:ea typeface="+mn-ea"/>
                          <a:cs typeface="+mn-cs"/>
                        </a:rPr>
                        <a:t>in every pie </a:t>
                      </a:r>
                      <a:endParaRPr lang="ru-RU" dirty="0"/>
                    </a:p>
                  </a:txBody>
                  <a:tcPr/>
                </a:tc>
                <a:tc>
                  <a:txBody>
                    <a:bodyPr/>
                    <a:lstStyle/>
                    <a:p>
                      <a:r>
                        <a:rPr lang="en-US" dirty="0" smtClean="0"/>
                        <a:t>heels</a:t>
                      </a:r>
                      <a:endParaRPr lang="ru-RU" dirty="0"/>
                    </a:p>
                  </a:txBody>
                  <a:tcPr/>
                </a:tc>
                <a:extLst>
                  <a:ext uri="{0D108BD9-81ED-4DB2-BD59-A6C34878D82A}">
                    <a16:rowId xmlns="" xmlns:a16="http://schemas.microsoft.com/office/drawing/2014/main" val="10006"/>
                  </a:ext>
                </a:extLst>
              </a:tr>
              <a:tr h="370840">
                <a:tc>
                  <a:txBody>
                    <a:bodyPr/>
                    <a:lstStyle/>
                    <a:p>
                      <a:r>
                        <a:rPr lang="ru-RU" sz="1800" kern="1200" dirty="0" err="1" smtClean="0">
                          <a:solidFill>
                            <a:schemeClr val="dk1"/>
                          </a:solidFill>
                          <a:effectLst/>
                          <a:latin typeface="+mn-lt"/>
                          <a:ea typeface="+mn-ea"/>
                          <a:cs typeface="+mn-cs"/>
                        </a:rPr>
                        <a:t>to</a:t>
                      </a:r>
                      <a:r>
                        <a:rPr lang="ru-RU" sz="1800" kern="1200" dirty="0" smtClean="0">
                          <a:solidFill>
                            <a:schemeClr val="dk1"/>
                          </a:solidFill>
                          <a:effectLst/>
                          <a:latin typeface="+mn-lt"/>
                          <a:ea typeface="+mn-ea"/>
                          <a:cs typeface="+mn-cs"/>
                        </a:rPr>
                        <a:t> </a:t>
                      </a:r>
                      <a:r>
                        <a:rPr lang="ru-RU" sz="1800" kern="1200" dirty="0" err="1" smtClean="0">
                          <a:solidFill>
                            <a:schemeClr val="dk1"/>
                          </a:solidFill>
                          <a:effectLst/>
                          <a:latin typeface="+mn-lt"/>
                          <a:ea typeface="+mn-ea"/>
                          <a:cs typeface="+mn-cs"/>
                        </a:rPr>
                        <a:t>catch</a:t>
                      </a:r>
                      <a:r>
                        <a:rPr lang="ru-RU" sz="1800" kern="1200" dirty="0" smtClean="0">
                          <a:solidFill>
                            <a:schemeClr val="dk1"/>
                          </a:solidFill>
                          <a:effectLst/>
                          <a:latin typeface="+mn-lt"/>
                          <a:ea typeface="+mn-ea"/>
                          <a:cs typeface="+mn-cs"/>
                        </a:rPr>
                        <a:t> </a:t>
                      </a:r>
                      <a:r>
                        <a:rPr lang="en-US" sz="1800" kern="1200" dirty="0" smtClean="0">
                          <a:solidFill>
                            <a:schemeClr val="dk1"/>
                          </a:solidFill>
                          <a:effectLst/>
                          <a:latin typeface="+mn-lt"/>
                          <a:ea typeface="+mn-ea"/>
                          <a:cs typeface="+mn-cs"/>
                        </a:rPr>
                        <a:t>someone</a:t>
                      </a:r>
                      <a:r>
                        <a:rPr lang="ru-RU" sz="1800" kern="1200" dirty="0" smtClean="0">
                          <a:solidFill>
                            <a:schemeClr val="dk1"/>
                          </a:solidFill>
                          <a:effectLst/>
                          <a:latin typeface="+mn-lt"/>
                          <a:ea typeface="+mn-ea"/>
                          <a:cs typeface="+mn-cs"/>
                        </a:rPr>
                        <a:t>’</a:t>
                      </a:r>
                      <a:r>
                        <a:rPr lang="en-US" sz="1800" kern="1200" dirty="0" smtClean="0">
                          <a:solidFill>
                            <a:schemeClr val="dk1"/>
                          </a:solidFill>
                          <a:effectLst/>
                          <a:latin typeface="+mn-lt"/>
                          <a:ea typeface="+mn-ea"/>
                          <a:cs typeface="+mn-cs"/>
                        </a:rPr>
                        <a:t>s</a:t>
                      </a:r>
                      <a:r>
                        <a:rPr lang="ru-RU" sz="1800" kern="1200" dirty="0" smtClean="0">
                          <a:solidFill>
                            <a:schemeClr val="dk1"/>
                          </a:solidFill>
                          <a:effectLst/>
                          <a:latin typeface="+mn-lt"/>
                          <a:ea typeface="+mn-ea"/>
                          <a:cs typeface="+mn-cs"/>
                        </a:rPr>
                        <a:t> </a:t>
                      </a:r>
                      <a:r>
                        <a:rPr lang="en-US" sz="1800" b="1" kern="1200" dirty="0" smtClean="0">
                          <a:solidFill>
                            <a:srgbClr val="FF0000"/>
                          </a:solidFill>
                          <a:effectLst/>
                          <a:latin typeface="+mn-lt"/>
                          <a:ea typeface="+mn-ea"/>
                          <a:cs typeface="+mn-cs"/>
                        </a:rPr>
                        <a:t>eye</a:t>
                      </a:r>
                      <a:endParaRPr lang="ru-RU" b="1" dirty="0">
                        <a:solidFill>
                          <a:srgbClr val="FF0000"/>
                        </a:solidFill>
                      </a:endParaRPr>
                    </a:p>
                  </a:txBody>
                  <a:tcPr/>
                </a:tc>
                <a:tc>
                  <a:txBody>
                    <a:bodyPr/>
                    <a:lstStyle/>
                    <a:p>
                      <a:r>
                        <a:rPr lang="en-US" dirty="0" smtClean="0"/>
                        <a:t>mouth</a:t>
                      </a:r>
                      <a:endParaRPr lang="ru-RU" dirty="0"/>
                    </a:p>
                  </a:txBody>
                  <a:tcPr/>
                </a:tc>
                <a:extLst>
                  <a:ext uri="{0D108BD9-81ED-4DB2-BD59-A6C34878D82A}">
                    <a16:rowId xmlns=""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3161000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5"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626" y="128588"/>
            <a:ext cx="3343274" cy="2814637"/>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4739" y="200025"/>
            <a:ext cx="3243263" cy="2671762"/>
          </a:xfrm>
          <a:prstGeom prst="rect">
            <a:avLst/>
          </a:prstGeom>
        </p:spPr>
      </p:pic>
      <p:pic>
        <p:nvPicPr>
          <p:cNvPr id="14" name="Рисунок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8002" y="770073"/>
            <a:ext cx="3748088" cy="2671762"/>
          </a:xfrm>
          <a:prstGeom prst="rect">
            <a:avLst/>
          </a:prstGeom>
        </p:spPr>
      </p:pic>
      <p:pic>
        <p:nvPicPr>
          <p:cNvPr id="15" name="Рисунок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626" y="2980599"/>
            <a:ext cx="3362326" cy="2709862"/>
          </a:xfrm>
          <a:prstGeom prst="rect">
            <a:avLst/>
          </a:prstGeom>
        </p:spPr>
      </p:pic>
      <p:pic>
        <p:nvPicPr>
          <p:cNvPr id="16" name="Рисунок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45711" y="2980599"/>
            <a:ext cx="3390971" cy="2390775"/>
          </a:xfrm>
          <a:prstGeom prst="rect">
            <a:avLst/>
          </a:prstGeom>
        </p:spPr>
      </p:pic>
      <p:pic>
        <p:nvPicPr>
          <p:cNvPr id="17" name="Рисунок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10164" y="3909286"/>
            <a:ext cx="3517392" cy="2724150"/>
          </a:xfrm>
          <a:prstGeom prst="rect">
            <a:avLst/>
          </a:prstGeom>
        </p:spPr>
      </p:pic>
      <p:pic>
        <p:nvPicPr>
          <p:cNvPr id="20" name="Рисунок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9352" y="302622"/>
            <a:ext cx="2528888" cy="3139213"/>
          </a:xfrm>
          <a:prstGeom prst="rect">
            <a:avLst/>
          </a:prstGeom>
        </p:spPr>
      </p:pic>
    </p:spTree>
    <p:custDataLst>
      <p:tags r:id="rId1"/>
    </p:custDataLst>
    <p:extLst>
      <p:ext uri="{BB962C8B-B14F-4D97-AF65-F5344CB8AC3E}">
        <p14:creationId xmlns:p14="http://schemas.microsoft.com/office/powerpoint/2010/main" val="691093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p:cNvSpPr txBox="1"/>
          <p:nvPr/>
        </p:nvSpPr>
        <p:spPr>
          <a:xfrm>
            <a:off x="2914651" y="1114424"/>
            <a:ext cx="5586529" cy="4401205"/>
          </a:xfrm>
          <a:prstGeom prst="rect">
            <a:avLst/>
          </a:prstGeom>
          <a:noFill/>
        </p:spPr>
        <p:txBody>
          <a:bodyPr wrap="none" rtlCol="0">
            <a:spAutoFit/>
          </a:bodyPr>
          <a:lstStyle/>
          <a:p>
            <a:pPr marL="342900" indent="-342900" algn="ctr">
              <a:buAutoNum type="arabicPeriod"/>
            </a:pPr>
            <a:r>
              <a:rPr lang="en-US" sz="4000" b="1" dirty="0" smtClean="0">
                <a:solidFill>
                  <a:schemeClr val="bg1"/>
                </a:solidFill>
                <a:latin typeface="Times New Roman" panose="02020603050405020304" pitchFamily="18" charset="0"/>
                <a:cs typeface="Times New Roman" panose="02020603050405020304" pitchFamily="18" charset="0"/>
              </a:rPr>
              <a:t>Hungry eyes</a:t>
            </a:r>
          </a:p>
          <a:p>
            <a:pPr marL="342900" indent="-342900" algn="ctr">
              <a:buAutoNum type="arabicPeriod"/>
            </a:pPr>
            <a:r>
              <a:rPr lang="en-US" sz="4000" b="1" dirty="0" smtClean="0">
                <a:solidFill>
                  <a:schemeClr val="bg1"/>
                </a:solidFill>
                <a:latin typeface="Times New Roman" panose="02020603050405020304" pitchFamily="18" charset="0"/>
                <a:cs typeface="Times New Roman" panose="02020603050405020304" pitchFamily="18" charset="0"/>
              </a:rPr>
              <a:t>To put foot in mouth</a:t>
            </a:r>
          </a:p>
          <a:p>
            <a:pPr marL="342900" indent="-342900" algn="ctr">
              <a:buAutoNum type="arabicPeriod"/>
            </a:pPr>
            <a:r>
              <a:rPr lang="en-US" sz="4000" b="1" dirty="0" smtClean="0">
                <a:solidFill>
                  <a:schemeClr val="bg1"/>
                </a:solidFill>
                <a:latin typeface="Times New Roman" panose="02020603050405020304" pitchFamily="18" charset="0"/>
                <a:cs typeface="Times New Roman" panose="02020603050405020304" pitchFamily="18" charset="0"/>
              </a:rPr>
              <a:t>As cool as cucumber</a:t>
            </a:r>
          </a:p>
          <a:p>
            <a:pPr marL="342900" indent="-342900" algn="ctr">
              <a:buAutoNum type="arabicPeriod"/>
            </a:pPr>
            <a:r>
              <a:rPr lang="en-US" sz="4000" b="1" dirty="0" smtClean="0">
                <a:solidFill>
                  <a:schemeClr val="bg1"/>
                </a:solidFill>
                <a:latin typeface="Times New Roman" panose="02020603050405020304" pitchFamily="18" charset="0"/>
                <a:cs typeface="Times New Roman" panose="02020603050405020304" pitchFamily="18" charset="0"/>
              </a:rPr>
              <a:t>To have a green thumb</a:t>
            </a:r>
          </a:p>
          <a:p>
            <a:pPr marL="342900" indent="-342900" algn="ctr">
              <a:buAutoNum type="arabicPeriod"/>
            </a:pPr>
            <a:r>
              <a:rPr lang="en-US" sz="4000" b="1" dirty="0" smtClean="0">
                <a:solidFill>
                  <a:schemeClr val="bg1"/>
                </a:solidFill>
                <a:latin typeface="Times New Roman" panose="02020603050405020304" pitchFamily="18" charset="0"/>
                <a:cs typeface="Times New Roman" panose="02020603050405020304" pitchFamily="18" charset="0"/>
              </a:rPr>
              <a:t>As happy as a lark</a:t>
            </a:r>
          </a:p>
          <a:p>
            <a:pPr marL="342900" indent="-342900" algn="ctr">
              <a:buAutoNum type="arabicPeriod"/>
            </a:pPr>
            <a:r>
              <a:rPr lang="en-US" sz="4000" b="1" dirty="0" smtClean="0">
                <a:solidFill>
                  <a:schemeClr val="bg1"/>
                </a:solidFill>
                <a:latin typeface="Times New Roman" panose="02020603050405020304" pitchFamily="18" charset="0"/>
                <a:cs typeface="Times New Roman" panose="02020603050405020304" pitchFamily="18" charset="0"/>
              </a:rPr>
              <a:t>Running nose</a:t>
            </a:r>
          </a:p>
          <a:p>
            <a:pPr marL="342900" indent="-342900" algn="ctr">
              <a:buAutoNum type="arabicPeriod"/>
            </a:pPr>
            <a:r>
              <a:rPr lang="en-US" sz="4000" b="1" dirty="0" smtClean="0">
                <a:solidFill>
                  <a:schemeClr val="bg1"/>
                </a:solidFill>
                <a:latin typeface="Times New Roman" panose="02020603050405020304" pitchFamily="18" charset="0"/>
                <a:cs typeface="Times New Roman" panose="02020603050405020304" pitchFamily="18" charset="0"/>
              </a:rPr>
              <a:t>To pull the face</a:t>
            </a:r>
            <a:endParaRPr lang="ru-RU" sz="4000" b="1"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79184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5" action="ppaction://hlinksldjump"/>
          </p:cNvPr>
          <p:cNvSpPr/>
          <p:nvPr/>
        </p:nvSpPr>
        <p:spPr>
          <a:xfrm>
            <a:off x="5408390" y="5690461"/>
            <a:ext cx="137646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a:t>
            </a: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hlinkClick r:id="rId5" action="ppaction://hlinksldjump"/>
              </a:rPr>
              <a:t>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2373642" y="6087277"/>
            <a:ext cx="7278007" cy="630942"/>
          </a:xfrm>
          <a:prstGeom prst="rect">
            <a:avLst/>
          </a:prstGeom>
        </p:spPr>
        <p:txBody>
          <a:bodyPr wrap="square">
            <a:spAutoFit/>
          </a:bodyPr>
          <a:lstStyle/>
          <a:p>
            <a:pPr algn="ctr"/>
            <a:r>
              <a:rPr lang="ru-RU"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Категория 3</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ru-RU"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Вопрос за 600</a:t>
            </a: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p:cNvSpPr txBox="1"/>
          <p:nvPr/>
        </p:nvSpPr>
        <p:spPr>
          <a:xfrm>
            <a:off x="167978" y="-62143"/>
            <a:ext cx="11344275" cy="5878532"/>
          </a:xfrm>
          <a:prstGeom prst="rect">
            <a:avLst/>
          </a:prstGeom>
          <a:noFill/>
        </p:spPr>
        <p:txBody>
          <a:bodyPr wrap="square" rtlCol="0">
            <a:spAutoFit/>
          </a:bodyPr>
          <a:lstStyle/>
          <a:p>
            <a:pPr algn="ctr"/>
            <a:r>
              <a:rPr lang="en-US" sz="2400" b="1" dirty="0" smtClean="0">
                <a:solidFill>
                  <a:schemeClr val="bg1"/>
                </a:solidFill>
                <a:latin typeface="Times New Roman" panose="02020603050405020304" pitchFamily="18" charset="0"/>
                <a:cs typeface="Times New Roman" panose="02020603050405020304" pitchFamily="18" charset="0"/>
              </a:rPr>
              <a:t>Whom does the description belong to? Guess Milne’s characters:</a:t>
            </a:r>
          </a:p>
          <a:p>
            <a:pPr algn="ctr"/>
            <a:endParaRPr lang="en-US" sz="2400" b="1" dirty="0" smtClean="0">
              <a:solidFill>
                <a:schemeClr val="bg1"/>
              </a:solidFill>
              <a:latin typeface="Times New Roman" panose="02020603050405020304" pitchFamily="18" charset="0"/>
              <a:cs typeface="Times New Roman" panose="02020603050405020304" pitchFamily="18" charset="0"/>
            </a:endParaRPr>
          </a:p>
          <a:p>
            <a:pPr lvl="0" algn="just"/>
            <a:r>
              <a:rPr lang="en-US" sz="3200" b="1" dirty="0">
                <a:solidFill>
                  <a:srgbClr val="FFFF00"/>
                </a:solidFill>
                <a:latin typeface="Times New Roman" panose="02020603050405020304" pitchFamily="18" charset="0"/>
                <a:cs typeface="Times New Roman" panose="02020603050405020304" pitchFamily="18" charset="0"/>
              </a:rPr>
              <a:t>a</a:t>
            </a:r>
            <a:r>
              <a:rPr lang="en-US" sz="3200" b="1" dirty="0" smtClean="0">
                <a:solidFill>
                  <a:srgbClr val="FFFF00"/>
                </a:solidFill>
                <a:latin typeface="Times New Roman" panose="02020603050405020304" pitchFamily="18" charset="0"/>
                <a:cs typeface="Times New Roman" panose="02020603050405020304" pitchFamily="18" charset="0"/>
              </a:rPr>
              <a:t>) He often feels blue but he  is more like a shrinking violet. He is very generous.</a:t>
            </a:r>
          </a:p>
          <a:p>
            <a:pPr lvl="0" algn="just"/>
            <a:endParaRPr lang="en-US" sz="3200" b="1" dirty="0">
              <a:solidFill>
                <a:srgbClr val="FFFF00"/>
              </a:solidFill>
              <a:latin typeface="Times New Roman" panose="02020603050405020304" pitchFamily="18" charset="0"/>
              <a:cs typeface="Times New Roman" panose="02020603050405020304" pitchFamily="18" charset="0"/>
            </a:endParaRPr>
          </a:p>
          <a:p>
            <a:pPr lvl="0" algn="just"/>
            <a:r>
              <a:rPr lang="en-US" sz="3200" b="1" dirty="0">
                <a:solidFill>
                  <a:srgbClr val="FFFF00"/>
                </a:solidFill>
                <a:latin typeface="Times New Roman" panose="02020603050405020304" pitchFamily="18" charset="0"/>
                <a:cs typeface="Times New Roman" panose="02020603050405020304" pitchFamily="18" charset="0"/>
              </a:rPr>
              <a:t>b</a:t>
            </a:r>
            <a:r>
              <a:rPr lang="en-US" sz="3200" b="1" dirty="0" smtClean="0">
                <a:solidFill>
                  <a:srgbClr val="FFFF00"/>
                </a:solidFill>
                <a:latin typeface="Times New Roman" panose="02020603050405020304" pitchFamily="18" charset="0"/>
                <a:cs typeface="Times New Roman" panose="02020603050405020304" pitchFamily="18" charset="0"/>
              </a:rPr>
              <a:t>) He is a bad apple, some kind of a troublemaker. </a:t>
            </a:r>
            <a:r>
              <a:rPr lang="en-US" sz="3200" b="1" dirty="0">
                <a:solidFill>
                  <a:srgbClr val="FFFF00"/>
                </a:solidFill>
                <a:latin typeface="Times New Roman" panose="02020603050405020304" pitchFamily="18" charset="0"/>
                <a:cs typeface="Times New Roman" panose="02020603050405020304" pitchFamily="18" charset="0"/>
              </a:rPr>
              <a:t>H</a:t>
            </a:r>
            <a:r>
              <a:rPr lang="en-US" sz="3200" b="1" dirty="0" smtClean="0">
                <a:solidFill>
                  <a:srgbClr val="FFFF00"/>
                </a:solidFill>
                <a:latin typeface="Times New Roman" panose="02020603050405020304" pitchFamily="18" charset="0"/>
                <a:cs typeface="Times New Roman" panose="02020603050405020304" pitchFamily="18" charset="0"/>
              </a:rPr>
              <a:t>e was acting as if  he had itchy feet.</a:t>
            </a:r>
          </a:p>
          <a:p>
            <a:pPr lvl="0" algn="just"/>
            <a:endParaRPr lang="en-US" sz="2400" b="1" dirty="0" smtClean="0">
              <a:solidFill>
                <a:srgbClr val="FFFF00"/>
              </a:solidFill>
              <a:latin typeface="Times New Roman" panose="02020603050405020304" pitchFamily="18" charset="0"/>
              <a:cs typeface="Times New Roman" panose="02020603050405020304" pitchFamily="18" charset="0"/>
            </a:endParaRPr>
          </a:p>
          <a:p>
            <a:pPr lvl="0" algn="just"/>
            <a:endParaRPr lang="en-US" sz="2400" b="1" dirty="0" smtClean="0">
              <a:solidFill>
                <a:srgbClr val="FFFF00"/>
              </a:solidFill>
              <a:latin typeface="Times New Roman" panose="02020603050405020304" pitchFamily="18" charset="0"/>
              <a:cs typeface="Times New Roman" panose="02020603050405020304" pitchFamily="18" charset="0"/>
            </a:endParaRPr>
          </a:p>
          <a:p>
            <a:pPr algn="ctr"/>
            <a:endParaRPr lang="en-US" sz="2400" b="1" dirty="0">
              <a:solidFill>
                <a:schemeClr val="bg1"/>
              </a:solidFill>
              <a:latin typeface="Times New Roman" panose="02020603050405020304" pitchFamily="18" charset="0"/>
              <a:cs typeface="Times New Roman" panose="02020603050405020304" pitchFamily="18" charset="0"/>
            </a:endParaRPr>
          </a:p>
          <a:p>
            <a:pPr algn="ctr"/>
            <a:endParaRPr lang="en-US" sz="2400" b="1" dirty="0" smtClean="0">
              <a:solidFill>
                <a:schemeClr val="bg1"/>
              </a:solidFill>
              <a:latin typeface="Times New Roman" panose="02020603050405020304" pitchFamily="18" charset="0"/>
              <a:cs typeface="Times New Roman" panose="02020603050405020304" pitchFamily="18" charset="0"/>
            </a:endParaRPr>
          </a:p>
          <a:p>
            <a:pPr algn="ctr"/>
            <a:endParaRPr lang="en-US" sz="2400" b="1" dirty="0">
              <a:solidFill>
                <a:schemeClr val="bg1"/>
              </a:solidFill>
              <a:latin typeface="Times New Roman" panose="02020603050405020304" pitchFamily="18" charset="0"/>
              <a:cs typeface="Times New Roman" panose="02020603050405020304" pitchFamily="18" charset="0"/>
            </a:endParaRPr>
          </a:p>
          <a:p>
            <a:pPr algn="ctr"/>
            <a:endParaRPr lang="en-US" sz="2400" b="1" dirty="0" smtClean="0">
              <a:solidFill>
                <a:schemeClr val="bg1"/>
              </a:solidFill>
              <a:latin typeface="Times New Roman" panose="02020603050405020304" pitchFamily="18" charset="0"/>
              <a:cs typeface="Times New Roman" panose="02020603050405020304" pitchFamily="18" charset="0"/>
            </a:endParaRPr>
          </a:p>
          <a:p>
            <a:pPr algn="ctr"/>
            <a:endParaRPr lang="en-US" sz="2400" b="1"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80308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4384352" y="5719551"/>
            <a:ext cx="3422347"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hlinkClick r:id="rId4" action="ppaction://hlinksldjump"/>
              </a:rPr>
              <a:t>Вернуться</a:t>
            </a: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Заголовок 3"/>
          <p:cNvSpPr>
            <a:spLocks noGrp="1"/>
          </p:cNvSpPr>
          <p:nvPr>
            <p:ph type="title"/>
          </p:nvPr>
        </p:nvSpPr>
        <p:spPr>
          <a:xfrm>
            <a:off x="715704" y="2419544"/>
            <a:ext cx="10759642" cy="1513263"/>
          </a:xfrm>
        </p:spPr>
        <p:txBody>
          <a:bodyPr>
            <a:normAutofit/>
          </a:bodyPr>
          <a:lstStyle/>
          <a:p>
            <a:pPr algn="ct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cap="none"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Eeyore</a:t>
            </a:r>
            <a:r>
              <a:rPr lang="en-US"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cap="none"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Tigger</a:t>
            </a:r>
            <a:r>
              <a:rPr lang="en-US"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3</a:t>
            </a: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600</a:t>
            </a:r>
            <a:endParaRPr lang="ru-RU" sz="2000" cap="none"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97614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638" y="0"/>
            <a:ext cx="6858000" cy="6858000"/>
          </a:xfrm>
          <a:prstGeom prst="rect">
            <a:avLst/>
          </a:prstGeom>
        </p:spPr>
      </p:pic>
      <p:sp>
        <p:nvSpPr>
          <p:cNvPr id="6" name="TextBox 5"/>
          <p:cNvSpPr txBox="1"/>
          <p:nvPr/>
        </p:nvSpPr>
        <p:spPr>
          <a:xfrm>
            <a:off x="9279147" y="1170317"/>
            <a:ext cx="184731" cy="369332"/>
          </a:xfrm>
          <a:prstGeom prst="rect">
            <a:avLst/>
          </a:prstGeom>
          <a:noFill/>
        </p:spPr>
        <p:txBody>
          <a:bodyPr wrap="none" rtlCol="0">
            <a:spAutoFit/>
          </a:bodyPr>
          <a:lstStyle/>
          <a:p>
            <a:endParaRPr lang="ru-RU" dirty="0"/>
          </a:p>
        </p:txBody>
      </p:sp>
      <p:sp>
        <p:nvSpPr>
          <p:cNvPr id="7" name="TextBox 6"/>
          <p:cNvSpPr txBox="1"/>
          <p:nvPr/>
        </p:nvSpPr>
        <p:spPr>
          <a:xfrm>
            <a:off x="4986222" y="1126058"/>
            <a:ext cx="7073505" cy="2215991"/>
          </a:xfrm>
          <a:prstGeom prst="rect">
            <a:avLst/>
          </a:prstGeom>
          <a:noFill/>
        </p:spPr>
        <p:txBody>
          <a:bodyPr wrap="square" rtlCol="0">
            <a:spAutoFit/>
          </a:bodyPr>
          <a:lstStyle/>
          <a:p>
            <a:pPr algn="ctr"/>
            <a:r>
              <a:rPr lang="en-US" sz="6000" b="1" dirty="0" smtClean="0">
                <a:solidFill>
                  <a:srgbClr val="FFFF00"/>
                </a:solidFill>
                <a:latin typeface="Times New Roman" panose="02020603050405020304" pitchFamily="18" charset="0"/>
                <a:cs typeface="Times New Roman" panose="02020603050405020304" pitchFamily="18" charset="0"/>
              </a:rPr>
              <a:t> </a:t>
            </a:r>
            <a:r>
              <a:rPr lang="en-US" sz="6000" b="1" dirty="0" smtClean="0">
                <a:solidFill>
                  <a:srgbClr val="FF0000"/>
                </a:solidFill>
                <a:latin typeface="Times New Roman" panose="02020603050405020304" pitchFamily="18" charset="0"/>
                <a:cs typeface="Times New Roman" panose="02020603050405020304" pitchFamily="18" charset="0"/>
              </a:rPr>
              <a:t>A</a:t>
            </a:r>
            <a:r>
              <a:rPr lang="en-US" sz="6000" b="1" dirty="0" smtClean="0">
                <a:solidFill>
                  <a:srgbClr val="FFFF00"/>
                </a:solidFill>
                <a:latin typeface="Times New Roman" panose="02020603050405020304" pitchFamily="18" charset="0"/>
                <a:cs typeface="Times New Roman" panose="02020603050405020304" pitchFamily="18" charset="0"/>
              </a:rPr>
              <a:t> </a:t>
            </a:r>
            <a:r>
              <a:rPr lang="en-US" sz="6000" b="1" dirty="0" smtClean="0">
                <a:solidFill>
                  <a:srgbClr val="FF0000"/>
                </a:solidFill>
                <a:latin typeface="Times New Roman" panose="02020603050405020304" pitchFamily="18" charset="0"/>
                <a:cs typeface="Times New Roman" panose="02020603050405020304" pitchFamily="18" charset="0"/>
              </a:rPr>
              <a:t>CAT </a:t>
            </a:r>
            <a:r>
              <a:rPr lang="en-US" sz="6000" b="1" dirty="0">
                <a:solidFill>
                  <a:srgbClr val="FF0000"/>
                </a:solidFill>
                <a:latin typeface="Times New Roman" panose="02020603050405020304" pitchFamily="18" charset="0"/>
                <a:cs typeface="Times New Roman" panose="02020603050405020304" pitchFamily="18" charset="0"/>
              </a:rPr>
              <a:t>IN THE SACK</a:t>
            </a:r>
          </a:p>
          <a:p>
            <a:endParaRPr lang="ru-RU" dirty="0"/>
          </a:p>
        </p:txBody>
      </p:sp>
      <p:pic>
        <p:nvPicPr>
          <p:cNvPr id="8" name="si_c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5136" y="3969588"/>
            <a:ext cx="609600" cy="609600"/>
          </a:xfrm>
          <a:prstGeom prst="rect">
            <a:avLst/>
          </a:prstGeom>
        </p:spPr>
      </p:pic>
      <p:sp>
        <p:nvSpPr>
          <p:cNvPr id="9" name="TextBox 8"/>
          <p:cNvSpPr txBox="1"/>
          <p:nvPr/>
        </p:nvSpPr>
        <p:spPr>
          <a:xfrm>
            <a:off x="7113004" y="5145981"/>
            <a:ext cx="4358244" cy="954107"/>
          </a:xfrm>
          <a:prstGeom prst="rect">
            <a:avLst/>
          </a:prstGeom>
          <a:noFill/>
        </p:spPr>
        <p:txBody>
          <a:bodyPr wrap="none" rtlCol="0">
            <a:spAutoFit/>
          </a:bodyPr>
          <a:lstStyle/>
          <a:p>
            <a:r>
              <a:rPr lang="ru-RU" sz="2800" b="1" dirty="0">
                <a:solidFill>
                  <a:srgbClr val="FF0000"/>
                </a:solidFill>
                <a:latin typeface="Open Sans" panose="020B0606030504020204" pitchFamily="34" charset="0"/>
                <a:ea typeface="Open Sans" panose="020B0606030504020204" pitchFamily="34" charset="0"/>
                <a:cs typeface="Aharoni" panose="02010803020104030203" pitchFamily="2" charset="-79"/>
                <a:hlinkClick r:id="rId6" action="ppaction://hlinksldjump"/>
              </a:rPr>
              <a:t>Категория 3</a:t>
            </a:r>
            <a:r>
              <a:rPr lang="en-US" sz="2800" b="1" dirty="0">
                <a:solidFill>
                  <a:srgbClr val="FF0000"/>
                </a:solidFill>
                <a:latin typeface="Aharoni" panose="02010803020104030203" pitchFamily="2" charset="-79"/>
                <a:ea typeface="Open Sans" panose="020B0606030504020204" pitchFamily="34" charset="0"/>
                <a:cs typeface="Aharoni" panose="02010803020104030203" pitchFamily="2" charset="-79"/>
                <a:hlinkClick r:id="rId6" action="ppaction://hlinksldjump"/>
              </a:rPr>
              <a:t>  </a:t>
            </a:r>
            <a:r>
              <a:rPr lang="en-US" sz="2800" dirty="0">
                <a:solidFill>
                  <a:srgbClr val="FF0000"/>
                </a:solidFill>
                <a:latin typeface="Aharoni" panose="02010803020104030203" pitchFamily="2" charset="-79"/>
                <a:ea typeface="Open Sans" panose="020B0606030504020204" pitchFamily="34" charset="0"/>
                <a:cs typeface="Aharoni" panose="02010803020104030203" pitchFamily="2" charset="-79"/>
                <a:hlinkClick r:id="rId6" action="ppaction://hlinksldjump"/>
              </a:rPr>
              <a:t>/ </a:t>
            </a:r>
            <a:r>
              <a:rPr lang="en-US" sz="2800" b="1" dirty="0">
                <a:solidFill>
                  <a:srgbClr val="FF0000"/>
                </a:solidFill>
                <a:latin typeface="Aharoni" panose="02010803020104030203" pitchFamily="2" charset="-79"/>
                <a:ea typeface="Open Sans" panose="020B0606030504020204" pitchFamily="34" charset="0"/>
                <a:cs typeface="Aharoni" panose="02010803020104030203" pitchFamily="2" charset="-79"/>
                <a:hlinkClick r:id="rId6" action="ppaction://hlinksldjump"/>
              </a:rPr>
              <a:t> </a:t>
            </a:r>
            <a:r>
              <a:rPr lang="ru-RU" sz="2800" dirty="0">
                <a:solidFill>
                  <a:srgbClr val="FF0000"/>
                </a:solidFill>
                <a:latin typeface="Open Sans" panose="020B0606030504020204" pitchFamily="34" charset="0"/>
                <a:ea typeface="Open Sans" panose="020B0606030504020204" pitchFamily="34" charset="0"/>
                <a:cs typeface="Aharoni" panose="02010803020104030203" pitchFamily="2" charset="-79"/>
                <a:hlinkClick r:id="rId6" action="ppaction://hlinksldjump"/>
              </a:rPr>
              <a:t>Вопрос за 800</a:t>
            </a:r>
            <a:endParaRPr lang="ru-RU" sz="2800" dirty="0">
              <a:solidFill>
                <a:srgbClr val="FF0000"/>
              </a:solidFill>
              <a:latin typeface="Open Sans" panose="020B0606030504020204" pitchFamily="34" charset="0"/>
              <a:ea typeface="Open Sans" panose="020B0606030504020204" pitchFamily="34" charset="0"/>
              <a:cs typeface="Aharoni" panose="02010803020104030203" pitchFamily="2" charset="-79"/>
            </a:endParaRPr>
          </a:p>
          <a:p>
            <a:endParaRPr lang="ru-RU" sz="2800" dirty="0">
              <a:solidFill>
                <a:srgbClr val="FF0000"/>
              </a:solidFill>
              <a:cs typeface="Aharoni" panose="02010803020104030203" pitchFamily="2" charset="-79"/>
            </a:endParaRPr>
          </a:p>
        </p:txBody>
      </p:sp>
    </p:spTree>
    <p:extLst>
      <p:ext uri="{BB962C8B-B14F-4D97-AF65-F5344CB8AC3E}">
        <p14:creationId xmlns:p14="http://schemas.microsoft.com/office/powerpoint/2010/main" val="2345221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5"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2373643" y="6072990"/>
            <a:ext cx="7278007" cy="630942"/>
          </a:xfrm>
          <a:prstGeom prst="rect">
            <a:avLst/>
          </a:prstGeom>
        </p:spPr>
        <p:txBody>
          <a:bodyPr wrap="square">
            <a:spAutoFit/>
          </a:bodyPr>
          <a:lstStyle/>
          <a:p>
            <a:pPr algn="ctr"/>
            <a:r>
              <a:rPr lang="ru-RU"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Категория 3</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ru-RU"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Вопрос за 800</a:t>
            </a: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p:cNvSpPr txBox="1"/>
          <p:nvPr/>
        </p:nvSpPr>
        <p:spPr>
          <a:xfrm>
            <a:off x="3179387" y="157162"/>
            <a:ext cx="6134115" cy="1569660"/>
          </a:xfrm>
          <a:prstGeom prst="rect">
            <a:avLst/>
          </a:prstGeom>
          <a:noFill/>
        </p:spPr>
        <p:txBody>
          <a:bodyPr wrap="none" rtlCol="0">
            <a:spAutoFit/>
          </a:bodyPr>
          <a:lstStyle/>
          <a:p>
            <a:pPr algn="ctr"/>
            <a:r>
              <a:rPr lang="en-US" sz="4800" b="1" dirty="0" smtClean="0">
                <a:solidFill>
                  <a:srgbClr val="FFFF00"/>
                </a:solidFill>
                <a:latin typeface="Times New Roman" panose="02020603050405020304" pitchFamily="18" charset="0"/>
                <a:cs typeface="Times New Roman" panose="02020603050405020304" pitchFamily="18" charset="0"/>
              </a:rPr>
              <a:t>A CAT IN THE SACK</a:t>
            </a:r>
          </a:p>
          <a:p>
            <a:pPr algn="ctr"/>
            <a:r>
              <a:rPr lang="en-US" sz="4800" b="1" dirty="0" smtClean="0">
                <a:solidFill>
                  <a:srgbClr val="FFFF00"/>
                </a:solidFill>
                <a:latin typeface="Times New Roman" panose="02020603050405020304" pitchFamily="18" charset="0"/>
                <a:cs typeface="Times New Roman" panose="02020603050405020304" pitchFamily="18" charset="0"/>
              </a:rPr>
              <a:t>Guess the idiom</a:t>
            </a:r>
          </a:p>
        </p:txBody>
      </p:sp>
      <p:sp>
        <p:nvSpPr>
          <p:cNvPr id="3" name="TextBox 2"/>
          <p:cNvSpPr txBox="1"/>
          <p:nvPr/>
        </p:nvSpPr>
        <p:spPr>
          <a:xfrm>
            <a:off x="1171575" y="1671068"/>
            <a:ext cx="10815638" cy="3539430"/>
          </a:xfrm>
          <a:prstGeom prst="rect">
            <a:avLst/>
          </a:prstGeom>
          <a:noFill/>
        </p:spPr>
        <p:txBody>
          <a:bodyPr wrap="square" rtlCol="0">
            <a:sp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To be caught committing the crime; </a:t>
            </a:r>
            <a:endParaRPr lang="az-Latn-AZ" sz="2800" b="1" dirty="0">
              <a:solidFill>
                <a:srgbClr val="FFFF00"/>
              </a:solidFill>
              <a:latin typeface="Times New Roman" panose="02020603050405020304" pitchFamily="18" charset="0"/>
              <a:cs typeface="Times New Roman" panose="02020603050405020304" pitchFamily="18" charset="0"/>
            </a:endParaRPr>
          </a:p>
          <a:p>
            <a:r>
              <a:rPr lang="en-US" sz="2800" b="1" dirty="0" smtClean="0">
                <a:solidFill>
                  <a:srgbClr val="FFFF00"/>
                </a:solidFill>
                <a:latin typeface="Times New Roman" panose="02020603050405020304" pitchFamily="18" charset="0"/>
                <a:cs typeface="Times New Roman" panose="02020603050405020304" pitchFamily="18" charset="0"/>
              </a:rPr>
              <a:t>Very rarely;                                                       </a:t>
            </a:r>
          </a:p>
          <a:p>
            <a:r>
              <a:rPr lang="en-US" sz="2800" b="1" dirty="0" smtClean="0">
                <a:solidFill>
                  <a:srgbClr val="FFFF00"/>
                </a:solidFill>
                <a:latin typeface="Times New Roman" panose="02020603050405020304" pitchFamily="18" charset="0"/>
                <a:cs typeface="Times New Roman" panose="02020603050405020304" pitchFamily="18" charset="0"/>
              </a:rPr>
              <a:t>An expensive and useless thing;</a:t>
            </a:r>
          </a:p>
          <a:p>
            <a:r>
              <a:rPr lang="en-US" sz="2800" b="1" dirty="0" smtClean="0">
                <a:solidFill>
                  <a:srgbClr val="FFFF00"/>
                </a:solidFill>
                <a:latin typeface="Times New Roman" panose="02020603050405020304" pitchFamily="18" charset="0"/>
                <a:cs typeface="Times New Roman" panose="02020603050405020304" pitchFamily="18" charset="0"/>
              </a:rPr>
              <a:t>Not brave, coward; </a:t>
            </a:r>
          </a:p>
          <a:p>
            <a:r>
              <a:rPr lang="en-US" sz="2800" b="1" dirty="0" smtClean="0">
                <a:solidFill>
                  <a:srgbClr val="FFFF00"/>
                </a:solidFill>
                <a:latin typeface="Times New Roman" panose="02020603050405020304" pitchFamily="18" charset="0"/>
                <a:cs typeface="Times New Roman" panose="02020603050405020304" pitchFamily="18" charset="0"/>
              </a:rPr>
              <a:t>To be sad; </a:t>
            </a:r>
          </a:p>
          <a:p>
            <a:r>
              <a:rPr lang="en-US" sz="2800" b="1" dirty="0" smtClean="0">
                <a:solidFill>
                  <a:srgbClr val="FFFF00"/>
                </a:solidFill>
                <a:latin typeface="Times New Roman" panose="02020603050405020304" pitchFamily="18" charset="0"/>
                <a:cs typeface="Times New Roman" panose="02020603050405020304" pitchFamily="18" charset="0"/>
              </a:rPr>
              <a:t>To be skilled at gardening; </a:t>
            </a:r>
          </a:p>
          <a:p>
            <a:r>
              <a:rPr lang="en-US" sz="2800" b="1" dirty="0" smtClean="0">
                <a:solidFill>
                  <a:srgbClr val="FFFF00"/>
                </a:solidFill>
                <a:latin typeface="Times New Roman" panose="02020603050405020304" pitchFamily="18" charset="0"/>
                <a:cs typeface="Times New Roman" panose="02020603050405020304" pitchFamily="18" charset="0"/>
              </a:rPr>
              <a:t>To joke or tease someone;</a:t>
            </a:r>
          </a:p>
          <a:p>
            <a:r>
              <a:rPr lang="en-US" sz="2800" b="1" dirty="0" smtClean="0">
                <a:solidFill>
                  <a:srgbClr val="FFFF00"/>
                </a:solidFill>
                <a:latin typeface="Times New Roman" panose="02020603050405020304" pitchFamily="18" charset="0"/>
                <a:cs typeface="Times New Roman" panose="02020603050405020304" pitchFamily="18" charset="0"/>
              </a:rPr>
              <a:t>Very calm and untroubled by stress; </a:t>
            </a:r>
            <a:endParaRPr lang="ru-RU" sz="2800" b="1" dirty="0">
              <a:solidFill>
                <a:srgbClr val="FFFF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24374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4384352" y="5719551"/>
            <a:ext cx="3422347"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a:t>
            </a: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hlinkClick r:id="rId4" action="ppaction://hlinksldjump"/>
              </a:rPr>
              <a:t>выбору</a:t>
            </a: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7" name="Заголовок 3"/>
          <p:cNvSpPr>
            <a:spLocks noGrp="1"/>
          </p:cNvSpPr>
          <p:nvPr>
            <p:ph type="title"/>
          </p:nvPr>
        </p:nvSpPr>
        <p:spPr>
          <a:xfrm>
            <a:off x="715704" y="437662"/>
            <a:ext cx="10759642" cy="3495145"/>
          </a:xfrm>
        </p:spPr>
        <p:txBody>
          <a:bodyPr>
            <a:normAutofit fontScale="90000"/>
          </a:bodyPr>
          <a:lstStyle/>
          <a:p>
            <a:pPr algn="ctr"/>
            <a:r>
              <a:rPr lang="en-US" sz="2400" b="1" cap="none" dirty="0" smtClean="0">
                <a:solidFill>
                  <a:schemeClr val="bg1"/>
                </a:solidFill>
                <a:latin typeface="Arial" panose="020B0604020202020204" pitchFamily="34" charset="0"/>
                <a:cs typeface="Arial" panose="020B0604020202020204" pitchFamily="34" charset="0"/>
              </a:rPr>
              <a:t>To be caught red-handed</a:t>
            </a:r>
            <a:br>
              <a:rPr lang="en-US" sz="2400" b="1" cap="none" dirty="0" smtClean="0">
                <a:solidFill>
                  <a:schemeClr val="bg1"/>
                </a:solidFill>
                <a:latin typeface="Arial" panose="020B0604020202020204" pitchFamily="34" charset="0"/>
                <a:cs typeface="Arial" panose="020B0604020202020204" pitchFamily="34" charset="0"/>
              </a:rPr>
            </a:br>
            <a:r>
              <a:rPr lang="en-US" sz="2400" b="1" cap="none" dirty="0" smtClean="0">
                <a:solidFill>
                  <a:schemeClr val="bg1"/>
                </a:solidFill>
                <a:latin typeface="Arial" panose="020B0604020202020204" pitchFamily="34" charset="0"/>
                <a:cs typeface="Arial" panose="020B0604020202020204" pitchFamily="34" charset="0"/>
              </a:rPr>
              <a:t>once in a blue moon</a:t>
            </a:r>
            <a:br>
              <a:rPr lang="en-US" sz="2400" b="1" cap="none" dirty="0" smtClean="0">
                <a:solidFill>
                  <a:schemeClr val="bg1"/>
                </a:solidFill>
                <a:latin typeface="Arial" panose="020B0604020202020204" pitchFamily="34" charset="0"/>
                <a:cs typeface="Arial" panose="020B0604020202020204" pitchFamily="34" charset="0"/>
              </a:rPr>
            </a:br>
            <a:r>
              <a:rPr lang="en-US" sz="2400" b="1" cap="none" dirty="0" smtClean="0">
                <a:solidFill>
                  <a:schemeClr val="bg1"/>
                </a:solidFill>
                <a:latin typeface="Arial" panose="020B0604020202020204" pitchFamily="34" charset="0"/>
                <a:cs typeface="Arial" panose="020B0604020202020204" pitchFamily="34" charset="0"/>
              </a:rPr>
              <a:t>a white elephant </a:t>
            </a:r>
            <a:br>
              <a:rPr lang="en-US" sz="2400" b="1" cap="none" dirty="0" smtClean="0">
                <a:solidFill>
                  <a:schemeClr val="bg1"/>
                </a:solidFill>
                <a:latin typeface="Arial" panose="020B0604020202020204" pitchFamily="34" charset="0"/>
                <a:cs typeface="Arial" panose="020B0604020202020204" pitchFamily="34" charset="0"/>
              </a:rPr>
            </a:br>
            <a:r>
              <a:rPr lang="en-US" sz="2400" b="1" cap="none" dirty="0" smtClean="0">
                <a:solidFill>
                  <a:schemeClr val="bg1"/>
                </a:solidFill>
                <a:latin typeface="Arial" panose="020B0604020202020204" pitchFamily="34" charset="0"/>
                <a:cs typeface="Arial" panose="020B0604020202020204" pitchFamily="34" charset="0"/>
              </a:rPr>
              <a:t>to feel blue</a:t>
            </a:r>
            <a:br>
              <a:rPr lang="en-US" sz="2400" b="1" cap="none" dirty="0" smtClean="0">
                <a:solidFill>
                  <a:schemeClr val="bg1"/>
                </a:solidFill>
                <a:latin typeface="Arial" panose="020B0604020202020204" pitchFamily="34" charset="0"/>
                <a:cs typeface="Arial" panose="020B0604020202020204" pitchFamily="34" charset="0"/>
              </a:rPr>
            </a:br>
            <a:r>
              <a:rPr lang="en-US" sz="2400" b="1" cap="none" dirty="0" smtClean="0">
                <a:solidFill>
                  <a:schemeClr val="bg1"/>
                </a:solidFill>
                <a:latin typeface="Arial" panose="020B0604020202020204" pitchFamily="34" charset="0"/>
                <a:cs typeface="Arial" panose="020B0604020202020204" pitchFamily="34" charset="0"/>
              </a:rPr>
              <a:t>to have a green thumb</a:t>
            </a:r>
            <a:br>
              <a:rPr lang="en-US" sz="2400" b="1" cap="none" dirty="0" smtClean="0">
                <a:solidFill>
                  <a:schemeClr val="bg1"/>
                </a:solidFill>
                <a:latin typeface="Arial" panose="020B0604020202020204" pitchFamily="34" charset="0"/>
                <a:cs typeface="Arial" panose="020B0604020202020204" pitchFamily="34" charset="0"/>
              </a:rPr>
            </a:br>
            <a:r>
              <a:rPr lang="en-US" sz="2400" b="1" cap="none" dirty="0" smtClean="0">
                <a:solidFill>
                  <a:schemeClr val="bg1"/>
                </a:solidFill>
                <a:latin typeface="Arial" panose="020B0604020202020204" pitchFamily="34" charset="0"/>
                <a:cs typeface="Arial" panose="020B0604020202020204" pitchFamily="34" charset="0"/>
              </a:rPr>
              <a:t>to pull someone’s leg</a:t>
            </a:r>
            <a:br>
              <a:rPr lang="en-US" sz="2400" b="1" cap="none" dirty="0" smtClean="0">
                <a:solidFill>
                  <a:schemeClr val="bg1"/>
                </a:solidFill>
                <a:latin typeface="Arial" panose="020B0604020202020204" pitchFamily="34" charset="0"/>
                <a:cs typeface="Arial" panose="020B0604020202020204" pitchFamily="34" charset="0"/>
              </a:rPr>
            </a:br>
            <a:r>
              <a:rPr lang="en-US" sz="2400" b="1" cap="none" dirty="0" smtClean="0">
                <a:solidFill>
                  <a:schemeClr val="bg1"/>
                </a:solidFill>
                <a:latin typeface="Arial" panose="020B0604020202020204" pitchFamily="34" charset="0"/>
                <a:cs typeface="Arial" panose="020B0604020202020204" pitchFamily="34" charset="0"/>
              </a:rPr>
              <a:t>as cool as cucumber</a:t>
            </a:r>
            <a:br>
              <a:rPr lang="en-US" sz="2400" b="1" cap="none" dirty="0" smtClean="0">
                <a:solidFill>
                  <a:schemeClr val="bg1"/>
                </a:solidFill>
                <a:latin typeface="Arial" panose="020B0604020202020204" pitchFamily="34" charset="0"/>
                <a:cs typeface="Arial" panose="020B0604020202020204" pitchFamily="34" charset="0"/>
              </a:rPr>
            </a:br>
            <a:r>
              <a:rPr lang="en-US" sz="2400" b="1" cap="none" dirty="0" smtClean="0">
                <a:solidFill>
                  <a:schemeClr val="bg1"/>
                </a:solidFill>
                <a:latin typeface="Arial" panose="020B0604020202020204" pitchFamily="34" charset="0"/>
                <a:cs typeface="Arial" panose="020B0604020202020204" pitchFamily="34" charset="0"/>
              </a:rPr>
              <a:t/>
            </a:r>
            <a:br>
              <a:rPr lang="en-US" sz="2400" b="1" cap="none" dirty="0" smtClean="0">
                <a:solidFill>
                  <a:schemeClr val="bg1"/>
                </a:solidFill>
                <a:latin typeface="Arial" panose="020B0604020202020204" pitchFamily="34" charset="0"/>
                <a:cs typeface="Arial" panose="020B0604020202020204" pitchFamily="34" charset="0"/>
              </a:rPr>
            </a:br>
            <a:r>
              <a:rPr lang="en-US" sz="2400" b="1" cap="none" dirty="0" smtClean="0">
                <a:solidFill>
                  <a:schemeClr val="bg1"/>
                </a:solidFill>
                <a:latin typeface="Arial" panose="020B0604020202020204" pitchFamily="34" charset="0"/>
                <a:cs typeface="Arial" panose="020B0604020202020204" pitchFamily="34" charset="0"/>
              </a:rPr>
              <a:t/>
            </a:r>
            <a:br>
              <a:rPr lang="en-US" sz="2400" b="1" cap="none" dirty="0" smtClean="0">
                <a:solidFill>
                  <a:schemeClr val="bg1"/>
                </a:solidFill>
                <a:latin typeface="Arial" panose="020B0604020202020204" pitchFamily="34" charset="0"/>
                <a:cs typeface="Arial" panose="020B0604020202020204" pitchFamily="34" charset="0"/>
              </a:rPr>
            </a:br>
            <a:r>
              <a:rPr lang="en-US" sz="2000" cap="none" dirty="0" smtClean="0">
                <a:solidFill>
                  <a:schemeClr val="bg1"/>
                </a:solidFill>
                <a:latin typeface="Arial" panose="020B0604020202020204" pitchFamily="34" charset="0"/>
                <a:cs typeface="Arial" panose="020B0604020202020204" pitchFamily="34" charset="0"/>
              </a:rPr>
              <a:t/>
            </a:r>
            <a:br>
              <a:rPr lang="en-US" sz="2000" cap="none" dirty="0" smtClean="0">
                <a:solidFill>
                  <a:schemeClr val="bg1"/>
                </a:solidFill>
                <a:latin typeface="Arial" panose="020B0604020202020204" pitchFamily="34" charset="0"/>
                <a:cs typeface="Arial" panose="020B0604020202020204" pitchFamily="34" charset="0"/>
              </a:rPr>
            </a:br>
            <a:r>
              <a:rPr lang="en-US" sz="2000" cap="none" dirty="0" smtClean="0">
                <a:solidFill>
                  <a:schemeClr val="bg1"/>
                </a:solidFill>
                <a:latin typeface="Arial" panose="020B0604020202020204" pitchFamily="34" charset="0"/>
                <a:cs typeface="Arial" panose="020B0604020202020204" pitchFamily="34" charset="0"/>
              </a:rPr>
              <a:t/>
            </a:r>
            <a:br>
              <a:rPr lang="en-US" sz="2000" cap="none" dirty="0" smtClean="0">
                <a:solidFill>
                  <a:schemeClr val="bg1"/>
                </a:solidFill>
                <a:latin typeface="Arial" panose="020B0604020202020204" pitchFamily="34" charset="0"/>
                <a:cs typeface="Arial" panose="020B0604020202020204" pitchFamily="34" charset="0"/>
              </a:rPr>
            </a:br>
            <a:endParaRPr lang="ru-RU" sz="2000" cap="none" dirty="0">
              <a:solidFill>
                <a:schemeClr val="bg1"/>
              </a:solidFill>
              <a:latin typeface="Arial" panose="020B0604020202020204" pitchFamily="34" charset="0"/>
              <a:cs typeface="Arial" panose="020B0604020202020204" pitchFamily="34" charset="0"/>
            </a:endParaRPr>
          </a:p>
        </p:txBody>
      </p:sp>
      <p:sp>
        <p:nvSpPr>
          <p:cNvPr id="2" name="Прямоугольник 1"/>
          <p:cNvSpPr/>
          <p:nvPr/>
        </p:nvSpPr>
        <p:spPr>
          <a:xfrm>
            <a:off x="4603724" y="5350219"/>
            <a:ext cx="2731773" cy="369332"/>
          </a:xfrm>
          <a:prstGeom prst="rect">
            <a:avLst/>
          </a:prstGeom>
        </p:spPr>
        <p:txBody>
          <a:bodyPr wrap="none">
            <a:spAutoFit/>
          </a:bodyPr>
          <a:lstStyle/>
          <a:p>
            <a:pPr algn="ctr"/>
            <a:r>
              <a:rPr lang="ru-RU" dirty="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3</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dirty="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800</a:t>
            </a:r>
            <a:endParaRPr lang="ru-RU"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44477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4"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p:cNvSpPr txBox="1"/>
          <p:nvPr/>
        </p:nvSpPr>
        <p:spPr>
          <a:xfrm>
            <a:off x="2097772" y="372488"/>
            <a:ext cx="7997702" cy="5016758"/>
          </a:xfrm>
          <a:prstGeom prst="rect">
            <a:avLst/>
          </a:prstGeom>
          <a:noFill/>
        </p:spPr>
        <p:txBody>
          <a:bodyPr wrap="none" rtlCol="0">
            <a:spAutoFit/>
          </a:bodyPr>
          <a:lstStyle/>
          <a:p>
            <a:r>
              <a:rPr lang="en-US" sz="3200" b="1" dirty="0" smtClean="0">
                <a:solidFill>
                  <a:schemeClr val="accent4">
                    <a:lumMod val="40000"/>
                    <a:lumOff val="60000"/>
                  </a:schemeClr>
                </a:solidFill>
                <a:latin typeface="Times New Roman" panose="02020603050405020304" pitchFamily="18" charset="0"/>
                <a:cs typeface="Times New Roman" panose="02020603050405020304" pitchFamily="18" charset="0"/>
              </a:rPr>
              <a:t>Find the antonyms to the following qualities:</a:t>
            </a:r>
          </a:p>
          <a:p>
            <a:endParaRPr lang="en-US" sz="3200" b="1" dirty="0">
              <a:solidFill>
                <a:schemeClr val="accent4">
                  <a:lumMod val="40000"/>
                  <a:lumOff val="60000"/>
                </a:schemeClr>
              </a:solidFill>
              <a:latin typeface="Times New Roman" panose="02020603050405020304" pitchFamily="18" charset="0"/>
              <a:cs typeface="Times New Roman" panose="02020603050405020304" pitchFamily="18" charset="0"/>
            </a:endParaRPr>
          </a:p>
          <a:p>
            <a:r>
              <a:rPr lang="en-US" sz="3200" b="1" dirty="0" smtClean="0">
                <a:solidFill>
                  <a:schemeClr val="accent4">
                    <a:lumMod val="40000"/>
                    <a:lumOff val="60000"/>
                  </a:schemeClr>
                </a:solidFill>
                <a:latin typeface="Times New Roman" panose="02020603050405020304" pitchFamily="18" charset="0"/>
                <a:cs typeface="Times New Roman" panose="02020603050405020304" pitchFamily="18" charset="0"/>
              </a:rPr>
              <a:t>Reliable – </a:t>
            </a:r>
          </a:p>
          <a:p>
            <a:r>
              <a:rPr lang="en-US" sz="3200" b="1" dirty="0" smtClean="0">
                <a:solidFill>
                  <a:schemeClr val="accent4">
                    <a:lumMod val="40000"/>
                    <a:lumOff val="60000"/>
                  </a:schemeClr>
                </a:solidFill>
                <a:latin typeface="Times New Roman" panose="02020603050405020304" pitchFamily="18" charset="0"/>
                <a:cs typeface="Times New Roman" panose="02020603050405020304" pitchFamily="18" charset="0"/>
              </a:rPr>
              <a:t>Gloomy – </a:t>
            </a:r>
          </a:p>
          <a:p>
            <a:r>
              <a:rPr lang="en-US" sz="3200" b="1" dirty="0" smtClean="0">
                <a:solidFill>
                  <a:schemeClr val="accent4">
                    <a:lumMod val="40000"/>
                    <a:lumOff val="60000"/>
                  </a:schemeClr>
                </a:solidFill>
                <a:latin typeface="Times New Roman" panose="02020603050405020304" pitchFamily="18" charset="0"/>
                <a:cs typeface="Times New Roman" panose="02020603050405020304" pitchFamily="18" charset="0"/>
              </a:rPr>
              <a:t>Well-read –</a:t>
            </a:r>
          </a:p>
          <a:p>
            <a:r>
              <a:rPr lang="en-US" sz="3200" b="1" dirty="0" smtClean="0">
                <a:solidFill>
                  <a:schemeClr val="accent4">
                    <a:lumMod val="40000"/>
                    <a:lumOff val="60000"/>
                  </a:schemeClr>
                </a:solidFill>
                <a:latin typeface="Times New Roman" panose="02020603050405020304" pitchFamily="18" charset="0"/>
                <a:cs typeface="Times New Roman" panose="02020603050405020304" pitchFamily="18" charset="0"/>
              </a:rPr>
              <a:t>Obedient – </a:t>
            </a:r>
          </a:p>
          <a:p>
            <a:r>
              <a:rPr lang="en-US" sz="3200" b="1" dirty="0" smtClean="0">
                <a:solidFill>
                  <a:schemeClr val="accent4">
                    <a:lumMod val="40000"/>
                    <a:lumOff val="60000"/>
                  </a:schemeClr>
                </a:solidFill>
                <a:latin typeface="Times New Roman" panose="02020603050405020304" pitchFamily="18" charset="0"/>
                <a:cs typeface="Times New Roman" panose="02020603050405020304" pitchFamily="18" charset="0"/>
              </a:rPr>
              <a:t>Fair – </a:t>
            </a:r>
          </a:p>
          <a:p>
            <a:r>
              <a:rPr lang="en-US" sz="3200" b="1" dirty="0" smtClean="0">
                <a:solidFill>
                  <a:schemeClr val="accent4">
                    <a:lumMod val="40000"/>
                    <a:lumOff val="60000"/>
                  </a:schemeClr>
                </a:solidFill>
                <a:latin typeface="Times New Roman" panose="02020603050405020304" pitchFamily="18" charset="0"/>
                <a:cs typeface="Times New Roman" panose="02020603050405020304" pitchFamily="18" charset="0"/>
              </a:rPr>
              <a:t>Generous – </a:t>
            </a:r>
          </a:p>
          <a:p>
            <a:r>
              <a:rPr lang="en-US" sz="3200" b="1" dirty="0" smtClean="0">
                <a:solidFill>
                  <a:schemeClr val="accent4">
                    <a:lumMod val="40000"/>
                    <a:lumOff val="60000"/>
                  </a:schemeClr>
                </a:solidFill>
                <a:latin typeface="Times New Roman" panose="02020603050405020304" pitchFamily="18" charset="0"/>
                <a:cs typeface="Times New Roman" panose="02020603050405020304" pitchFamily="18" charset="0"/>
              </a:rPr>
              <a:t>Tough-</a:t>
            </a:r>
          </a:p>
          <a:p>
            <a:r>
              <a:rPr lang="en-US" sz="3200" b="1" dirty="0" smtClean="0">
                <a:solidFill>
                  <a:schemeClr val="accent4">
                    <a:lumMod val="40000"/>
                    <a:lumOff val="60000"/>
                  </a:schemeClr>
                </a:solidFill>
                <a:latin typeface="Times New Roman" panose="02020603050405020304" pitchFamily="18" charset="0"/>
                <a:cs typeface="Times New Roman" panose="02020603050405020304" pitchFamily="18" charset="0"/>
              </a:rPr>
              <a:t>Tactful-</a:t>
            </a:r>
            <a:endParaRPr lang="ru-RU" sz="3200" b="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14541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p:cNvSpPr txBox="1"/>
          <p:nvPr/>
        </p:nvSpPr>
        <p:spPr>
          <a:xfrm>
            <a:off x="2471738" y="1085850"/>
            <a:ext cx="7858125" cy="4401205"/>
          </a:xfrm>
          <a:prstGeom prst="rect">
            <a:avLst/>
          </a:prstGeom>
          <a:noFill/>
        </p:spPr>
        <p:txBody>
          <a:bodyPr wrap="square" rtlCol="0">
            <a:spAutoFit/>
          </a:bodyPr>
          <a:lstStyle/>
          <a:p>
            <a:pPr algn="ctr"/>
            <a:r>
              <a:rPr lang="en-US" sz="2800" b="1" dirty="0" smtClean="0">
                <a:solidFill>
                  <a:schemeClr val="accent4">
                    <a:lumMod val="40000"/>
                    <a:lumOff val="60000"/>
                  </a:schemeClr>
                </a:solidFill>
                <a:latin typeface="Times New Roman" panose="02020603050405020304" pitchFamily="18" charset="0"/>
                <a:cs typeface="Times New Roman" panose="02020603050405020304" pitchFamily="18" charset="0"/>
              </a:rPr>
              <a:t>Answers:</a:t>
            </a:r>
          </a:p>
          <a:p>
            <a:endParaRPr lang="en-US" sz="2800" b="1" dirty="0">
              <a:solidFill>
                <a:schemeClr val="accent4">
                  <a:lumMod val="40000"/>
                  <a:lumOff val="60000"/>
                </a:schemeClr>
              </a:solidFill>
              <a:latin typeface="Times New Roman" panose="02020603050405020304" pitchFamily="18" charset="0"/>
              <a:cs typeface="Times New Roman" panose="02020603050405020304" pitchFamily="18" charset="0"/>
            </a:endParaRPr>
          </a:p>
          <a:p>
            <a:r>
              <a:rPr lang="en-US" sz="2800" b="1" dirty="0" smtClean="0">
                <a:solidFill>
                  <a:schemeClr val="accent4">
                    <a:lumMod val="40000"/>
                    <a:lumOff val="60000"/>
                  </a:schemeClr>
                </a:solidFill>
                <a:latin typeface="Times New Roman" panose="02020603050405020304" pitchFamily="18" charset="0"/>
                <a:cs typeface="Times New Roman" panose="02020603050405020304" pitchFamily="18" charset="0"/>
              </a:rPr>
              <a:t>Reliable  - </a:t>
            </a:r>
            <a:r>
              <a:rPr lang="en-US" sz="2800" b="1" dirty="0" smtClean="0">
                <a:solidFill>
                  <a:srgbClr val="FF0000"/>
                </a:solidFill>
                <a:latin typeface="Times New Roman" panose="02020603050405020304" pitchFamily="18" charset="0"/>
                <a:cs typeface="Times New Roman" panose="02020603050405020304" pitchFamily="18" charset="0"/>
              </a:rPr>
              <a:t>unreliable</a:t>
            </a:r>
          </a:p>
          <a:p>
            <a:r>
              <a:rPr lang="en-US" sz="2800" b="1" dirty="0" smtClean="0">
                <a:solidFill>
                  <a:schemeClr val="accent4">
                    <a:lumMod val="40000"/>
                    <a:lumOff val="60000"/>
                  </a:schemeClr>
                </a:solidFill>
                <a:latin typeface="Times New Roman" panose="02020603050405020304" pitchFamily="18" charset="0"/>
                <a:cs typeface="Times New Roman" panose="02020603050405020304" pitchFamily="18" charset="0"/>
              </a:rPr>
              <a:t>Gloomy – </a:t>
            </a:r>
            <a:r>
              <a:rPr lang="en-US" sz="2800" b="1" dirty="0" smtClean="0">
                <a:solidFill>
                  <a:srgbClr val="FF0000"/>
                </a:solidFill>
                <a:latin typeface="Times New Roman" panose="02020603050405020304" pitchFamily="18" charset="0"/>
                <a:cs typeface="Times New Roman" panose="02020603050405020304" pitchFamily="18" charset="0"/>
              </a:rPr>
              <a:t>cheerful</a:t>
            </a:r>
          </a:p>
          <a:p>
            <a:r>
              <a:rPr lang="en-US" sz="2800" b="1" dirty="0" smtClean="0">
                <a:solidFill>
                  <a:schemeClr val="accent4">
                    <a:lumMod val="40000"/>
                    <a:lumOff val="60000"/>
                  </a:schemeClr>
                </a:solidFill>
                <a:latin typeface="Times New Roman" panose="02020603050405020304" pitchFamily="18" charset="0"/>
                <a:cs typeface="Times New Roman" panose="02020603050405020304" pitchFamily="18" charset="0"/>
              </a:rPr>
              <a:t>Well-read – </a:t>
            </a:r>
            <a:r>
              <a:rPr lang="en-US" sz="2800" b="1" dirty="0" smtClean="0">
                <a:solidFill>
                  <a:srgbClr val="FF0000"/>
                </a:solidFill>
                <a:latin typeface="Times New Roman" panose="02020603050405020304" pitchFamily="18" charset="0"/>
                <a:cs typeface="Times New Roman" panose="02020603050405020304" pitchFamily="18" charset="0"/>
              </a:rPr>
              <a:t>ill-read</a:t>
            </a:r>
          </a:p>
          <a:p>
            <a:r>
              <a:rPr lang="en-US" sz="2800" b="1" dirty="0" smtClean="0">
                <a:solidFill>
                  <a:schemeClr val="accent4">
                    <a:lumMod val="40000"/>
                    <a:lumOff val="60000"/>
                  </a:schemeClr>
                </a:solidFill>
                <a:latin typeface="Times New Roman" panose="02020603050405020304" pitchFamily="18" charset="0"/>
                <a:cs typeface="Times New Roman" panose="02020603050405020304" pitchFamily="18" charset="0"/>
              </a:rPr>
              <a:t>Obedient – </a:t>
            </a:r>
            <a:r>
              <a:rPr lang="en-US" sz="2800" b="1" dirty="0" smtClean="0">
                <a:solidFill>
                  <a:srgbClr val="FF0000"/>
                </a:solidFill>
                <a:latin typeface="Times New Roman" panose="02020603050405020304" pitchFamily="18" charset="0"/>
                <a:cs typeface="Times New Roman" panose="02020603050405020304" pitchFamily="18" charset="0"/>
              </a:rPr>
              <a:t>disobedient</a:t>
            </a:r>
          </a:p>
          <a:p>
            <a:r>
              <a:rPr lang="en-US" sz="2800" b="1" dirty="0" smtClean="0">
                <a:solidFill>
                  <a:schemeClr val="accent4">
                    <a:lumMod val="40000"/>
                    <a:lumOff val="60000"/>
                  </a:schemeClr>
                </a:solidFill>
                <a:latin typeface="Times New Roman" panose="02020603050405020304" pitchFamily="18" charset="0"/>
                <a:cs typeface="Times New Roman" panose="02020603050405020304" pitchFamily="18" charset="0"/>
              </a:rPr>
              <a:t>Fair – </a:t>
            </a:r>
            <a:r>
              <a:rPr lang="en-US" sz="2800" b="1" dirty="0" smtClean="0">
                <a:solidFill>
                  <a:srgbClr val="FF0000"/>
                </a:solidFill>
                <a:latin typeface="Times New Roman" panose="02020603050405020304" pitchFamily="18" charset="0"/>
                <a:cs typeface="Times New Roman" panose="02020603050405020304" pitchFamily="18" charset="0"/>
              </a:rPr>
              <a:t>unfair</a:t>
            </a:r>
          </a:p>
          <a:p>
            <a:r>
              <a:rPr lang="en-US" sz="2800" b="1" dirty="0" smtClean="0">
                <a:solidFill>
                  <a:schemeClr val="accent4">
                    <a:lumMod val="40000"/>
                    <a:lumOff val="60000"/>
                  </a:schemeClr>
                </a:solidFill>
                <a:latin typeface="Times New Roman" panose="02020603050405020304" pitchFamily="18" charset="0"/>
                <a:cs typeface="Times New Roman" panose="02020603050405020304" pitchFamily="18" charset="0"/>
              </a:rPr>
              <a:t>Generous - </a:t>
            </a:r>
            <a:r>
              <a:rPr lang="en-US" sz="2800" b="1" dirty="0" smtClean="0">
                <a:solidFill>
                  <a:srgbClr val="FF0000"/>
                </a:solidFill>
                <a:latin typeface="Times New Roman" panose="02020603050405020304" pitchFamily="18" charset="0"/>
                <a:cs typeface="Times New Roman" panose="02020603050405020304" pitchFamily="18" charset="0"/>
              </a:rPr>
              <a:t>greedy</a:t>
            </a:r>
          </a:p>
          <a:p>
            <a:r>
              <a:rPr lang="en-US" sz="2800" b="1" dirty="0" smtClean="0">
                <a:solidFill>
                  <a:schemeClr val="accent4">
                    <a:lumMod val="40000"/>
                    <a:lumOff val="60000"/>
                  </a:schemeClr>
                </a:solidFill>
                <a:latin typeface="Times New Roman" panose="02020603050405020304" pitchFamily="18" charset="0"/>
                <a:cs typeface="Times New Roman" panose="02020603050405020304" pitchFamily="18" charset="0"/>
              </a:rPr>
              <a:t>Tough- </a:t>
            </a:r>
            <a:r>
              <a:rPr lang="en-US" sz="2800" b="1" dirty="0" smtClean="0">
                <a:solidFill>
                  <a:srgbClr val="FF0000"/>
                </a:solidFill>
                <a:latin typeface="Times New Roman" panose="02020603050405020304" pitchFamily="18" charset="0"/>
                <a:cs typeface="Times New Roman" panose="02020603050405020304" pitchFamily="18" charset="0"/>
              </a:rPr>
              <a:t>easy-going</a:t>
            </a:r>
          </a:p>
          <a:p>
            <a:r>
              <a:rPr lang="en-US" sz="2800" b="1" dirty="0" smtClean="0">
                <a:solidFill>
                  <a:schemeClr val="accent4">
                    <a:lumMod val="60000"/>
                    <a:lumOff val="40000"/>
                  </a:schemeClr>
                </a:solidFill>
                <a:latin typeface="Times New Roman" panose="02020603050405020304" pitchFamily="18" charset="0"/>
                <a:cs typeface="Times New Roman" panose="02020603050405020304" pitchFamily="18" charset="0"/>
              </a:rPr>
              <a:t>Tactful -</a:t>
            </a:r>
            <a:r>
              <a:rPr lang="en-US" sz="2800" b="1" dirty="0" smtClean="0">
                <a:solidFill>
                  <a:srgbClr val="FF0000"/>
                </a:solidFill>
                <a:latin typeface="Times New Roman" panose="02020603050405020304" pitchFamily="18" charset="0"/>
                <a:cs typeface="Times New Roman" panose="02020603050405020304" pitchFamily="18" charset="0"/>
              </a:rPr>
              <a:t> tactless</a:t>
            </a:r>
            <a:endParaRPr lang="ru-RU" sz="2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0855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914760" y="642688"/>
            <a:ext cx="10759642" cy="4578927"/>
          </a:xfrm>
        </p:spPr>
        <p:txBody>
          <a:bodyPr/>
          <a:lstStyle/>
          <a:p>
            <a:pPr algn="ctr"/>
            <a:r>
              <a:rPr lang="ru-RU" dirty="0" smtClean="0">
                <a:solidFill>
                  <a:schemeClr val="bg1"/>
                </a:solidFill>
                <a:latin typeface="Arial" panose="020B0604020202020204" pitchFamily="34" charset="0"/>
                <a:cs typeface="Arial" panose="020B0604020202020204" pitchFamily="34" charset="0"/>
              </a:rPr>
              <a:t/>
            </a:r>
            <a:br>
              <a:rPr lang="ru-RU" dirty="0" smtClean="0">
                <a:solidFill>
                  <a:schemeClr val="bg1"/>
                </a:solidFill>
                <a:latin typeface="Arial" panose="020B0604020202020204" pitchFamily="34" charset="0"/>
                <a:cs typeface="Arial" panose="020B0604020202020204" pitchFamily="34" charset="0"/>
              </a:rPr>
            </a:br>
            <a:endParaRPr lang="ru-RU"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9"/>
            <a:ext cx="2352552" cy="806590"/>
          </a:xfrm>
          <a:prstGeom prst="rect">
            <a:avLst/>
          </a:prstGeom>
        </p:spPr>
      </p:pic>
      <p:sp>
        <p:nvSpPr>
          <p:cNvPr id="9" name="Rectangle 8">
            <a:hlinkClick r:id="rId5" action="ppaction://hlinksldjump"/>
          </p:cNvPr>
          <p:cNvSpPr/>
          <p:nvPr/>
        </p:nvSpPr>
        <p:spPr>
          <a:xfrm>
            <a:off x="5408390" y="5690466"/>
            <a:ext cx="137646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hlinkClick r:id="rId5" action="ppaction://hlinksldjump"/>
              </a:rPr>
              <a:t>Узнать</a:t>
            </a: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376518" y="407175"/>
            <a:ext cx="11134163" cy="3477875"/>
          </a:xfrm>
          <a:prstGeom prst="rect">
            <a:avLst/>
          </a:prstGeom>
        </p:spPr>
        <p:txBody>
          <a:bodyPr wrap="square">
            <a:spAutoFit/>
          </a:bodyPr>
          <a:lstStyle/>
          <a:p>
            <a:pPr algn="ctr"/>
            <a:r>
              <a:rPr lang="en-US" sz="4400" b="1" dirty="0" smtClean="0">
                <a:solidFill>
                  <a:srgbClr val="FFFF00"/>
                </a:solidFill>
                <a:latin typeface="Times New Roman" panose="02020603050405020304" pitchFamily="18" charset="0"/>
                <a:cs typeface="Times New Roman" panose="02020603050405020304" pitchFamily="18" charset="0"/>
              </a:rPr>
              <a:t>What  is it being said about:</a:t>
            </a:r>
          </a:p>
          <a:p>
            <a:pPr algn="ctr"/>
            <a:endParaRPr lang="en-US" sz="4400" b="1" dirty="0">
              <a:solidFill>
                <a:srgbClr val="FFFF00"/>
              </a:solidFill>
              <a:latin typeface="Times New Roman" panose="02020603050405020304" pitchFamily="18" charset="0"/>
              <a:cs typeface="Times New Roman" panose="02020603050405020304" pitchFamily="18" charset="0"/>
            </a:endParaRPr>
          </a:p>
          <a:p>
            <a:pPr algn="ctr"/>
            <a:endParaRPr lang="en-US" sz="4400" b="1" dirty="0" smtClean="0">
              <a:solidFill>
                <a:srgbClr val="FFFF00"/>
              </a:solidFill>
              <a:latin typeface="Times New Roman" panose="02020603050405020304" pitchFamily="18" charset="0"/>
              <a:cs typeface="Times New Roman" panose="02020603050405020304" pitchFamily="18" charset="0"/>
            </a:endParaRPr>
          </a:p>
          <a:p>
            <a:pPr algn="ctr"/>
            <a:r>
              <a:rPr lang="en-US" sz="4400" b="1" dirty="0" smtClean="0">
                <a:solidFill>
                  <a:srgbClr val="FFFF00"/>
                </a:solidFill>
                <a:latin typeface="Times New Roman" panose="02020603050405020304" pitchFamily="18" charset="0"/>
                <a:cs typeface="Times New Roman" panose="02020603050405020304" pitchFamily="18" charset="0"/>
              </a:rPr>
              <a:t>It can be delicate, slim, slender, stout, plump, skinny. It makes us look different and alike.  </a:t>
            </a:r>
            <a:endParaRPr lang="en-US" sz="4400" b="1" dirty="0">
              <a:solidFill>
                <a:srgbClr val="FFFF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917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9" name="Rectangle 8">
            <a:hlinkClick r:id="rId4" action="ppaction://hlinksldjump"/>
          </p:cNvPr>
          <p:cNvSpPr/>
          <p:nvPr/>
        </p:nvSpPr>
        <p:spPr>
          <a:xfrm>
            <a:off x="5408390" y="5690461"/>
            <a:ext cx="137646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hlinkClick r:id="rId4" action="ppaction://hlinksldjump"/>
              </a:rPr>
              <a:t>Узнать</a:t>
            </a: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7" name="Прямоугольник 2"/>
          <p:cNvSpPr/>
          <p:nvPr/>
        </p:nvSpPr>
        <p:spPr>
          <a:xfrm>
            <a:off x="1196789" y="460964"/>
            <a:ext cx="9843246" cy="1569660"/>
          </a:xfrm>
          <a:prstGeom prst="rect">
            <a:avLst/>
          </a:prstGeom>
        </p:spPr>
        <p:txBody>
          <a:bodyPr wrap="square">
            <a:spAutoFit/>
          </a:bodyPr>
          <a:lstStyle/>
          <a:p>
            <a:pPr algn="ctr"/>
            <a:endParaRPr lang="ru-RU" sz="4800" b="1" dirty="0">
              <a:solidFill>
                <a:srgbClr val="FFFF00"/>
              </a:solidFill>
            </a:endParaRPr>
          </a:p>
          <a:p>
            <a:pPr algn="ctr"/>
            <a:endParaRPr lang="ru-RU" sz="4800" b="1" dirty="0">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p:cNvSpPr txBox="1"/>
          <p:nvPr/>
        </p:nvSpPr>
        <p:spPr>
          <a:xfrm>
            <a:off x="872200" y="276298"/>
            <a:ext cx="9866825" cy="4524315"/>
          </a:xfrm>
          <a:prstGeom prst="rect">
            <a:avLst/>
          </a:prstGeom>
          <a:noFill/>
        </p:spPr>
        <p:txBody>
          <a:bodyPr wrap="square" rtlCol="0">
            <a:spAutoFit/>
          </a:bodyPr>
          <a:lstStyle/>
          <a:p>
            <a:pPr algn="ctr"/>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Form nouns from the following adjectives:</a:t>
            </a: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Selfish =&gt;</a:t>
            </a: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Greedy=&gt;</a:t>
            </a: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Angry=&gt;</a:t>
            </a: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Disgusting=&gt;</a:t>
            </a: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Sad=&gt;</a:t>
            </a: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disappointed=&gt;</a:t>
            </a: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Reliable=&gt;</a:t>
            </a: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Solemn=&gt;</a:t>
            </a: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Obedient=&gt;</a:t>
            </a: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Flexible=&gt;</a:t>
            </a: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Generous=&gt;</a:t>
            </a:r>
          </a:p>
        </p:txBody>
      </p:sp>
    </p:spTree>
    <p:custDataLst>
      <p:tags r:id="rId1"/>
    </p:custDataLst>
    <p:extLst>
      <p:ext uri="{BB962C8B-B14F-4D97-AF65-F5344CB8AC3E}">
        <p14:creationId xmlns:p14="http://schemas.microsoft.com/office/powerpoint/2010/main" val="2227995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4384352" y="5719551"/>
            <a:ext cx="3422347"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hlinkClick r:id="rId4" action="ppaction://hlinksldjump"/>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p:cNvSpPr txBox="1"/>
          <p:nvPr/>
        </p:nvSpPr>
        <p:spPr>
          <a:xfrm>
            <a:off x="528638" y="814388"/>
            <a:ext cx="11158538" cy="4924425"/>
          </a:xfrm>
          <a:prstGeom prst="rect">
            <a:avLst/>
          </a:prstGeom>
          <a:noFill/>
        </p:spPr>
        <p:txBody>
          <a:bodyPr wrap="square" rtlCol="0">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Answers:</a:t>
            </a:r>
          </a:p>
          <a:p>
            <a:pPr algn="just"/>
            <a:r>
              <a:rPr lang="en-US" sz="2400" b="1" dirty="0" smtClean="0">
                <a:solidFill>
                  <a:schemeClr val="accent4">
                    <a:lumMod val="60000"/>
                    <a:lumOff val="40000"/>
                  </a:schemeClr>
                </a:solidFill>
                <a:latin typeface="Times New Roman" panose="02020603050405020304" pitchFamily="18" charset="0"/>
                <a:cs typeface="Times New Roman" panose="02020603050405020304" pitchFamily="18" charset="0"/>
              </a:rPr>
              <a:t>Selfish =&gt; </a:t>
            </a:r>
            <a:r>
              <a:rPr lang="en-US" sz="2400" b="1" u="sng" dirty="0" smtClean="0">
                <a:solidFill>
                  <a:schemeClr val="accent4">
                    <a:lumMod val="60000"/>
                    <a:lumOff val="40000"/>
                  </a:schemeClr>
                </a:solidFill>
                <a:latin typeface="Times New Roman" panose="02020603050405020304" pitchFamily="18" charset="0"/>
                <a:cs typeface="Times New Roman" panose="02020603050405020304" pitchFamily="18" charset="0"/>
              </a:rPr>
              <a:t>selfishness</a:t>
            </a:r>
            <a:endParaRPr lang="en-US" sz="2400" b="1" u="sng" dirty="0">
              <a:solidFill>
                <a:schemeClr val="accent4">
                  <a:lumMod val="60000"/>
                  <a:lumOff val="40000"/>
                </a:schemeClr>
              </a:solidFill>
              <a:latin typeface="Times New Roman" panose="02020603050405020304" pitchFamily="18" charset="0"/>
              <a:cs typeface="Times New Roman" panose="02020603050405020304" pitchFamily="18" charset="0"/>
            </a:endParaRP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Greedy</a:t>
            </a:r>
            <a:r>
              <a:rPr lang="en-US" sz="2400" b="1" dirty="0" smtClean="0">
                <a:solidFill>
                  <a:schemeClr val="accent4">
                    <a:lumMod val="60000"/>
                    <a:lumOff val="40000"/>
                  </a:schemeClr>
                </a:solidFill>
                <a:latin typeface="Times New Roman" panose="02020603050405020304" pitchFamily="18" charset="0"/>
                <a:cs typeface="Times New Roman" panose="02020603050405020304" pitchFamily="18" charset="0"/>
              </a:rPr>
              <a:t>=&gt;</a:t>
            </a:r>
            <a:r>
              <a:rPr lang="en-US" sz="2400" b="1" u="sng" dirty="0" smtClean="0">
                <a:solidFill>
                  <a:schemeClr val="accent4">
                    <a:lumMod val="60000"/>
                    <a:lumOff val="40000"/>
                  </a:schemeClr>
                </a:solidFill>
                <a:latin typeface="Times New Roman" panose="02020603050405020304" pitchFamily="18" charset="0"/>
                <a:cs typeface="Times New Roman" panose="02020603050405020304" pitchFamily="18" charset="0"/>
              </a:rPr>
              <a:t>greediness</a:t>
            </a:r>
            <a:endParaRPr lang="en-US" sz="2400" b="1" u="sng" dirty="0">
              <a:solidFill>
                <a:schemeClr val="accent4">
                  <a:lumMod val="60000"/>
                  <a:lumOff val="40000"/>
                </a:schemeClr>
              </a:solidFill>
              <a:latin typeface="Times New Roman" panose="02020603050405020304" pitchFamily="18" charset="0"/>
              <a:cs typeface="Times New Roman" panose="02020603050405020304" pitchFamily="18" charset="0"/>
            </a:endParaRP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Angry</a:t>
            </a:r>
            <a:r>
              <a:rPr lang="en-US" sz="2400" b="1" dirty="0" smtClean="0">
                <a:solidFill>
                  <a:schemeClr val="accent4">
                    <a:lumMod val="60000"/>
                    <a:lumOff val="40000"/>
                  </a:schemeClr>
                </a:solidFill>
                <a:latin typeface="Times New Roman" panose="02020603050405020304" pitchFamily="18" charset="0"/>
                <a:cs typeface="Times New Roman" panose="02020603050405020304" pitchFamily="18" charset="0"/>
              </a:rPr>
              <a:t>=&gt; </a:t>
            </a:r>
            <a:r>
              <a:rPr lang="en-US" sz="2400" b="1" u="sng" dirty="0" smtClean="0">
                <a:solidFill>
                  <a:schemeClr val="accent4">
                    <a:lumMod val="60000"/>
                    <a:lumOff val="40000"/>
                  </a:schemeClr>
                </a:solidFill>
                <a:latin typeface="Times New Roman" panose="02020603050405020304" pitchFamily="18" charset="0"/>
                <a:cs typeface="Times New Roman" panose="02020603050405020304" pitchFamily="18" charset="0"/>
              </a:rPr>
              <a:t>anger</a:t>
            </a:r>
            <a:endParaRPr lang="en-US" sz="2400" b="1" u="sng" dirty="0">
              <a:solidFill>
                <a:schemeClr val="accent4">
                  <a:lumMod val="60000"/>
                  <a:lumOff val="40000"/>
                </a:schemeClr>
              </a:solidFill>
              <a:latin typeface="Times New Roman" panose="02020603050405020304" pitchFamily="18" charset="0"/>
              <a:cs typeface="Times New Roman" panose="02020603050405020304" pitchFamily="18" charset="0"/>
            </a:endParaRP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Disgusting</a:t>
            </a:r>
            <a:r>
              <a:rPr lang="en-US" sz="2400" b="1" dirty="0" smtClean="0">
                <a:solidFill>
                  <a:schemeClr val="accent4">
                    <a:lumMod val="60000"/>
                    <a:lumOff val="40000"/>
                  </a:schemeClr>
                </a:solidFill>
                <a:latin typeface="Times New Roman" panose="02020603050405020304" pitchFamily="18" charset="0"/>
                <a:cs typeface="Times New Roman" panose="02020603050405020304" pitchFamily="18" charset="0"/>
              </a:rPr>
              <a:t>=&gt; </a:t>
            </a:r>
            <a:r>
              <a:rPr lang="en-US" sz="2400" b="1" u="sng" dirty="0" smtClean="0">
                <a:solidFill>
                  <a:schemeClr val="accent4">
                    <a:lumMod val="60000"/>
                    <a:lumOff val="40000"/>
                  </a:schemeClr>
                </a:solidFill>
                <a:latin typeface="Times New Roman" panose="02020603050405020304" pitchFamily="18" charset="0"/>
                <a:cs typeface="Times New Roman" panose="02020603050405020304" pitchFamily="18" charset="0"/>
              </a:rPr>
              <a:t>disgust</a:t>
            </a:r>
            <a:endParaRPr lang="en-US" sz="2400" b="1" u="sng" dirty="0">
              <a:solidFill>
                <a:schemeClr val="accent4">
                  <a:lumMod val="60000"/>
                  <a:lumOff val="40000"/>
                </a:schemeClr>
              </a:solidFill>
              <a:latin typeface="Times New Roman" panose="02020603050405020304" pitchFamily="18" charset="0"/>
              <a:cs typeface="Times New Roman" panose="02020603050405020304" pitchFamily="18" charset="0"/>
            </a:endParaRP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Sad</a:t>
            </a:r>
            <a:r>
              <a:rPr lang="en-US" sz="2400" b="1" dirty="0" smtClean="0">
                <a:solidFill>
                  <a:schemeClr val="accent4">
                    <a:lumMod val="60000"/>
                    <a:lumOff val="40000"/>
                  </a:schemeClr>
                </a:solidFill>
                <a:latin typeface="Times New Roman" panose="02020603050405020304" pitchFamily="18" charset="0"/>
                <a:cs typeface="Times New Roman" panose="02020603050405020304" pitchFamily="18" charset="0"/>
              </a:rPr>
              <a:t>=&gt; </a:t>
            </a:r>
            <a:r>
              <a:rPr lang="en-US" sz="2400" b="1" u="sng" dirty="0" smtClean="0">
                <a:solidFill>
                  <a:schemeClr val="accent4">
                    <a:lumMod val="60000"/>
                    <a:lumOff val="40000"/>
                  </a:schemeClr>
                </a:solidFill>
                <a:latin typeface="Times New Roman" panose="02020603050405020304" pitchFamily="18" charset="0"/>
                <a:cs typeface="Times New Roman" panose="02020603050405020304" pitchFamily="18" charset="0"/>
              </a:rPr>
              <a:t>sadness</a:t>
            </a:r>
            <a:endParaRPr lang="en-US" sz="2400" b="1" u="sng" dirty="0">
              <a:solidFill>
                <a:schemeClr val="accent4">
                  <a:lumMod val="60000"/>
                  <a:lumOff val="40000"/>
                </a:schemeClr>
              </a:solidFill>
              <a:latin typeface="Times New Roman" panose="02020603050405020304" pitchFamily="18" charset="0"/>
              <a:cs typeface="Times New Roman" panose="02020603050405020304" pitchFamily="18" charset="0"/>
            </a:endParaRP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disappointed</a:t>
            </a:r>
            <a:r>
              <a:rPr lang="en-US" sz="2400" b="1" dirty="0" smtClean="0">
                <a:solidFill>
                  <a:schemeClr val="accent4">
                    <a:lumMod val="60000"/>
                    <a:lumOff val="40000"/>
                  </a:schemeClr>
                </a:solidFill>
                <a:latin typeface="Times New Roman" panose="02020603050405020304" pitchFamily="18" charset="0"/>
                <a:cs typeface="Times New Roman" panose="02020603050405020304" pitchFamily="18" charset="0"/>
              </a:rPr>
              <a:t>=&gt; </a:t>
            </a:r>
            <a:r>
              <a:rPr lang="en-US" sz="2400" b="1" u="sng" dirty="0" smtClean="0">
                <a:solidFill>
                  <a:schemeClr val="accent4">
                    <a:lumMod val="60000"/>
                    <a:lumOff val="40000"/>
                  </a:schemeClr>
                </a:solidFill>
                <a:latin typeface="Times New Roman" panose="02020603050405020304" pitchFamily="18" charset="0"/>
                <a:cs typeface="Times New Roman" panose="02020603050405020304" pitchFamily="18" charset="0"/>
              </a:rPr>
              <a:t>disappointment</a:t>
            </a:r>
            <a:endParaRPr lang="en-US" sz="2400" b="1" u="sng" dirty="0">
              <a:solidFill>
                <a:schemeClr val="accent4">
                  <a:lumMod val="60000"/>
                  <a:lumOff val="40000"/>
                </a:schemeClr>
              </a:solidFill>
              <a:latin typeface="Times New Roman" panose="02020603050405020304" pitchFamily="18" charset="0"/>
              <a:cs typeface="Times New Roman" panose="02020603050405020304" pitchFamily="18" charset="0"/>
            </a:endParaRP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Reliable</a:t>
            </a:r>
            <a:r>
              <a:rPr lang="en-US" sz="2400" b="1" dirty="0" smtClean="0">
                <a:solidFill>
                  <a:schemeClr val="accent4">
                    <a:lumMod val="60000"/>
                    <a:lumOff val="40000"/>
                  </a:schemeClr>
                </a:solidFill>
                <a:latin typeface="Times New Roman" panose="02020603050405020304" pitchFamily="18" charset="0"/>
                <a:cs typeface="Times New Roman" panose="02020603050405020304" pitchFamily="18" charset="0"/>
              </a:rPr>
              <a:t>=&gt; </a:t>
            </a:r>
            <a:r>
              <a:rPr lang="en-US" sz="2400" b="1" u="sng" dirty="0" smtClean="0">
                <a:solidFill>
                  <a:schemeClr val="accent4">
                    <a:lumMod val="60000"/>
                    <a:lumOff val="40000"/>
                  </a:schemeClr>
                </a:solidFill>
                <a:latin typeface="Times New Roman" panose="02020603050405020304" pitchFamily="18" charset="0"/>
                <a:cs typeface="Times New Roman" panose="02020603050405020304" pitchFamily="18" charset="0"/>
              </a:rPr>
              <a:t>reliability</a:t>
            </a:r>
            <a:endParaRPr lang="en-US" sz="2400" b="1" u="sng" dirty="0">
              <a:solidFill>
                <a:schemeClr val="accent4">
                  <a:lumMod val="60000"/>
                  <a:lumOff val="40000"/>
                </a:schemeClr>
              </a:solidFill>
              <a:latin typeface="Times New Roman" panose="02020603050405020304" pitchFamily="18" charset="0"/>
              <a:cs typeface="Times New Roman" panose="02020603050405020304" pitchFamily="18" charset="0"/>
            </a:endParaRP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Solemn</a:t>
            </a:r>
            <a:r>
              <a:rPr lang="en-US" sz="2400" b="1" dirty="0" smtClean="0">
                <a:solidFill>
                  <a:schemeClr val="accent4">
                    <a:lumMod val="60000"/>
                    <a:lumOff val="40000"/>
                  </a:schemeClr>
                </a:solidFill>
                <a:latin typeface="Times New Roman" panose="02020603050405020304" pitchFamily="18" charset="0"/>
                <a:cs typeface="Times New Roman" panose="02020603050405020304" pitchFamily="18" charset="0"/>
              </a:rPr>
              <a:t>=&gt; </a:t>
            </a:r>
            <a:r>
              <a:rPr lang="en-US" sz="2400" b="1" u="sng" dirty="0" smtClean="0">
                <a:solidFill>
                  <a:schemeClr val="accent4">
                    <a:lumMod val="60000"/>
                    <a:lumOff val="40000"/>
                  </a:schemeClr>
                </a:solidFill>
                <a:latin typeface="Times New Roman" panose="02020603050405020304" pitchFamily="18" charset="0"/>
                <a:cs typeface="Times New Roman" panose="02020603050405020304" pitchFamily="18" charset="0"/>
              </a:rPr>
              <a:t>solemnity</a:t>
            </a:r>
            <a:endParaRPr lang="en-US" sz="2400" b="1" u="sng" dirty="0">
              <a:solidFill>
                <a:schemeClr val="accent4">
                  <a:lumMod val="60000"/>
                  <a:lumOff val="40000"/>
                </a:schemeClr>
              </a:solidFill>
              <a:latin typeface="Times New Roman" panose="02020603050405020304" pitchFamily="18" charset="0"/>
              <a:cs typeface="Times New Roman" panose="02020603050405020304" pitchFamily="18" charset="0"/>
            </a:endParaRP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Obedient</a:t>
            </a:r>
            <a:r>
              <a:rPr lang="en-US" sz="2400" b="1" dirty="0" smtClean="0">
                <a:solidFill>
                  <a:schemeClr val="accent4">
                    <a:lumMod val="60000"/>
                    <a:lumOff val="40000"/>
                  </a:schemeClr>
                </a:solidFill>
                <a:latin typeface="Times New Roman" panose="02020603050405020304" pitchFamily="18" charset="0"/>
                <a:cs typeface="Times New Roman" panose="02020603050405020304" pitchFamily="18" charset="0"/>
              </a:rPr>
              <a:t>=&gt; </a:t>
            </a:r>
            <a:r>
              <a:rPr lang="en-US" sz="2400" b="1" u="sng" dirty="0" smtClean="0">
                <a:solidFill>
                  <a:schemeClr val="accent4">
                    <a:lumMod val="60000"/>
                    <a:lumOff val="40000"/>
                  </a:schemeClr>
                </a:solidFill>
                <a:latin typeface="Times New Roman" panose="02020603050405020304" pitchFamily="18" charset="0"/>
                <a:cs typeface="Times New Roman" panose="02020603050405020304" pitchFamily="18" charset="0"/>
              </a:rPr>
              <a:t>obedience</a:t>
            </a:r>
            <a:endParaRPr lang="en-US" sz="2400" b="1" u="sng" dirty="0">
              <a:solidFill>
                <a:schemeClr val="accent4">
                  <a:lumMod val="60000"/>
                  <a:lumOff val="40000"/>
                </a:schemeClr>
              </a:solidFill>
              <a:latin typeface="Times New Roman" panose="02020603050405020304" pitchFamily="18" charset="0"/>
              <a:cs typeface="Times New Roman" panose="02020603050405020304" pitchFamily="18" charset="0"/>
            </a:endParaRP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Flexible</a:t>
            </a:r>
            <a:r>
              <a:rPr lang="en-US" sz="2400" b="1" dirty="0" smtClean="0">
                <a:solidFill>
                  <a:schemeClr val="accent4">
                    <a:lumMod val="60000"/>
                    <a:lumOff val="40000"/>
                  </a:schemeClr>
                </a:solidFill>
                <a:latin typeface="Times New Roman" panose="02020603050405020304" pitchFamily="18" charset="0"/>
                <a:cs typeface="Times New Roman" panose="02020603050405020304" pitchFamily="18" charset="0"/>
              </a:rPr>
              <a:t>=&gt; </a:t>
            </a:r>
            <a:r>
              <a:rPr lang="en-US" sz="2400" b="1" u="sng" dirty="0" smtClean="0">
                <a:solidFill>
                  <a:schemeClr val="accent4">
                    <a:lumMod val="60000"/>
                    <a:lumOff val="40000"/>
                  </a:schemeClr>
                </a:solidFill>
                <a:latin typeface="Times New Roman" panose="02020603050405020304" pitchFamily="18" charset="0"/>
                <a:cs typeface="Times New Roman" panose="02020603050405020304" pitchFamily="18" charset="0"/>
              </a:rPr>
              <a:t>flexibility</a:t>
            </a:r>
            <a:endParaRPr lang="en-US" sz="2400" b="1" u="sng" dirty="0">
              <a:solidFill>
                <a:schemeClr val="accent4">
                  <a:lumMod val="60000"/>
                  <a:lumOff val="40000"/>
                </a:schemeClr>
              </a:solidFill>
              <a:latin typeface="Times New Roman" panose="02020603050405020304" pitchFamily="18" charset="0"/>
              <a:cs typeface="Times New Roman" panose="02020603050405020304" pitchFamily="18" charset="0"/>
            </a:endParaRPr>
          </a:p>
          <a:p>
            <a:pPr algn="just"/>
            <a:r>
              <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rPr>
              <a:t>Generous</a:t>
            </a:r>
            <a:r>
              <a:rPr lang="en-US" sz="2400" b="1" dirty="0" smtClean="0">
                <a:solidFill>
                  <a:schemeClr val="accent4">
                    <a:lumMod val="60000"/>
                    <a:lumOff val="40000"/>
                  </a:schemeClr>
                </a:solidFill>
                <a:latin typeface="Times New Roman" panose="02020603050405020304" pitchFamily="18" charset="0"/>
                <a:cs typeface="Times New Roman" panose="02020603050405020304" pitchFamily="18" charset="0"/>
              </a:rPr>
              <a:t>=&gt; </a:t>
            </a:r>
            <a:r>
              <a:rPr lang="en-US" sz="2400" b="1" u="sng" dirty="0" smtClean="0">
                <a:solidFill>
                  <a:schemeClr val="accent4">
                    <a:lumMod val="60000"/>
                    <a:lumOff val="40000"/>
                  </a:schemeClr>
                </a:solidFill>
                <a:latin typeface="Times New Roman" panose="02020603050405020304" pitchFamily="18" charset="0"/>
                <a:cs typeface="Times New Roman" panose="02020603050405020304" pitchFamily="18" charset="0"/>
              </a:rPr>
              <a:t>generosity</a:t>
            </a:r>
            <a:r>
              <a:rPr lang="en-US" sz="2400" b="1" dirty="0" smtClean="0">
                <a:solidFill>
                  <a:schemeClr val="accent4">
                    <a:lumMod val="60000"/>
                    <a:lumOff val="40000"/>
                  </a:schemeClr>
                </a:solidFill>
                <a:latin typeface="Times New Roman" panose="02020603050405020304" pitchFamily="18" charset="0"/>
                <a:cs typeface="Times New Roman" panose="02020603050405020304" pitchFamily="18" charset="0"/>
              </a:rPr>
              <a:t> </a:t>
            </a:r>
            <a:endParaRPr lang="en-US" sz="2400" b="1" dirty="0">
              <a:solidFill>
                <a:schemeClr val="accent4">
                  <a:lumMod val="60000"/>
                  <a:lumOff val="40000"/>
                </a:schemeClr>
              </a:solidFill>
              <a:latin typeface="Times New Roman" panose="02020603050405020304" pitchFamily="18" charset="0"/>
              <a:cs typeface="Times New Roman" panose="02020603050405020304" pitchFamily="18" charset="0"/>
            </a:endParaRPr>
          </a:p>
          <a:p>
            <a:endParaRPr lang="ru-RU" dirty="0"/>
          </a:p>
        </p:txBody>
      </p:sp>
    </p:spTree>
    <p:custDataLst>
      <p:tags r:id="rId1"/>
    </p:custDataLst>
    <p:extLst>
      <p:ext uri="{BB962C8B-B14F-4D97-AF65-F5344CB8AC3E}">
        <p14:creationId xmlns:p14="http://schemas.microsoft.com/office/powerpoint/2010/main" val="2475330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4"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2071857" y="4868572"/>
            <a:ext cx="7278007" cy="630942"/>
          </a:xfrm>
          <a:prstGeom prst="rect">
            <a:avLst/>
          </a:prstGeom>
        </p:spPr>
        <p:txBody>
          <a:bodyPr wrap="square">
            <a:spAutoFit/>
          </a:bodyPr>
          <a:lstStyle/>
          <a:p>
            <a:pPr algn="ctr"/>
            <a:r>
              <a:rPr lang="ru-RU"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Категория 4</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ru-RU"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Вопрос за 600</a:t>
            </a: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p:cNvSpPr txBox="1"/>
          <p:nvPr/>
        </p:nvSpPr>
        <p:spPr>
          <a:xfrm>
            <a:off x="3676730" y="234046"/>
            <a:ext cx="4839786" cy="646331"/>
          </a:xfrm>
          <a:prstGeom prst="rect">
            <a:avLst/>
          </a:prstGeom>
          <a:noFill/>
        </p:spPr>
        <p:txBody>
          <a:bodyPr wrap="none" rtlCol="0">
            <a:spAutoFit/>
          </a:bodyPr>
          <a:lstStyle/>
          <a:p>
            <a:r>
              <a:rPr lang="en-US" sz="3600" b="1" dirty="0" smtClean="0">
                <a:solidFill>
                  <a:srgbClr val="FFFF00"/>
                </a:solidFill>
                <a:latin typeface="Times New Roman" panose="02020603050405020304" pitchFamily="18" charset="0"/>
                <a:cs typeface="Times New Roman" panose="02020603050405020304" pitchFamily="18" charset="0"/>
              </a:rPr>
              <a:t>He looks as if he feels…</a:t>
            </a:r>
            <a:endParaRPr lang="ru-RU" sz="3600" b="1" dirty="0">
              <a:solidFill>
                <a:srgbClr val="FFFF0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861" y="1070419"/>
            <a:ext cx="4412509" cy="2615756"/>
          </a:xfrm>
          <a:prstGeom prst="rect">
            <a:avLst/>
          </a:prstGeom>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657" y="1397452"/>
            <a:ext cx="4738778" cy="3303136"/>
          </a:xfrm>
          <a:prstGeom prst="rect">
            <a:avLst/>
          </a:prstGeom>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5224" y="1098994"/>
            <a:ext cx="4471989" cy="2430019"/>
          </a:xfrm>
          <a:prstGeom prst="rect">
            <a:avLst/>
          </a:prstGeom>
        </p:spPr>
      </p:pic>
      <p:sp>
        <p:nvSpPr>
          <p:cNvPr id="9" name="TextBox 8"/>
          <p:cNvSpPr txBox="1"/>
          <p:nvPr/>
        </p:nvSpPr>
        <p:spPr>
          <a:xfrm>
            <a:off x="423861" y="1397452"/>
            <a:ext cx="460382"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1</a:t>
            </a:r>
            <a:r>
              <a:rPr lang="en-US" sz="2800" b="1" dirty="0" smtClean="0">
                <a:solidFill>
                  <a:srgbClr val="FF0000"/>
                </a:solidFill>
              </a:rPr>
              <a:t>.</a:t>
            </a:r>
            <a:endParaRPr lang="ru-RU" sz="2800" b="1" dirty="0">
              <a:solidFill>
                <a:srgbClr val="FF0000"/>
              </a:solidFill>
            </a:endParaRPr>
          </a:p>
        </p:txBody>
      </p:sp>
      <p:sp>
        <p:nvSpPr>
          <p:cNvPr id="10" name="TextBox 9"/>
          <p:cNvSpPr txBox="1"/>
          <p:nvPr/>
        </p:nvSpPr>
        <p:spPr>
          <a:xfrm>
            <a:off x="4057650" y="1659062"/>
            <a:ext cx="415498"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2.</a:t>
            </a:r>
            <a:endParaRPr lang="ru-RU" sz="2400" b="1" dirty="0">
              <a:solidFill>
                <a:srgbClr val="FF0000"/>
              </a:solidFill>
            </a:endParaRPr>
          </a:p>
        </p:txBody>
      </p:sp>
      <p:sp>
        <p:nvSpPr>
          <p:cNvPr id="12" name="TextBox 11"/>
          <p:cNvSpPr txBox="1"/>
          <p:nvPr/>
        </p:nvSpPr>
        <p:spPr>
          <a:xfrm>
            <a:off x="7872413" y="1397452"/>
            <a:ext cx="458780" cy="523220"/>
          </a:xfrm>
          <a:prstGeom prst="rect">
            <a:avLst/>
          </a:prstGeom>
          <a:noFill/>
        </p:spPr>
        <p:txBody>
          <a:bodyPr wrap="non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3.</a:t>
            </a:r>
            <a:endParaRPr lang="ru-RU" sz="2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0518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4384352" y="5719551"/>
            <a:ext cx="3422347"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hlinkClick r:id="rId4" action="ppaction://hlinksldjump"/>
              </a:rPr>
              <a:t>→</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7" name="Заголовок 3"/>
          <p:cNvSpPr>
            <a:spLocks noGrp="1"/>
          </p:cNvSpPr>
          <p:nvPr>
            <p:ph type="title"/>
          </p:nvPr>
        </p:nvSpPr>
        <p:spPr>
          <a:xfrm>
            <a:off x="715704" y="442914"/>
            <a:ext cx="10759642" cy="3489894"/>
          </a:xfrm>
        </p:spPr>
        <p:txBody>
          <a:bodyPr>
            <a:normAutofit fontScale="90000"/>
          </a:bodyPr>
          <a:lstStyle/>
          <a:p>
            <a:pPr algn="ctr"/>
            <a: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Правильный ответ</a:t>
            </a: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4</a:t>
            </a: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600</a:t>
            </a: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100" b="1" cap="none"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rPr>
              <a:t>1. He feels unhappy, disappointed;</a:t>
            </a:r>
            <a:br>
              <a:rPr lang="en-US" sz="3100" b="1" cap="none"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rPr>
            </a:br>
            <a:r>
              <a:rPr lang="en-US" sz="3100" b="1" cap="none"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rPr>
              <a:t>2.He feels embarrassed;</a:t>
            </a:r>
            <a:br>
              <a:rPr lang="en-US" sz="3100" b="1" cap="none"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rPr>
            </a:br>
            <a:r>
              <a:rPr lang="en-US" sz="3100" b="1" cap="none"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rPr>
              <a:t>3. He feels surprised, may be unpleasantly surprised.</a:t>
            </a:r>
            <a:br>
              <a:rPr lang="en-US" sz="3100" b="1" cap="none"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rPr>
            </a:br>
            <a:r>
              <a:rPr lang="en-US" sz="3100" b="1" cap="none"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rPr>
              <a:t/>
            </a:r>
            <a:br>
              <a:rPr lang="en-US" sz="3100" b="1" cap="none" dirty="0">
                <a:solidFill>
                  <a:srgbClr val="FFFF00"/>
                </a:solidFill>
                <a:latin typeface="Times New Roman" panose="02020603050405020304" pitchFamily="18" charset="0"/>
                <a:ea typeface="Open Sans" panose="020B0606030504020204" pitchFamily="34" charset="0"/>
                <a:cs typeface="Times New Roman" panose="02020603050405020304" pitchFamily="18" charset="0"/>
              </a:rPr>
            </a:br>
            <a:r>
              <a:rPr lang="en-US" sz="3100" b="1" cap="none"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rPr>
              <a:t/>
            </a:r>
            <a:br>
              <a:rPr lang="en-US" sz="3100" b="1" cap="none"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rPr>
            </a:br>
            <a:r>
              <a:rPr lang="en-US" sz="2000"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2000"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ru-RU" sz="2000" cap="none"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67661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5"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2373643" y="4868572"/>
            <a:ext cx="7278007" cy="630942"/>
          </a:xfrm>
          <a:prstGeom prst="rect">
            <a:avLst/>
          </a:prstGeom>
        </p:spPr>
        <p:txBody>
          <a:bodyPr wrap="square">
            <a:spAutoFit/>
          </a:bodyPr>
          <a:lstStyle/>
          <a:p>
            <a:pPr algn="ctr"/>
            <a:r>
              <a:rPr lang="ru-RU"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Категория 4</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ru-RU"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Вопрос за 800</a:t>
            </a: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779" y="164517"/>
            <a:ext cx="6129338" cy="4724401"/>
          </a:xfrm>
          <a:prstGeom prst="rect">
            <a:avLst/>
          </a:prstGeom>
        </p:spPr>
      </p:pic>
      <p:sp>
        <p:nvSpPr>
          <p:cNvPr id="3" name="Прямоугольник 2"/>
          <p:cNvSpPr/>
          <p:nvPr/>
        </p:nvSpPr>
        <p:spPr>
          <a:xfrm>
            <a:off x="3393568" y="1602794"/>
            <a:ext cx="3257549" cy="3286124"/>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p>
        </p:txBody>
      </p:sp>
      <p:sp>
        <p:nvSpPr>
          <p:cNvPr id="4" name="TextBox 3"/>
          <p:cNvSpPr txBox="1"/>
          <p:nvPr/>
        </p:nvSpPr>
        <p:spPr>
          <a:xfrm>
            <a:off x="6815138" y="171249"/>
            <a:ext cx="5072062" cy="3108543"/>
          </a:xfrm>
          <a:prstGeom prst="rect">
            <a:avLst/>
          </a:prstGeom>
          <a:noFill/>
        </p:spPr>
        <p:txBody>
          <a:bodyPr wrap="square" rtlCol="0">
            <a:sp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This is a fragment  of the painting </a:t>
            </a:r>
          </a:p>
          <a:p>
            <a:r>
              <a:rPr lang="en-US" sz="2800" b="1" dirty="0" smtClean="0">
                <a:solidFill>
                  <a:srgbClr val="FFFF00"/>
                </a:solidFill>
                <a:latin typeface="Times New Roman" panose="02020603050405020304" pitchFamily="18" charset="0"/>
                <a:cs typeface="Times New Roman" panose="02020603050405020304" pitchFamily="18" charset="0"/>
              </a:rPr>
              <a:t>“Unequal marriage”.</a:t>
            </a:r>
          </a:p>
          <a:p>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a:solidFill>
                  <a:srgbClr val="FFFF00"/>
                </a:solidFill>
                <a:latin typeface="Times New Roman" panose="02020603050405020304" pitchFamily="18" charset="0"/>
                <a:cs typeface="Times New Roman" panose="02020603050405020304" pitchFamily="18" charset="0"/>
              </a:rPr>
              <a:t>G</a:t>
            </a:r>
            <a:r>
              <a:rPr lang="en-US" sz="2800" b="1" dirty="0" smtClean="0">
                <a:solidFill>
                  <a:srgbClr val="FFFF00"/>
                </a:solidFill>
                <a:latin typeface="Times New Roman" panose="02020603050405020304" pitchFamily="18" charset="0"/>
                <a:cs typeface="Times New Roman" panose="02020603050405020304" pitchFamily="18" charset="0"/>
              </a:rPr>
              <a:t>uess who is hidden</a:t>
            </a:r>
          </a:p>
          <a:p>
            <a:r>
              <a:rPr lang="en-US" sz="2800" b="1" dirty="0">
                <a:solidFill>
                  <a:srgbClr val="FFFF00"/>
                </a:solidFill>
                <a:latin typeface="Times New Roman" panose="02020603050405020304" pitchFamily="18" charset="0"/>
                <a:cs typeface="Times New Roman" panose="02020603050405020304" pitchFamily="18" charset="0"/>
              </a:rPr>
              <a:t>i</a:t>
            </a:r>
            <a:r>
              <a:rPr lang="en-US" sz="2800" b="1" dirty="0" smtClean="0">
                <a:solidFill>
                  <a:srgbClr val="FFFF00"/>
                </a:solidFill>
                <a:latin typeface="Times New Roman" panose="02020603050405020304" pitchFamily="18" charset="0"/>
                <a:cs typeface="Times New Roman" panose="02020603050405020304" pitchFamily="18" charset="0"/>
              </a:rPr>
              <a:t>n the right corner of the picture. Try to describe</a:t>
            </a:r>
          </a:p>
          <a:p>
            <a:r>
              <a:rPr lang="en-US" sz="2800" b="1" dirty="0" smtClean="0">
                <a:solidFill>
                  <a:srgbClr val="FFFF00"/>
                </a:solidFill>
                <a:latin typeface="Times New Roman" panose="02020603050405020304" pitchFamily="18" charset="0"/>
                <a:cs typeface="Times New Roman" panose="02020603050405020304" pitchFamily="18" charset="0"/>
              </a:rPr>
              <a:t>the person’s emotions.</a:t>
            </a:r>
            <a:endParaRPr lang="ru-RU" sz="2800" b="1" dirty="0">
              <a:solidFill>
                <a:srgbClr val="FFFF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66987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Заголовок 3"/>
          <p:cNvSpPr>
            <a:spLocks noGrp="1"/>
          </p:cNvSpPr>
          <p:nvPr>
            <p:ph type="title"/>
          </p:nvPr>
        </p:nvSpPr>
        <p:spPr>
          <a:xfrm>
            <a:off x="529967" y="0"/>
            <a:ext cx="10759642" cy="1513263"/>
          </a:xfrm>
        </p:spPr>
        <p:txBody>
          <a:bodyPr>
            <a:normAutofit/>
          </a:bodyPr>
          <a:lstStyle/>
          <a:p>
            <a:pPr algn="ctr"/>
            <a:r>
              <a:rPr lang="ru-RU"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Правильный ответ</a:t>
            </a: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4</a:t>
            </a: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800</a:t>
            </a:r>
            <a:endParaRPr lang="ru-RU" sz="2000" cap="none" dirty="0">
              <a:solidFill>
                <a:schemeClr val="bg1"/>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75" y="1214438"/>
            <a:ext cx="6643688" cy="4376526"/>
          </a:xfrm>
          <a:prstGeom prst="rect">
            <a:avLst/>
          </a:prstGeom>
        </p:spPr>
      </p:pic>
      <p:sp>
        <p:nvSpPr>
          <p:cNvPr id="3" name="TextBox 2"/>
          <p:cNvSpPr txBox="1"/>
          <p:nvPr/>
        </p:nvSpPr>
        <p:spPr>
          <a:xfrm>
            <a:off x="7362856" y="1373234"/>
            <a:ext cx="4829143" cy="3539430"/>
          </a:xfrm>
          <a:prstGeom prst="rect">
            <a:avLst/>
          </a:prstGeom>
          <a:noFill/>
        </p:spPr>
        <p:txBody>
          <a:bodyPr wrap="square" rtlCol="0">
            <a:sp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There is depicted  </a:t>
            </a:r>
            <a:r>
              <a:rPr lang="en-US" sz="2800" b="1" dirty="0">
                <a:solidFill>
                  <a:srgbClr val="FFFF00"/>
                </a:solidFill>
                <a:latin typeface="Times New Roman" panose="02020603050405020304" pitchFamily="18" charset="0"/>
                <a:cs typeface="Times New Roman" panose="02020603050405020304" pitchFamily="18" charset="0"/>
              </a:rPr>
              <a:t>the young </a:t>
            </a:r>
            <a:r>
              <a:rPr lang="en-US" sz="2800" b="1" dirty="0" smtClean="0">
                <a:solidFill>
                  <a:srgbClr val="FFFF00"/>
                </a:solidFill>
                <a:latin typeface="Times New Roman" panose="02020603050405020304" pitchFamily="18" charset="0"/>
                <a:cs typeface="Times New Roman" panose="02020603050405020304" pitchFamily="18" charset="0"/>
              </a:rPr>
              <a:t>bride</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smtClean="0">
                <a:solidFill>
                  <a:srgbClr val="FFFF00"/>
                </a:solidFill>
                <a:latin typeface="Times New Roman" panose="02020603050405020304" pitchFamily="18" charset="0"/>
                <a:cs typeface="Times New Roman" panose="02020603050405020304" pitchFamily="18" charset="0"/>
              </a:rPr>
              <a:t>during the wedding with the old man who is 40 years older than her. </a:t>
            </a:r>
          </a:p>
          <a:p>
            <a:r>
              <a:rPr lang="en-US" sz="2800" b="1" dirty="0" smtClean="0">
                <a:solidFill>
                  <a:srgbClr val="FFFF00"/>
                </a:solidFill>
                <a:latin typeface="Times New Roman" panose="02020603050405020304" pitchFamily="18" charset="0"/>
                <a:cs typeface="Times New Roman" panose="02020603050405020304" pitchFamily="18" charset="0"/>
              </a:rPr>
              <a:t>Obviously, she looks as if she feels unhappy and desperate, but at the same time she is obedient and patient. </a:t>
            </a:r>
            <a:endParaRPr lang="ru-RU" sz="2800" b="1" dirty="0">
              <a:solidFill>
                <a:srgbClr val="FFFF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2890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9" name="Rectangle 8">
            <a:hlinkClick r:id="rId5"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2229019" y="4868572"/>
            <a:ext cx="7278007" cy="630942"/>
          </a:xfrm>
          <a:prstGeom prst="rect">
            <a:avLst/>
          </a:prstGeom>
        </p:spPr>
        <p:txBody>
          <a:bodyPr wrap="square">
            <a:spAutoFit/>
          </a:bodyPr>
          <a:lstStyle/>
          <a:p>
            <a:pPr algn="ctr"/>
            <a:r>
              <a:rPr lang="ru-RU"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Категория 5</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ru-RU"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Вопрос за 200</a:t>
            </a: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p:cNvSpPr txBox="1"/>
          <p:nvPr/>
        </p:nvSpPr>
        <p:spPr>
          <a:xfrm>
            <a:off x="561965" y="405316"/>
            <a:ext cx="10901363" cy="4462760"/>
          </a:xfrm>
          <a:prstGeom prst="rect">
            <a:avLst/>
          </a:prstGeom>
          <a:noFill/>
        </p:spPr>
        <p:txBody>
          <a:bodyPr wrap="square" rtlCol="0">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Whom does the description belong to? Guess Milne’s characters:</a:t>
            </a:r>
          </a:p>
          <a:p>
            <a:pPr algn="ctr"/>
            <a:endParaRPr lang="en-US" b="1" dirty="0">
              <a:solidFill>
                <a:schemeClr val="bg1"/>
              </a:solidFill>
              <a:latin typeface="Times New Roman" panose="02020603050405020304" pitchFamily="18" charset="0"/>
              <a:cs typeface="Times New Roman" panose="02020603050405020304" pitchFamily="18" charset="0"/>
            </a:endParaRPr>
          </a:p>
          <a:p>
            <a:pPr lvl="0" algn="just"/>
            <a:endParaRPr lang="en-US" sz="2800" b="1" dirty="0" smtClean="0">
              <a:solidFill>
                <a:srgbClr val="FFFF00"/>
              </a:solidFill>
              <a:latin typeface="Times New Roman" panose="02020603050405020304" pitchFamily="18" charset="0"/>
              <a:cs typeface="Times New Roman" panose="02020603050405020304" pitchFamily="18" charset="0"/>
            </a:endParaRPr>
          </a:p>
          <a:p>
            <a:pPr lvl="0" algn="just"/>
            <a:endParaRPr lang="en-US" sz="2800" b="1" dirty="0">
              <a:solidFill>
                <a:srgbClr val="FFFF00"/>
              </a:solidFill>
              <a:latin typeface="Times New Roman" panose="02020603050405020304" pitchFamily="18" charset="0"/>
              <a:cs typeface="Times New Roman" panose="02020603050405020304" pitchFamily="18" charset="0"/>
            </a:endParaRPr>
          </a:p>
          <a:p>
            <a:pPr lvl="0" algn="just"/>
            <a:r>
              <a:rPr lang="en-US" sz="2800" b="1" dirty="0" smtClean="0">
                <a:solidFill>
                  <a:srgbClr val="FFFF00"/>
                </a:solidFill>
                <a:latin typeface="Times New Roman" panose="02020603050405020304" pitchFamily="18" charset="0"/>
                <a:cs typeface="Times New Roman" panose="02020603050405020304" pitchFamily="18" charset="0"/>
              </a:rPr>
              <a:t>a</a:t>
            </a:r>
            <a:r>
              <a:rPr lang="en-US" sz="2800" b="1" dirty="0">
                <a:solidFill>
                  <a:srgbClr val="FFFF00"/>
                </a:solidFill>
                <a:latin typeface="Times New Roman" panose="02020603050405020304" pitchFamily="18" charset="0"/>
                <a:cs typeface="Times New Roman" panose="02020603050405020304" pitchFamily="18" charset="0"/>
              </a:rPr>
              <a:t>) He often has his head in the clouds, he is  has a sweet tooth and you might name him a top banana of the story.</a:t>
            </a:r>
          </a:p>
          <a:p>
            <a:pPr lvl="0" algn="just"/>
            <a:endParaRPr lang="en-US" sz="2800" b="1" dirty="0">
              <a:solidFill>
                <a:srgbClr val="FFFF00"/>
              </a:solidFill>
              <a:latin typeface="Times New Roman" panose="02020603050405020304" pitchFamily="18" charset="0"/>
              <a:cs typeface="Times New Roman" panose="02020603050405020304" pitchFamily="18" charset="0"/>
            </a:endParaRPr>
          </a:p>
          <a:p>
            <a:pPr lvl="0" algn="just"/>
            <a:r>
              <a:rPr lang="en-US" sz="2800" b="1" dirty="0">
                <a:solidFill>
                  <a:srgbClr val="FFFF00"/>
                </a:solidFill>
                <a:latin typeface="Times New Roman" panose="02020603050405020304" pitchFamily="18" charset="0"/>
                <a:cs typeface="Times New Roman" panose="02020603050405020304" pitchFamily="18" charset="0"/>
              </a:rPr>
              <a:t>b) He has a green thumb, he is always busy as a bee. His relatives are usually yellow and have their heart in their mouth but not him. He is a tough cookie.</a:t>
            </a:r>
          </a:p>
          <a:p>
            <a:endParaRPr lang="ru-RU" dirty="0"/>
          </a:p>
        </p:txBody>
      </p:sp>
    </p:spTree>
    <p:custDataLst>
      <p:tags r:id="rId1"/>
    </p:custDataLst>
    <p:extLst>
      <p:ext uri="{BB962C8B-B14F-4D97-AF65-F5344CB8AC3E}">
        <p14:creationId xmlns:p14="http://schemas.microsoft.com/office/powerpoint/2010/main" val="3518932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Заголовок 3"/>
          <p:cNvSpPr>
            <a:spLocks noGrp="1"/>
          </p:cNvSpPr>
          <p:nvPr>
            <p:ph type="title"/>
          </p:nvPr>
        </p:nvSpPr>
        <p:spPr>
          <a:xfrm>
            <a:off x="715704" y="2419544"/>
            <a:ext cx="10759642" cy="1513263"/>
          </a:xfrm>
        </p:spPr>
        <p:txBody>
          <a:bodyPr>
            <a:normAutofit/>
          </a:bodyPr>
          <a:lstStyle/>
          <a:p>
            <a:pPr algn="ctr"/>
            <a:r>
              <a:rPr lang="en-US" cap="none" dirty="0">
                <a:solidFill>
                  <a:srgbClr val="FFFF00"/>
                </a:solidFill>
                <a:latin typeface="Open Sans" panose="020B0606030504020204" pitchFamily="34" charset="0"/>
                <a:ea typeface="Open Sans" panose="020B0606030504020204" pitchFamily="34" charset="0"/>
                <a:cs typeface="Open Sans" panose="020B0606030504020204" pitchFamily="34" charset="0"/>
              </a:rPr>
              <a:t>Winnie-the-Pooh, Rabbit</a:t>
            </a:r>
            <a:r>
              <a:rPr lang="ru-RU" b="1" cap="none" dirty="0" smtClean="0">
                <a:solidFill>
                  <a:srgbClr val="FFFF00"/>
                </a:solidFill>
                <a:latin typeface="Open Sans" panose="020B0606030504020204" pitchFamily="34" charset="0"/>
                <a:ea typeface="Open Sans" panose="020B0606030504020204" pitchFamily="34" charset="0"/>
                <a:cs typeface="Open Sans" panose="020B0606030504020204" pitchFamily="34" charset="0"/>
              </a:rPr>
              <a:t/>
            </a:r>
            <a:br>
              <a:rPr lang="ru-RU" b="1" cap="none" dirty="0" smtClean="0">
                <a:solidFill>
                  <a:srgbClr val="FFFF00"/>
                </a:solidFill>
                <a:latin typeface="Open Sans" panose="020B0606030504020204" pitchFamily="34" charset="0"/>
                <a:ea typeface="Open Sans" panose="020B0606030504020204" pitchFamily="34" charset="0"/>
                <a:cs typeface="Open Sans" panose="020B0606030504020204" pitchFamily="34" charset="0"/>
              </a:rPr>
            </a:b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5</a:t>
            </a: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200</a:t>
            </a:r>
            <a:endParaRPr lang="ru-RU" sz="2000" cap="none"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73731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5"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2514939" y="6201877"/>
            <a:ext cx="7278007" cy="630942"/>
          </a:xfrm>
          <a:prstGeom prst="rect">
            <a:avLst/>
          </a:prstGeom>
        </p:spPr>
        <p:txBody>
          <a:bodyPr wrap="square">
            <a:spAutoFit/>
          </a:bodyPr>
          <a:lstStyle/>
          <a:p>
            <a:pPr algn="ctr"/>
            <a:r>
              <a:rPr lang="ru-RU"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Категория 5</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ru-RU"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Вопрос за 400</a:t>
            </a: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186"/>
            <a:ext cx="3814763" cy="2653439"/>
          </a:xfrm>
          <a:prstGeom prst="rect">
            <a:avLst/>
          </a:prstGeom>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1916" y="0"/>
            <a:ext cx="4081462" cy="2714625"/>
          </a:xfrm>
          <a:prstGeom prst="rect">
            <a:avLst/>
          </a:prstGeom>
        </p:spPr>
      </p:pic>
      <p:pic>
        <p:nvPicPr>
          <p:cNvPr id="4" name="Рисунок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5300" y="-20504"/>
            <a:ext cx="4076700" cy="2735129"/>
          </a:xfrm>
          <a:prstGeom prst="rect">
            <a:avLst/>
          </a:prstGeom>
        </p:spPr>
      </p:pic>
      <p:sp>
        <p:nvSpPr>
          <p:cNvPr id="7" name="TextBox 6"/>
          <p:cNvSpPr txBox="1"/>
          <p:nvPr/>
        </p:nvSpPr>
        <p:spPr>
          <a:xfrm rot="18994699">
            <a:off x="87754" y="3996138"/>
            <a:ext cx="1617684" cy="584775"/>
          </a:xfrm>
          <a:prstGeom prst="rect">
            <a:avLst/>
          </a:prstGeom>
          <a:noFill/>
        </p:spPr>
        <p:txBody>
          <a:bodyPr wrap="square" rtlCol="0">
            <a:spAutoFit/>
          </a:bodyPr>
          <a:lstStyle/>
          <a:p>
            <a:r>
              <a:rPr lang="en-US" sz="3200" b="1" dirty="0" smtClean="0">
                <a:solidFill>
                  <a:srgbClr val="92D050"/>
                </a:solidFill>
                <a:latin typeface="Aharoni" panose="02010803020104030203" pitchFamily="2" charset="-79"/>
                <a:cs typeface="Aharoni" panose="02010803020104030203" pitchFamily="2" charset="-79"/>
              </a:rPr>
              <a:t>foolish</a:t>
            </a:r>
            <a:endParaRPr lang="ru-RU" sz="3200" b="1" dirty="0">
              <a:solidFill>
                <a:srgbClr val="92D050"/>
              </a:solidFill>
              <a:cs typeface="Aharoni" panose="02010803020104030203" pitchFamily="2" charset="-79"/>
            </a:endParaRPr>
          </a:p>
        </p:txBody>
      </p:sp>
      <p:sp>
        <p:nvSpPr>
          <p:cNvPr id="9" name="TextBox 8"/>
          <p:cNvSpPr txBox="1"/>
          <p:nvPr/>
        </p:nvSpPr>
        <p:spPr>
          <a:xfrm rot="1385558">
            <a:off x="5999565" y="4738735"/>
            <a:ext cx="2285016" cy="400110"/>
          </a:xfrm>
          <a:prstGeom prst="rect">
            <a:avLst/>
          </a:prstGeom>
          <a:noFill/>
        </p:spPr>
        <p:txBody>
          <a:bodyPr wrap="square" rtlCol="0">
            <a:spAutoFit/>
          </a:bodyPr>
          <a:lstStyle/>
          <a:p>
            <a:r>
              <a:rPr lang="en-US" sz="2000" b="1" dirty="0" smtClean="0">
                <a:solidFill>
                  <a:srgbClr val="FF0000"/>
                </a:solidFill>
                <a:latin typeface="Algerian" panose="04020705040A02060702" pitchFamily="82" charset="0"/>
              </a:rPr>
              <a:t>Hard-working</a:t>
            </a:r>
            <a:endParaRPr lang="ru-RU" sz="2000" b="1" dirty="0">
              <a:solidFill>
                <a:srgbClr val="FF0000"/>
              </a:solidFill>
            </a:endParaRPr>
          </a:p>
        </p:txBody>
      </p:sp>
      <p:sp>
        <p:nvSpPr>
          <p:cNvPr id="10" name="TextBox 9"/>
          <p:cNvSpPr txBox="1"/>
          <p:nvPr/>
        </p:nvSpPr>
        <p:spPr>
          <a:xfrm rot="2150506">
            <a:off x="10383157" y="3971406"/>
            <a:ext cx="1485184" cy="400110"/>
          </a:xfrm>
          <a:prstGeom prst="rect">
            <a:avLst/>
          </a:prstGeom>
          <a:noFill/>
        </p:spPr>
        <p:txBody>
          <a:bodyPr wrap="square" rtlCol="0">
            <a:spAutoFit/>
          </a:bodyPr>
          <a:lstStyle/>
          <a:p>
            <a:pPr algn="ctr"/>
            <a:r>
              <a:rPr lang="en-US" sz="2000" b="1" dirty="0" smtClean="0">
                <a:solidFill>
                  <a:srgbClr val="92D050"/>
                </a:solidFill>
                <a:latin typeface="Algerian" panose="04020705040A02060702" pitchFamily="82" charset="0"/>
              </a:rPr>
              <a:t>greedy</a:t>
            </a:r>
            <a:r>
              <a:rPr lang="en-US" sz="2000" dirty="0" smtClean="0"/>
              <a:t> </a:t>
            </a:r>
            <a:endParaRPr lang="ru-RU" sz="2000" dirty="0"/>
          </a:p>
        </p:txBody>
      </p:sp>
      <p:sp>
        <p:nvSpPr>
          <p:cNvPr id="11" name="TextBox 10"/>
          <p:cNvSpPr txBox="1"/>
          <p:nvPr/>
        </p:nvSpPr>
        <p:spPr>
          <a:xfrm>
            <a:off x="3262368" y="4750404"/>
            <a:ext cx="1104790" cy="523220"/>
          </a:xfrm>
          <a:prstGeom prst="rect">
            <a:avLst/>
          </a:prstGeom>
          <a:noFill/>
        </p:spPr>
        <p:txBody>
          <a:bodyPr wrap="none" rtlCol="0">
            <a:spAutoFit/>
          </a:bodyPr>
          <a:lstStyle/>
          <a:p>
            <a:r>
              <a:rPr lang="en-US" sz="2800" dirty="0" smtClean="0">
                <a:solidFill>
                  <a:srgbClr val="FFFF00"/>
                </a:solidFill>
                <a:latin typeface="Elephant" panose="02020904090505020303" pitchFamily="18" charset="0"/>
              </a:rPr>
              <a:t>cruel</a:t>
            </a:r>
            <a:endParaRPr lang="ru-RU" sz="2800" dirty="0">
              <a:solidFill>
                <a:srgbClr val="FFFF00"/>
              </a:solidFill>
            </a:endParaRPr>
          </a:p>
        </p:txBody>
      </p:sp>
      <p:sp>
        <p:nvSpPr>
          <p:cNvPr id="13" name="TextBox 12"/>
          <p:cNvSpPr txBox="1"/>
          <p:nvPr/>
        </p:nvSpPr>
        <p:spPr>
          <a:xfrm>
            <a:off x="8926868" y="3525130"/>
            <a:ext cx="1623137" cy="646331"/>
          </a:xfrm>
          <a:prstGeom prst="rect">
            <a:avLst/>
          </a:prstGeom>
          <a:noFill/>
        </p:spPr>
        <p:txBody>
          <a:bodyPr wrap="none" rtlCol="0">
            <a:spAutoFit/>
          </a:bodyPr>
          <a:lstStyle/>
          <a:p>
            <a:r>
              <a:rPr lang="en-US" sz="3600" b="1" dirty="0" smtClean="0"/>
              <a:t>spiteful</a:t>
            </a:r>
            <a:endParaRPr lang="ru-RU" sz="3600" b="1" dirty="0"/>
          </a:p>
        </p:txBody>
      </p:sp>
      <p:sp>
        <p:nvSpPr>
          <p:cNvPr id="14" name="TextBox 13"/>
          <p:cNvSpPr txBox="1"/>
          <p:nvPr/>
        </p:nvSpPr>
        <p:spPr>
          <a:xfrm rot="436076">
            <a:off x="3203013" y="3381551"/>
            <a:ext cx="2737352" cy="461665"/>
          </a:xfrm>
          <a:prstGeom prst="rect">
            <a:avLst/>
          </a:prstGeom>
          <a:noFill/>
        </p:spPr>
        <p:txBody>
          <a:bodyPr wrap="none" rtlCol="0">
            <a:spAutoFit/>
          </a:bodyPr>
          <a:lstStyle/>
          <a:p>
            <a:r>
              <a:rPr lang="en-US" sz="2400" i="1" dirty="0" smtClean="0">
                <a:solidFill>
                  <a:schemeClr val="accent2">
                    <a:lumMod val="60000"/>
                    <a:lumOff val="40000"/>
                  </a:schemeClr>
                </a:solidFill>
                <a:latin typeface="Arial Black" panose="020B0A04020102020204" pitchFamily="34" charset="0"/>
              </a:rPr>
              <a:t>A coach potato</a:t>
            </a:r>
            <a:endParaRPr lang="ru-RU" sz="2400" i="1" dirty="0">
              <a:solidFill>
                <a:schemeClr val="accent2">
                  <a:lumMod val="60000"/>
                  <a:lumOff val="40000"/>
                </a:schemeClr>
              </a:solidFill>
              <a:latin typeface="Arial Black" panose="020B0A04020102020204" pitchFamily="34" charset="0"/>
            </a:endParaRPr>
          </a:p>
        </p:txBody>
      </p:sp>
      <p:sp>
        <p:nvSpPr>
          <p:cNvPr id="15" name="TextBox 14"/>
          <p:cNvSpPr txBox="1"/>
          <p:nvPr/>
        </p:nvSpPr>
        <p:spPr>
          <a:xfrm rot="19104878">
            <a:off x="9135258" y="5724469"/>
            <a:ext cx="2542747" cy="461665"/>
          </a:xfrm>
          <a:prstGeom prst="rect">
            <a:avLst/>
          </a:prstGeom>
          <a:noFill/>
        </p:spPr>
        <p:txBody>
          <a:bodyPr wrap="none" rtlCol="0">
            <a:spAutoFit/>
          </a:bodyPr>
          <a:lstStyle/>
          <a:p>
            <a:r>
              <a:rPr lang="en-US" sz="2400" b="1" i="1" dirty="0" smtClean="0">
                <a:solidFill>
                  <a:srgbClr val="FFC000"/>
                </a:solidFill>
                <a:latin typeface="Arial Rounded MT Bold" panose="020F0704030504030204" pitchFamily="34" charset="0"/>
              </a:rPr>
              <a:t>As hard as nails</a:t>
            </a:r>
            <a:endParaRPr lang="ru-RU" sz="2400" b="1" i="1" dirty="0">
              <a:solidFill>
                <a:srgbClr val="FFC000"/>
              </a:solidFill>
            </a:endParaRPr>
          </a:p>
        </p:txBody>
      </p:sp>
      <p:sp>
        <p:nvSpPr>
          <p:cNvPr id="16" name="TextBox 15"/>
          <p:cNvSpPr txBox="1"/>
          <p:nvPr/>
        </p:nvSpPr>
        <p:spPr>
          <a:xfrm rot="1204853">
            <a:off x="723836" y="5172048"/>
            <a:ext cx="2750368" cy="584775"/>
          </a:xfrm>
          <a:prstGeom prst="rect">
            <a:avLst/>
          </a:prstGeom>
          <a:noFill/>
        </p:spPr>
        <p:txBody>
          <a:bodyPr wrap="none" rtlCol="0">
            <a:spAutoFit/>
          </a:bodyPr>
          <a:lstStyle/>
          <a:p>
            <a:r>
              <a:rPr lang="en-US" sz="3200" b="1" dirty="0" smtClean="0">
                <a:solidFill>
                  <a:srgbClr val="FF0000"/>
                </a:solidFill>
                <a:latin typeface="Arial Rounded MT Bold" panose="020F0704030504030204" pitchFamily="34" charset="0"/>
              </a:rPr>
              <a:t>An overeater</a:t>
            </a:r>
            <a:endParaRPr lang="ru-RU" sz="3200" b="1" dirty="0">
              <a:solidFill>
                <a:srgbClr val="FF0000"/>
              </a:solidFill>
            </a:endParaRPr>
          </a:p>
        </p:txBody>
      </p:sp>
      <p:sp>
        <p:nvSpPr>
          <p:cNvPr id="17" name="TextBox 16"/>
          <p:cNvSpPr txBox="1"/>
          <p:nvPr/>
        </p:nvSpPr>
        <p:spPr>
          <a:xfrm>
            <a:off x="9026793" y="4477124"/>
            <a:ext cx="1667444" cy="461665"/>
          </a:xfrm>
          <a:prstGeom prst="rect">
            <a:avLst/>
          </a:prstGeom>
          <a:noFill/>
        </p:spPr>
        <p:txBody>
          <a:bodyPr wrap="none" rtlCol="0">
            <a:spAutoFit/>
          </a:bodyPr>
          <a:lstStyle/>
          <a:p>
            <a:r>
              <a:rPr lang="en-US" sz="2400" b="1" dirty="0" smtClean="0">
                <a:solidFill>
                  <a:srgbClr val="FF0000"/>
                </a:solidFill>
                <a:latin typeface="Algerian" panose="04020705040A02060702" pitchFamily="82" charset="0"/>
              </a:rPr>
              <a:t>romantic</a:t>
            </a:r>
            <a:endParaRPr lang="ru-RU" sz="2400" b="1" dirty="0">
              <a:solidFill>
                <a:srgbClr val="FF0000"/>
              </a:solidFill>
            </a:endParaRPr>
          </a:p>
        </p:txBody>
      </p:sp>
      <p:sp>
        <p:nvSpPr>
          <p:cNvPr id="18" name="TextBox 17"/>
          <p:cNvSpPr txBox="1"/>
          <p:nvPr/>
        </p:nvSpPr>
        <p:spPr>
          <a:xfrm rot="20455695">
            <a:off x="4596187" y="3647974"/>
            <a:ext cx="4213013"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l</a:t>
            </a:r>
            <a:r>
              <a:rPr lang="en-US" sz="2800" b="1" dirty="0" smtClean="0">
                <a:latin typeface="Times New Roman" panose="02020603050405020304" pitchFamily="18" charset="0"/>
                <a:cs typeface="Times New Roman" panose="02020603050405020304" pitchFamily="18" charset="0"/>
              </a:rPr>
              <a:t>ooks like a million dollars</a:t>
            </a:r>
            <a:endParaRPr lang="ru-RU" sz="28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rot="20556751">
            <a:off x="1210093" y="3947823"/>
            <a:ext cx="2942012" cy="523220"/>
          </a:xfrm>
          <a:prstGeom prst="rect">
            <a:avLst/>
          </a:prstGeom>
          <a:noFill/>
        </p:spPr>
        <p:txBody>
          <a:bodyPr wrap="square" rtlCol="0">
            <a:spAutoFit/>
          </a:bodyPr>
          <a:lstStyle/>
          <a:p>
            <a:r>
              <a:rPr lang="en-US" sz="2800" dirty="0" smtClean="0">
                <a:solidFill>
                  <a:srgbClr val="FFFF00"/>
                </a:solidFill>
                <a:latin typeface="Algerian" panose="04020705040A02060702" pitchFamily="82" charset="0"/>
              </a:rPr>
              <a:t>disappointed</a:t>
            </a:r>
            <a:endParaRPr lang="ru-RU" sz="2800" dirty="0">
              <a:solidFill>
                <a:srgbClr val="FFFF00"/>
              </a:solidFill>
            </a:endParaRPr>
          </a:p>
        </p:txBody>
      </p:sp>
      <p:sp>
        <p:nvSpPr>
          <p:cNvPr id="20" name="TextBox 19"/>
          <p:cNvSpPr txBox="1"/>
          <p:nvPr/>
        </p:nvSpPr>
        <p:spPr>
          <a:xfrm>
            <a:off x="2099019" y="61186"/>
            <a:ext cx="1689052" cy="523220"/>
          </a:xfrm>
          <a:prstGeom prst="rect">
            <a:avLst/>
          </a:prstGeom>
          <a:noFill/>
        </p:spPr>
        <p:txBody>
          <a:bodyPr wrap="none" rtlCol="0">
            <a:spAutoFit/>
          </a:bodyPr>
          <a:lstStyle/>
          <a:p>
            <a:r>
              <a:rPr lang="en-US" sz="2800" b="1" dirty="0" smtClean="0">
                <a:solidFill>
                  <a:srgbClr val="FFFF00"/>
                </a:solidFill>
              </a:rPr>
              <a:t>Cinderella</a:t>
            </a:r>
            <a:endParaRPr lang="ru-RU" sz="2800" b="1" dirty="0">
              <a:solidFill>
                <a:srgbClr val="FFFF00"/>
              </a:solidFill>
            </a:endParaRPr>
          </a:p>
        </p:txBody>
      </p:sp>
      <p:sp>
        <p:nvSpPr>
          <p:cNvPr id="21" name="TextBox 20"/>
          <p:cNvSpPr txBox="1"/>
          <p:nvPr/>
        </p:nvSpPr>
        <p:spPr>
          <a:xfrm>
            <a:off x="4163066" y="322796"/>
            <a:ext cx="1548244" cy="954107"/>
          </a:xfrm>
          <a:prstGeom prst="rect">
            <a:avLst/>
          </a:prstGeom>
          <a:noFill/>
        </p:spPr>
        <p:txBody>
          <a:bodyPr wrap="none" rtlCol="0">
            <a:spAutoFit/>
          </a:bodyPr>
          <a:lstStyle/>
          <a:p>
            <a:r>
              <a:rPr lang="en-US" sz="2800" b="1" dirty="0" smtClean="0">
                <a:solidFill>
                  <a:srgbClr val="FF0000"/>
                </a:solidFill>
              </a:rPr>
              <a:t>Ebenezer</a:t>
            </a:r>
          </a:p>
          <a:p>
            <a:r>
              <a:rPr lang="en-US" sz="2800" b="1" dirty="0" smtClean="0">
                <a:solidFill>
                  <a:srgbClr val="FF0000"/>
                </a:solidFill>
              </a:rPr>
              <a:t>Scrooge</a:t>
            </a:r>
            <a:endParaRPr lang="ru-RU" sz="2800" b="1" dirty="0">
              <a:solidFill>
                <a:srgbClr val="FF0000"/>
              </a:solidFill>
            </a:endParaRPr>
          </a:p>
        </p:txBody>
      </p:sp>
      <p:sp>
        <p:nvSpPr>
          <p:cNvPr id="22" name="TextBox 21"/>
          <p:cNvSpPr txBox="1"/>
          <p:nvPr/>
        </p:nvSpPr>
        <p:spPr>
          <a:xfrm>
            <a:off x="8271500" y="0"/>
            <a:ext cx="1208279" cy="523220"/>
          </a:xfrm>
          <a:prstGeom prst="rect">
            <a:avLst/>
          </a:prstGeom>
          <a:noFill/>
        </p:spPr>
        <p:txBody>
          <a:bodyPr wrap="none" rtlCol="0">
            <a:spAutoFit/>
          </a:bodyPr>
          <a:lstStyle/>
          <a:p>
            <a:r>
              <a:rPr lang="en-US" sz="2800" b="1" dirty="0" smtClean="0"/>
              <a:t>Patrick</a:t>
            </a:r>
            <a:endParaRPr lang="ru-RU" sz="2800" b="1" dirty="0"/>
          </a:p>
        </p:txBody>
      </p:sp>
      <p:sp>
        <p:nvSpPr>
          <p:cNvPr id="23" name="TextBox 22"/>
          <p:cNvSpPr txBox="1"/>
          <p:nvPr/>
        </p:nvSpPr>
        <p:spPr>
          <a:xfrm>
            <a:off x="277747" y="2681640"/>
            <a:ext cx="11200951" cy="584775"/>
          </a:xfrm>
          <a:prstGeom prst="rect">
            <a:avLst/>
          </a:prstGeom>
          <a:noFill/>
        </p:spPr>
        <p:txBody>
          <a:bodyPr wrap="none" rtlCol="0">
            <a:spAutoFit/>
          </a:bodyPr>
          <a:lstStyle/>
          <a:p>
            <a:r>
              <a:rPr lang="en-US" sz="3200" b="1" u="sng" dirty="0" smtClean="0">
                <a:solidFill>
                  <a:srgbClr val="FFFF00"/>
                </a:solidFill>
              </a:rPr>
              <a:t>Match the character to the appropriate descriptive words below:</a:t>
            </a:r>
            <a:endParaRPr lang="ru-RU" sz="3200" b="1" u="sng" dirty="0">
              <a:solidFill>
                <a:srgbClr val="FFFF00"/>
              </a:solidFill>
            </a:endParaRPr>
          </a:p>
        </p:txBody>
      </p:sp>
      <p:sp>
        <p:nvSpPr>
          <p:cNvPr id="24" name="TextBox 23"/>
          <p:cNvSpPr txBox="1"/>
          <p:nvPr/>
        </p:nvSpPr>
        <p:spPr>
          <a:xfrm rot="20481322">
            <a:off x="8199099" y="5304960"/>
            <a:ext cx="2184252" cy="461665"/>
          </a:xfrm>
          <a:prstGeom prst="rect">
            <a:avLst/>
          </a:prstGeom>
          <a:noFill/>
        </p:spPr>
        <p:txBody>
          <a:bodyPr wrap="none" rtlCol="0">
            <a:spAutoFit/>
          </a:bodyPr>
          <a:lstStyle/>
          <a:p>
            <a:r>
              <a:rPr lang="en-US" sz="2400" b="1" dirty="0" smtClean="0"/>
              <a:t>A troublemaker</a:t>
            </a:r>
            <a:endParaRPr lang="ru-RU" sz="2400" b="1" dirty="0"/>
          </a:p>
        </p:txBody>
      </p:sp>
    </p:spTree>
    <p:custDataLst>
      <p:tags r:id="rId1"/>
    </p:custDataLst>
    <p:extLst>
      <p:ext uri="{BB962C8B-B14F-4D97-AF65-F5344CB8AC3E}">
        <p14:creationId xmlns:p14="http://schemas.microsoft.com/office/powerpoint/2010/main" val="90683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Заголовок 3"/>
          <p:cNvSpPr>
            <a:spLocks noGrp="1"/>
          </p:cNvSpPr>
          <p:nvPr>
            <p:ph type="title"/>
          </p:nvPr>
        </p:nvSpPr>
        <p:spPr>
          <a:xfrm>
            <a:off x="558541" y="4444815"/>
            <a:ext cx="10759642" cy="1513263"/>
          </a:xfrm>
        </p:spPr>
        <p:txBody>
          <a:bodyPr>
            <a:normAutofit/>
          </a:bodyPr>
          <a:lstStyle/>
          <a:p>
            <a:pPr algn="ct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5</a:t>
            </a: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400</a:t>
            </a:r>
            <a:endParaRPr lang="ru-RU" sz="2000" cap="none"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52579" y="697321"/>
            <a:ext cx="11163146" cy="2677656"/>
          </a:xfrm>
          <a:prstGeom prst="rect">
            <a:avLst/>
          </a:prstGeom>
          <a:noFill/>
        </p:spPr>
        <p:txBody>
          <a:bodyPr wrap="square" rtlCol="0">
            <a:spAutoFit/>
          </a:bodyPr>
          <a:lstStyle/>
          <a:p>
            <a:r>
              <a:rPr lang="en-US" sz="2800" b="1" dirty="0" smtClean="0">
                <a:solidFill>
                  <a:srgbClr val="FF0000"/>
                </a:solidFill>
                <a:latin typeface="Arial Rounded MT Bold" panose="020F0704030504030204" pitchFamily="34" charset="0"/>
              </a:rPr>
              <a:t>Cinderella</a:t>
            </a:r>
            <a:r>
              <a:rPr lang="en-US" sz="2800" b="1" dirty="0" smtClean="0">
                <a:latin typeface="Arial Rounded MT Bold" panose="020F0704030504030204" pitchFamily="34" charset="0"/>
              </a:rPr>
              <a:t> – romantic, hard-working, looks like a million dollars;</a:t>
            </a:r>
          </a:p>
          <a:p>
            <a:endParaRPr lang="en-US" sz="2800" b="1" dirty="0" smtClean="0">
              <a:latin typeface="Arial Rounded MT Bold" panose="020F0704030504030204" pitchFamily="34" charset="0"/>
            </a:endParaRPr>
          </a:p>
          <a:p>
            <a:r>
              <a:rPr lang="en-US" sz="2800" b="1" dirty="0" smtClean="0">
                <a:solidFill>
                  <a:srgbClr val="FFFF00"/>
                </a:solidFill>
                <a:latin typeface="Arial Rounded MT Bold" panose="020F0704030504030204" pitchFamily="34" charset="0"/>
              </a:rPr>
              <a:t>Ebenezer Scrooge</a:t>
            </a:r>
            <a:r>
              <a:rPr lang="en-US" sz="2800" b="1" dirty="0" smtClean="0">
                <a:latin typeface="Arial Rounded MT Bold" panose="020F0704030504030204" pitchFamily="34" charset="0"/>
              </a:rPr>
              <a:t>- greedy, cruel, disappointed, as hard as nails,  spiteful;</a:t>
            </a:r>
          </a:p>
          <a:p>
            <a:endParaRPr lang="en-US" sz="2800" b="1" dirty="0" smtClean="0">
              <a:latin typeface="Arial Rounded MT Bold" panose="020F0704030504030204" pitchFamily="34" charset="0"/>
            </a:endParaRPr>
          </a:p>
          <a:p>
            <a:r>
              <a:rPr lang="en-US" sz="2800" b="1" dirty="0" smtClean="0">
                <a:solidFill>
                  <a:srgbClr val="92D050"/>
                </a:solidFill>
                <a:latin typeface="Arial Rounded MT Bold" panose="020F0704030504030204" pitchFamily="34" charset="0"/>
              </a:rPr>
              <a:t>Patrick</a:t>
            </a:r>
            <a:r>
              <a:rPr lang="en-US" sz="2800" b="1" dirty="0" smtClean="0">
                <a:latin typeface="Arial Rounded MT Bold" panose="020F0704030504030204" pitchFamily="34" charset="0"/>
              </a:rPr>
              <a:t> – foolish, an overeater,  a coach potato, a troublemaker. </a:t>
            </a:r>
            <a:endParaRPr lang="ru-RU" sz="2800" b="1" dirty="0"/>
          </a:p>
        </p:txBody>
      </p:sp>
    </p:spTree>
    <p:custDataLst>
      <p:tags r:id="rId1"/>
    </p:custDataLst>
    <p:extLst>
      <p:ext uri="{BB962C8B-B14F-4D97-AF65-F5344CB8AC3E}">
        <p14:creationId xmlns:p14="http://schemas.microsoft.com/office/powerpoint/2010/main" val="3723821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hlinkClick r:id="rId4" action="ppaction://hlinksldjump"/>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Заголовок 3"/>
          <p:cNvSpPr>
            <a:spLocks noGrp="1"/>
          </p:cNvSpPr>
          <p:nvPr>
            <p:ph type="title"/>
          </p:nvPr>
        </p:nvSpPr>
        <p:spPr>
          <a:xfrm>
            <a:off x="715704" y="605118"/>
            <a:ext cx="10759642" cy="3327690"/>
          </a:xfrm>
        </p:spPr>
        <p:txBody>
          <a:bodyPr>
            <a:noAutofit/>
          </a:bodyPr>
          <a:lstStyle/>
          <a:p>
            <a:pPr algn="ctr"/>
            <a:r>
              <a:rPr lang="en-US" sz="4400" b="1" dirty="0" smtClean="0">
                <a:solidFill>
                  <a:srgbClr val="FFFF00"/>
                </a:solidFill>
                <a:cs typeface="Aharoni" panose="02010803020104030203" pitchFamily="2" charset="-79"/>
              </a:rPr>
              <a:t/>
            </a:r>
            <a:br>
              <a:rPr lang="en-US" sz="4400" b="1" dirty="0" smtClean="0">
                <a:solidFill>
                  <a:srgbClr val="FFFF00"/>
                </a:solidFill>
                <a:cs typeface="Aharoni" panose="02010803020104030203" pitchFamily="2" charset="-79"/>
              </a:rPr>
            </a:br>
            <a:r>
              <a:rPr lang="en-US" sz="4400" b="1" dirty="0" smtClean="0">
                <a:solidFill>
                  <a:srgbClr val="FFFF00"/>
                </a:solidFill>
                <a:cs typeface="Aharoni" panose="02010803020104030203" pitchFamily="2" charset="-79"/>
              </a:rPr>
              <a:t>Build/</a:t>
            </a:r>
            <a:br>
              <a:rPr lang="en-US" sz="4400" b="1" dirty="0" smtClean="0">
                <a:solidFill>
                  <a:srgbClr val="FFFF00"/>
                </a:solidFill>
                <a:cs typeface="Aharoni" panose="02010803020104030203" pitchFamily="2" charset="-79"/>
              </a:rPr>
            </a:br>
            <a:r>
              <a:rPr lang="en-US" sz="4400" b="1" dirty="0" smtClean="0">
                <a:solidFill>
                  <a:srgbClr val="FFFF00"/>
                </a:solidFill>
                <a:cs typeface="Aharoni" panose="02010803020104030203" pitchFamily="2" charset="-79"/>
              </a:rPr>
              <a:t>Stature/</a:t>
            </a:r>
            <a:br>
              <a:rPr lang="en-US" sz="4400" b="1" dirty="0" smtClean="0">
                <a:solidFill>
                  <a:srgbClr val="FFFF00"/>
                </a:solidFill>
                <a:cs typeface="Aharoni" panose="02010803020104030203" pitchFamily="2" charset="-79"/>
              </a:rPr>
            </a:br>
            <a:r>
              <a:rPr lang="en-US" sz="4400" b="1" dirty="0" smtClean="0">
                <a:solidFill>
                  <a:srgbClr val="FFFF00"/>
                </a:solidFill>
                <a:cs typeface="Aharoni" panose="02010803020104030203" pitchFamily="2" charset="-79"/>
              </a:rPr>
              <a:t>figure</a:t>
            </a:r>
            <a:br>
              <a:rPr lang="en-US" sz="4400" b="1" dirty="0" smtClean="0">
                <a:solidFill>
                  <a:srgbClr val="FFFF00"/>
                </a:solidFill>
                <a:cs typeface="Aharoni" panose="02010803020104030203" pitchFamily="2" charset="-79"/>
              </a:rPr>
            </a:br>
            <a:r>
              <a:rPr lang="en-US" sz="4400" b="1" dirty="0" smtClean="0">
                <a:solidFill>
                  <a:srgbClr val="FFFF00"/>
                </a:solidFill>
                <a:cs typeface="Aharoni" panose="02010803020104030203" pitchFamily="2" charset="-79"/>
              </a:rPr>
              <a:t/>
            </a:r>
            <a:br>
              <a:rPr lang="en-US" sz="4400" b="1" dirty="0" smtClean="0">
                <a:solidFill>
                  <a:srgbClr val="FFFF00"/>
                </a:solidFill>
                <a:cs typeface="Aharoni" panose="02010803020104030203" pitchFamily="2" charset="-79"/>
              </a:rPr>
            </a:br>
            <a:endParaRPr lang="ru-RU" sz="4400" b="1" cap="none" dirty="0">
              <a:solidFill>
                <a:srgbClr val="FFFF00"/>
              </a:solidFill>
              <a:cs typeface="Aharoni" panose="02010803020104030203" pitchFamily="2" charset="-79"/>
            </a:endParaRPr>
          </a:p>
        </p:txBody>
      </p:sp>
    </p:spTree>
    <p:custDataLst>
      <p:tags r:id="rId1"/>
    </p:custDataLst>
    <p:extLst>
      <p:ext uri="{BB962C8B-B14F-4D97-AF65-F5344CB8AC3E}">
        <p14:creationId xmlns:p14="http://schemas.microsoft.com/office/powerpoint/2010/main" val="3081528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5"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2373643" y="6227058"/>
            <a:ext cx="7278007" cy="630942"/>
          </a:xfrm>
          <a:prstGeom prst="rect">
            <a:avLst/>
          </a:prstGeom>
        </p:spPr>
        <p:txBody>
          <a:bodyPr wrap="square">
            <a:spAutoFit/>
          </a:bodyPr>
          <a:lstStyle/>
          <a:p>
            <a:pPr algn="ctr"/>
            <a:r>
              <a:rPr lang="ru-RU"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Категория 5</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ru-RU"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Вопрос за 600</a:t>
            </a: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p:cNvSpPr txBox="1"/>
          <p:nvPr/>
        </p:nvSpPr>
        <p:spPr>
          <a:xfrm>
            <a:off x="261927" y="24801"/>
            <a:ext cx="11501437" cy="5509200"/>
          </a:xfrm>
          <a:prstGeom prst="rect">
            <a:avLst/>
          </a:prstGeom>
          <a:noFill/>
        </p:spPr>
        <p:txBody>
          <a:bodyPr wrap="square" rtlCol="0">
            <a:spAutoFit/>
          </a:bodyPr>
          <a:lstStyle/>
          <a:p>
            <a:r>
              <a:rPr lang="en-US" sz="3200" b="1" u="sng" dirty="0" smtClean="0">
                <a:solidFill>
                  <a:srgbClr val="FFFF00"/>
                </a:solidFill>
                <a:latin typeface="Arial Rounded MT Bold" panose="020F0704030504030204" pitchFamily="34" charset="0"/>
              </a:rPr>
              <a:t>1) I’m wearing round glasses. I have a very thin scar on my forehead  in shape of a bolt of lightning. I am keen on playing </a:t>
            </a:r>
            <a:r>
              <a:rPr lang="en-US" sz="3200" b="1" u="sng" dirty="0" err="1" smtClean="0">
                <a:solidFill>
                  <a:srgbClr val="FFFF00"/>
                </a:solidFill>
                <a:latin typeface="Arial Rounded MT Bold" panose="020F0704030504030204" pitchFamily="34" charset="0"/>
              </a:rPr>
              <a:t>quidditch</a:t>
            </a:r>
            <a:r>
              <a:rPr lang="en-US" sz="3200" b="1" u="sng" dirty="0" smtClean="0">
                <a:solidFill>
                  <a:srgbClr val="FFFF00"/>
                </a:solidFill>
                <a:latin typeface="Arial Rounded MT Bold" panose="020F0704030504030204" pitchFamily="34" charset="0"/>
              </a:rPr>
              <a:t>, the game played on flying broomsticks. </a:t>
            </a:r>
          </a:p>
          <a:p>
            <a:r>
              <a:rPr lang="en-US" sz="3200" b="1" u="sng" dirty="0" smtClean="0">
                <a:solidFill>
                  <a:schemeClr val="accent2">
                    <a:lumMod val="60000"/>
                    <a:lumOff val="40000"/>
                  </a:schemeClr>
                </a:solidFill>
                <a:latin typeface="Arial Rounded MT Bold" panose="020F0704030504030204" pitchFamily="34" charset="0"/>
              </a:rPr>
              <a:t>2) I am trapped in a tower with hair so long. It glows bright  and it’s so strong. </a:t>
            </a:r>
          </a:p>
          <a:p>
            <a:r>
              <a:rPr lang="en-US" sz="3200" b="1" u="sng" dirty="0">
                <a:solidFill>
                  <a:srgbClr val="FFFF00"/>
                </a:solidFill>
                <a:latin typeface="Arial Rounded MT Bold" panose="020F0704030504030204" pitchFamily="34" charset="0"/>
              </a:rPr>
              <a:t>3</a:t>
            </a:r>
            <a:r>
              <a:rPr lang="en-US" sz="3200" b="1" u="sng" dirty="0" smtClean="0">
                <a:solidFill>
                  <a:srgbClr val="FFFF00"/>
                </a:solidFill>
                <a:latin typeface="Arial Rounded MT Bold" panose="020F0704030504030204" pitchFamily="34" charset="0"/>
              </a:rPr>
              <a:t>) My lips are red and skin  as white as a dove.  I’m wishing for my prince to love. </a:t>
            </a:r>
            <a:endParaRPr lang="en-US" sz="3200" b="1" u="sng" dirty="0">
              <a:solidFill>
                <a:srgbClr val="FFFF00"/>
              </a:solidFill>
              <a:latin typeface="Arial Rounded MT Bold" panose="020F0704030504030204" pitchFamily="34" charset="0"/>
            </a:endParaRPr>
          </a:p>
          <a:p>
            <a:r>
              <a:rPr lang="en-US" sz="3200" b="1" u="sng" dirty="0" smtClean="0">
                <a:solidFill>
                  <a:schemeClr val="accent4">
                    <a:lumMod val="20000"/>
                    <a:lumOff val="80000"/>
                  </a:schemeClr>
                </a:solidFill>
                <a:latin typeface="Arial Rounded MT Bold" panose="020F0704030504030204" pitchFamily="34" charset="0"/>
              </a:rPr>
              <a:t>4) I have the power to create  and control the snow and ice.  I grew up with my sister in a palace. </a:t>
            </a:r>
          </a:p>
          <a:p>
            <a:r>
              <a:rPr lang="en-US" sz="3200" b="1" u="sng" dirty="0" smtClean="0">
                <a:solidFill>
                  <a:srgbClr val="FFFF00"/>
                </a:solidFill>
                <a:latin typeface="Arial Rounded MT Bold" panose="020F0704030504030204" pitchFamily="34" charset="0"/>
              </a:rPr>
              <a:t>5) I have an evil stepmother and stepsisters. Too many chores I must do </a:t>
            </a:r>
            <a:r>
              <a:rPr lang="en-US" sz="3200" b="1" u="sng" dirty="0">
                <a:solidFill>
                  <a:srgbClr val="FFFF00"/>
                </a:solidFill>
                <a:latin typeface="Arial Rounded MT Bold" panose="020F0704030504030204" pitchFamily="34" charset="0"/>
              </a:rPr>
              <a:t> </a:t>
            </a:r>
            <a:r>
              <a:rPr lang="en-US" sz="3200" b="1" u="sng" dirty="0" smtClean="0">
                <a:solidFill>
                  <a:srgbClr val="FFFF00"/>
                </a:solidFill>
                <a:latin typeface="Arial Rounded MT Bold" panose="020F0704030504030204" pitchFamily="34" charset="0"/>
              </a:rPr>
              <a:t>until  the prince finds my shoe. </a:t>
            </a:r>
          </a:p>
        </p:txBody>
      </p:sp>
    </p:spTree>
    <p:custDataLst>
      <p:tags r:id="rId1"/>
    </p:custDataLst>
    <p:extLst>
      <p:ext uri="{BB962C8B-B14F-4D97-AF65-F5344CB8AC3E}">
        <p14:creationId xmlns:p14="http://schemas.microsoft.com/office/powerpoint/2010/main" val="3031427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Заголовок 3"/>
          <p:cNvSpPr>
            <a:spLocks noGrp="1"/>
          </p:cNvSpPr>
          <p:nvPr>
            <p:ph type="title"/>
          </p:nvPr>
        </p:nvSpPr>
        <p:spPr>
          <a:xfrm>
            <a:off x="1026255" y="2316027"/>
            <a:ext cx="10759642" cy="1513263"/>
          </a:xfrm>
        </p:spPr>
        <p:txBody>
          <a:bodyPr>
            <a:normAutofit fontScale="90000"/>
          </a:bodyPr>
          <a:lstStyle/>
          <a:p>
            <a:pPr algn="ctr"/>
            <a:r>
              <a:rPr lang="en-US" sz="3600" b="1" cap="none" dirty="0" smtClean="0">
                <a:solidFill>
                  <a:srgbClr val="FFFF00"/>
                </a:solidFill>
                <a:latin typeface="Arial Rounded MT Bold" panose="020F0704030504030204" pitchFamily="34" charset="0"/>
                <a:ea typeface="Open Sans" panose="020B0606030504020204" pitchFamily="34" charset="0"/>
                <a:cs typeface="Open Sans" panose="020B0606030504020204" pitchFamily="34" charset="0"/>
              </a:rPr>
              <a:t>1) Harry Potter;</a:t>
            </a:r>
            <a:br>
              <a:rPr lang="en-US" sz="3600" b="1" cap="none" dirty="0" smtClean="0">
                <a:solidFill>
                  <a:srgbClr val="FFFF00"/>
                </a:solidFill>
                <a:latin typeface="Arial Rounded MT Bold" panose="020F0704030504030204" pitchFamily="34" charset="0"/>
                <a:ea typeface="Open Sans" panose="020B0606030504020204" pitchFamily="34" charset="0"/>
                <a:cs typeface="Open Sans" panose="020B0606030504020204" pitchFamily="34" charset="0"/>
              </a:rPr>
            </a:br>
            <a:r>
              <a:rPr lang="en-US" sz="3600" b="1" cap="none" dirty="0" smtClean="0">
                <a:solidFill>
                  <a:srgbClr val="FFFF00"/>
                </a:solidFill>
                <a:latin typeface="Arial Rounded MT Bold" panose="020F0704030504030204" pitchFamily="34" charset="0"/>
                <a:ea typeface="Open Sans" panose="020B0606030504020204" pitchFamily="34" charset="0"/>
                <a:cs typeface="Open Sans" panose="020B0606030504020204" pitchFamily="34" charset="0"/>
              </a:rPr>
              <a:t>2) Rapunzel   (“Tangled”);</a:t>
            </a:r>
            <a:br>
              <a:rPr lang="en-US" sz="3600" b="1" cap="none" dirty="0" smtClean="0">
                <a:solidFill>
                  <a:srgbClr val="FFFF00"/>
                </a:solidFill>
                <a:latin typeface="Arial Rounded MT Bold" panose="020F0704030504030204" pitchFamily="34" charset="0"/>
                <a:ea typeface="Open Sans" panose="020B0606030504020204" pitchFamily="34" charset="0"/>
                <a:cs typeface="Open Sans" panose="020B0606030504020204" pitchFamily="34" charset="0"/>
              </a:rPr>
            </a:br>
            <a:r>
              <a:rPr lang="en-US" sz="3600" b="1" cap="none" dirty="0" smtClean="0">
                <a:solidFill>
                  <a:srgbClr val="FFFF00"/>
                </a:solidFill>
                <a:latin typeface="Arial Rounded MT Bold" panose="020F0704030504030204" pitchFamily="34" charset="0"/>
                <a:ea typeface="Open Sans" panose="020B0606030504020204" pitchFamily="34" charset="0"/>
                <a:cs typeface="Open Sans" panose="020B0606030504020204" pitchFamily="34" charset="0"/>
              </a:rPr>
              <a:t>3) Snow White (“Snow White and the Seven Dwarfs”); </a:t>
            </a:r>
            <a:br>
              <a:rPr lang="en-US" sz="3600" b="1" cap="none" dirty="0" smtClean="0">
                <a:solidFill>
                  <a:srgbClr val="FFFF00"/>
                </a:solidFill>
                <a:latin typeface="Arial Rounded MT Bold" panose="020F0704030504030204" pitchFamily="34" charset="0"/>
                <a:ea typeface="Open Sans" panose="020B0606030504020204" pitchFamily="34" charset="0"/>
                <a:cs typeface="Open Sans" panose="020B0606030504020204" pitchFamily="34" charset="0"/>
              </a:rPr>
            </a:br>
            <a:r>
              <a:rPr lang="en-US" sz="3600" b="1" cap="none" dirty="0" smtClean="0">
                <a:solidFill>
                  <a:srgbClr val="FFFF00"/>
                </a:solidFill>
                <a:latin typeface="Arial Rounded MT Bold" panose="020F0704030504030204" pitchFamily="34" charset="0"/>
                <a:ea typeface="Open Sans" panose="020B0606030504020204" pitchFamily="34" charset="0"/>
                <a:cs typeface="Open Sans" panose="020B0606030504020204" pitchFamily="34" charset="0"/>
              </a:rPr>
              <a:t>4) Elsa (“Frozen”)</a:t>
            </a:r>
            <a:br>
              <a:rPr lang="en-US" sz="3600" b="1" cap="none" dirty="0" smtClean="0">
                <a:solidFill>
                  <a:srgbClr val="FFFF00"/>
                </a:solidFill>
                <a:latin typeface="Arial Rounded MT Bold" panose="020F0704030504030204" pitchFamily="34" charset="0"/>
                <a:ea typeface="Open Sans" panose="020B0606030504020204" pitchFamily="34" charset="0"/>
                <a:cs typeface="Open Sans" panose="020B0606030504020204" pitchFamily="34" charset="0"/>
              </a:rPr>
            </a:br>
            <a:r>
              <a:rPr lang="en-US" sz="3600" b="1" cap="none" dirty="0" smtClean="0">
                <a:solidFill>
                  <a:srgbClr val="FFFF00"/>
                </a:solidFill>
                <a:latin typeface="Arial Rounded MT Bold" panose="020F0704030504030204" pitchFamily="34" charset="0"/>
                <a:ea typeface="Open Sans" panose="020B0606030504020204" pitchFamily="34" charset="0"/>
                <a:cs typeface="Open Sans" panose="020B0606030504020204" pitchFamily="34" charset="0"/>
              </a:rPr>
              <a:t>5) Cinderella.</a:t>
            </a:r>
            <a:r>
              <a:rPr lang="en-US" sz="36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6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6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6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600"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600"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6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6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5</a:t>
            </a: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600</a:t>
            </a:r>
            <a:endParaRPr lang="ru-RU" sz="2000" cap="none"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43788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5"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2335722" y="6224883"/>
            <a:ext cx="7278007" cy="630942"/>
          </a:xfrm>
          <a:prstGeom prst="rect">
            <a:avLst/>
          </a:prstGeom>
        </p:spPr>
        <p:txBody>
          <a:bodyPr wrap="square">
            <a:spAutoFit/>
          </a:bodyPr>
          <a:lstStyle/>
          <a:p>
            <a:pPr algn="ctr"/>
            <a:r>
              <a:rPr lang="ru-RU"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Категория 5</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t>
            </a:r>
            <a:r>
              <a:rPr lang="ru-RU"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Вопрос за 800</a:t>
            </a: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4200525" cy="3101798"/>
          </a:xfrm>
          <a:prstGeom prst="rect">
            <a:avLst/>
          </a:prstGeom>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4788" y="0"/>
            <a:ext cx="3500437" cy="3643312"/>
          </a:xfrm>
          <a:prstGeom prst="rect">
            <a:avLst/>
          </a:prstGeom>
        </p:spPr>
      </p:pic>
      <p:pic>
        <p:nvPicPr>
          <p:cNvPr id="4" name="Рисунок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3948" y="0"/>
            <a:ext cx="4119563" cy="2632329"/>
          </a:xfrm>
          <a:prstGeom prst="rect">
            <a:avLst/>
          </a:prstGeom>
        </p:spPr>
      </p:pic>
      <p:pic>
        <p:nvPicPr>
          <p:cNvPr id="7" name="Рисунок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4017" y="1821656"/>
            <a:ext cx="3513420" cy="2560285"/>
          </a:xfrm>
          <a:prstGeom prst="rect">
            <a:avLst/>
          </a:prstGeom>
        </p:spPr>
      </p:pic>
      <p:pic>
        <p:nvPicPr>
          <p:cNvPr id="9" name="Рисунок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3276896"/>
            <a:ext cx="4549866" cy="2947987"/>
          </a:xfrm>
          <a:prstGeom prst="rect">
            <a:avLst/>
          </a:prstGeom>
        </p:spPr>
      </p:pic>
      <p:sp>
        <p:nvSpPr>
          <p:cNvPr id="10" name="TextBox 9"/>
          <p:cNvSpPr txBox="1"/>
          <p:nvPr/>
        </p:nvSpPr>
        <p:spPr>
          <a:xfrm>
            <a:off x="4836371" y="4415944"/>
            <a:ext cx="7271286" cy="1200329"/>
          </a:xfrm>
          <a:prstGeom prst="rect">
            <a:avLst/>
          </a:prstGeom>
          <a:noFill/>
        </p:spPr>
        <p:txBody>
          <a:bodyPr wrap="none" rtlCol="0">
            <a:spAutoFit/>
          </a:bodyPr>
          <a:lstStyle/>
          <a:p>
            <a:r>
              <a:rPr lang="en-US" sz="3600" b="1" dirty="0" smtClean="0">
                <a:solidFill>
                  <a:srgbClr val="FFFF00"/>
                </a:solidFill>
                <a:latin typeface="Arial Rounded MT Bold" panose="020F0704030504030204" pitchFamily="34" charset="0"/>
              </a:rPr>
              <a:t>What does Shrek have </a:t>
            </a:r>
          </a:p>
          <a:p>
            <a:r>
              <a:rPr lang="en-US" sz="3600" b="1" dirty="0" smtClean="0">
                <a:solidFill>
                  <a:srgbClr val="FFFF00"/>
                </a:solidFill>
                <a:latin typeface="Arial Rounded MT Bold" panose="020F0704030504030204" pitchFamily="34" charset="0"/>
              </a:rPr>
              <a:t>in common with these pictures?</a:t>
            </a:r>
            <a:endParaRPr lang="ru-RU" sz="3600" b="1" dirty="0">
              <a:solidFill>
                <a:srgbClr val="FFFF00"/>
              </a:solidFill>
            </a:endParaRPr>
          </a:p>
        </p:txBody>
      </p:sp>
    </p:spTree>
    <p:custDataLst>
      <p:tags r:id="rId1"/>
    </p:custDataLst>
    <p:extLst>
      <p:ext uri="{BB962C8B-B14F-4D97-AF65-F5344CB8AC3E}">
        <p14:creationId xmlns:p14="http://schemas.microsoft.com/office/powerpoint/2010/main" val="251296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Заголовок 3"/>
          <p:cNvSpPr>
            <a:spLocks noGrp="1"/>
          </p:cNvSpPr>
          <p:nvPr>
            <p:ph type="title"/>
          </p:nvPr>
        </p:nvSpPr>
        <p:spPr>
          <a:xfrm>
            <a:off x="715704" y="1962344"/>
            <a:ext cx="10759642" cy="1513263"/>
          </a:xfrm>
        </p:spPr>
        <p:txBody>
          <a:bodyPr>
            <a:normAutofit fontScale="90000"/>
          </a:bodyPr>
          <a:lstStyle/>
          <a:p>
            <a:pPr algn="ctr"/>
            <a:r>
              <a:rPr lang="ru-RU"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Правильный ответ</a:t>
            </a: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Shrek’s ears look both like snail’s horns and a trombone in shape; </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His skin is green in </a:t>
            </a:r>
            <a:r>
              <a:rPr lang="en-US" sz="3500" b="1" cap="none"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colour</a:t>
            </a: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like the apple and the toad;</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He lives in a swamp like a toad.</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5</a:t>
            </a: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800</a:t>
            </a:r>
            <a:endParaRPr lang="ru-RU" sz="2000" cap="none"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91905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3"/>
          <p:cNvSpPr>
            <a:spLocks noGrp="1"/>
          </p:cNvSpPr>
          <p:nvPr>
            <p:ph type="title"/>
          </p:nvPr>
        </p:nvSpPr>
        <p:spPr>
          <a:xfrm>
            <a:off x="715704" y="1962344"/>
            <a:ext cx="10759642" cy="1513263"/>
          </a:xfrm>
        </p:spPr>
        <p:txBody>
          <a:bodyPr>
            <a:normAutofit fontScale="90000"/>
          </a:bodyPr>
          <a:lstStyle/>
          <a:p>
            <a:pPr algn="ctr"/>
            <a:r>
              <a:rPr lang="ru-RU"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Правильный ответ</a:t>
            </a: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Shrek’s ears look both like snail’s horns and a trombone in shape; </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His skin is green in collie the apple and the toad;</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H.</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5</a:t>
            </a: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800</a:t>
            </a:r>
            <a:endParaRPr lang="ru-RU" sz="2000" cap="none" dirty="0">
              <a:solidFill>
                <a:schemeClr val="bg1"/>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528" y="-1"/>
            <a:ext cx="11835442" cy="6711351"/>
          </a:xfrm>
          <a:prstGeom prst="rect">
            <a:avLst/>
          </a:prstGeom>
        </p:spPr>
      </p:pic>
      <p:sp>
        <p:nvSpPr>
          <p:cNvPr id="3" name="5-конечная звезда 2"/>
          <p:cNvSpPr/>
          <p:nvPr/>
        </p:nvSpPr>
        <p:spPr>
          <a:xfrm>
            <a:off x="345057" y="379562"/>
            <a:ext cx="2881223" cy="22946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Aharoni" panose="02010803020104030203" pitchFamily="2" charset="-79"/>
                <a:cs typeface="Aharoni" panose="02010803020104030203" pitchFamily="2" charset="-79"/>
              </a:rPr>
              <a:t>3</a:t>
            </a:r>
            <a:r>
              <a:rPr lang="en-US" sz="3600" dirty="0" smtClean="0">
                <a:solidFill>
                  <a:srgbClr val="FF0000"/>
                </a:solidFill>
                <a:latin typeface="Aharoni" panose="02010803020104030203" pitchFamily="2" charset="-79"/>
                <a:cs typeface="Aharoni" panose="02010803020104030203" pitchFamily="2" charset="-79"/>
              </a:rPr>
              <a:t>/500</a:t>
            </a:r>
            <a:endParaRPr lang="ru-RU" sz="3600" dirty="0">
              <a:solidFill>
                <a:srgbClr val="FF0000"/>
              </a:solidFill>
              <a:cs typeface="Aharoni" panose="02010803020104030203" pitchFamily="2" charset="-79"/>
            </a:endParaRPr>
          </a:p>
        </p:txBody>
      </p:sp>
      <p:sp>
        <p:nvSpPr>
          <p:cNvPr id="4" name="Скругленный прямоугольник 3"/>
          <p:cNvSpPr/>
          <p:nvPr/>
        </p:nvSpPr>
        <p:spPr>
          <a:xfrm>
            <a:off x="4658264" y="5745192"/>
            <a:ext cx="4572000" cy="5865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tx1"/>
                </a:solidFill>
                <a:hlinkClick r:id="rId5" action="ppaction://hlinksldjump"/>
              </a:rPr>
              <a:t>Перейти</a:t>
            </a:r>
            <a:r>
              <a:rPr lang="ru-RU" sz="2800" b="1" dirty="0" smtClean="0">
                <a:solidFill>
                  <a:schemeClr val="tx1"/>
                </a:solidFill>
              </a:rPr>
              <a:t> к вопросам</a:t>
            </a:r>
            <a:endParaRPr lang="ru-RU" sz="2800" b="1" dirty="0">
              <a:solidFill>
                <a:schemeClr val="tx1"/>
              </a:solidFill>
            </a:endParaRPr>
          </a:p>
        </p:txBody>
      </p:sp>
    </p:spTree>
    <p:custDataLst>
      <p:tags r:id="rId1"/>
    </p:custDataLst>
    <p:extLst>
      <p:ext uri="{BB962C8B-B14F-4D97-AF65-F5344CB8AC3E}">
        <p14:creationId xmlns:p14="http://schemas.microsoft.com/office/powerpoint/2010/main" val="2922267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3"/>
          <p:cNvSpPr>
            <a:spLocks noGrp="1"/>
          </p:cNvSpPr>
          <p:nvPr>
            <p:ph type="title"/>
          </p:nvPr>
        </p:nvSpPr>
        <p:spPr>
          <a:xfrm>
            <a:off x="715704" y="362310"/>
            <a:ext cx="10759642" cy="3113298"/>
          </a:xfrm>
        </p:spPr>
        <p:txBody>
          <a:bodyPr>
            <a:noAutofit/>
          </a:bodyPr>
          <a:lstStyle/>
          <a:p>
            <a:r>
              <a:rPr lang="en-US" cap="none" dirty="0" smtClean="0">
                <a:latin typeface="Arial" panose="020B0604020202020204" pitchFamily="34" charset="0"/>
                <a:cs typeface="Arial" panose="020B0604020202020204" pitchFamily="34" charset="0"/>
              </a:rPr>
              <a:t/>
            </a:r>
            <a:br>
              <a:rPr lang="en-US" cap="none" dirty="0" smtClean="0">
                <a:latin typeface="Arial" panose="020B0604020202020204" pitchFamily="34" charset="0"/>
                <a:cs typeface="Arial" panose="020B0604020202020204" pitchFamily="34" charset="0"/>
              </a:rPr>
            </a:br>
            <a:r>
              <a:rPr lang="en-US" cap="none" dirty="0" smtClean="0">
                <a:latin typeface="Arial" panose="020B0604020202020204" pitchFamily="34" charset="0"/>
                <a:cs typeface="Arial" panose="020B0604020202020204" pitchFamily="34" charset="0"/>
              </a:rPr>
              <a:t/>
            </a:r>
            <a:br>
              <a:rPr lang="en-US" cap="none" dirty="0" smtClean="0">
                <a:latin typeface="Arial" panose="020B0604020202020204" pitchFamily="34" charset="0"/>
                <a:cs typeface="Arial" panose="020B0604020202020204" pitchFamily="34" charset="0"/>
              </a:rPr>
            </a:br>
            <a:r>
              <a:rPr lang="en-US" cap="none" dirty="0">
                <a:latin typeface="Arial" panose="020B0604020202020204" pitchFamily="34" charset="0"/>
                <a:cs typeface="Arial" panose="020B0604020202020204" pitchFamily="34" charset="0"/>
              </a:rPr>
              <a:t/>
            </a:r>
            <a:br>
              <a:rPr lang="en-US" cap="none" dirty="0">
                <a:latin typeface="Arial" panose="020B0604020202020204" pitchFamily="34" charset="0"/>
                <a:cs typeface="Arial" panose="020B0604020202020204" pitchFamily="34" charset="0"/>
              </a:rPr>
            </a:br>
            <a:r>
              <a:rPr lang="en-US" cap="none" dirty="0" smtClean="0">
                <a:latin typeface="Arial" panose="020B0604020202020204" pitchFamily="34" charset="0"/>
                <a:cs typeface="Arial" panose="020B0604020202020204" pitchFamily="34" charset="0"/>
              </a:rPr>
              <a:t/>
            </a:r>
            <a:br>
              <a:rPr lang="en-US" cap="none" dirty="0" smtClean="0">
                <a:latin typeface="Arial" panose="020B0604020202020204" pitchFamily="34" charset="0"/>
                <a:cs typeface="Arial" panose="020B0604020202020204" pitchFamily="34" charset="0"/>
              </a:rPr>
            </a:br>
            <a:r>
              <a:rPr lang="en-US" cap="none" dirty="0">
                <a:latin typeface="Arial" panose="020B0604020202020204" pitchFamily="34" charset="0"/>
                <a:cs typeface="Arial" panose="020B0604020202020204" pitchFamily="34" charset="0"/>
              </a:rPr>
              <a:t/>
            </a:r>
            <a:br>
              <a:rPr lang="en-US" cap="none" dirty="0">
                <a:latin typeface="Arial" panose="020B0604020202020204" pitchFamily="34" charset="0"/>
                <a:cs typeface="Arial" panose="020B0604020202020204" pitchFamily="34" charset="0"/>
              </a:rPr>
            </a:br>
            <a:r>
              <a:rPr lang="ru-RU" cap="none" dirty="0" smtClean="0">
                <a:latin typeface="Arial" panose="020B0604020202020204" pitchFamily="34" charset="0"/>
                <a:cs typeface="Arial" panose="020B0604020202020204" pitchFamily="34" charset="0"/>
              </a:rPr>
              <a:t/>
            </a:r>
            <a:br>
              <a:rPr lang="ru-RU" cap="none" dirty="0" smtClean="0">
                <a:latin typeface="Arial" panose="020B0604020202020204" pitchFamily="34" charset="0"/>
                <a:cs typeface="Arial" panose="020B0604020202020204" pitchFamily="34" charset="0"/>
              </a:rPr>
            </a:br>
            <a:r>
              <a:rPr lang="ru-RU" cap="none" dirty="0">
                <a:latin typeface="Arial" panose="020B0604020202020204" pitchFamily="34" charset="0"/>
                <a:cs typeface="Arial" panose="020B0604020202020204" pitchFamily="34" charset="0"/>
              </a:rPr>
              <a:t/>
            </a:r>
            <a:br>
              <a:rPr lang="ru-RU" cap="none" dirty="0">
                <a:latin typeface="Arial" panose="020B0604020202020204" pitchFamily="34" charset="0"/>
                <a:cs typeface="Arial" panose="020B0604020202020204" pitchFamily="34" charset="0"/>
              </a:rPr>
            </a:br>
            <a:r>
              <a:rPr lang="en-US" b="1" u="sng" cap="none" dirty="0" smtClean="0">
                <a:latin typeface="Aharoni" panose="02010803020104030203" pitchFamily="2" charset="-79"/>
                <a:cs typeface="Aharoni" panose="02010803020104030203" pitchFamily="2" charset="-79"/>
              </a:rPr>
              <a:t>Put the adjectives in the sentences below in the correct </a:t>
            </a:r>
            <a:r>
              <a:rPr lang="en-US" b="1" u="sng" cap="none" dirty="0" smtClean="0">
                <a:latin typeface="Aharoni" panose="02010803020104030203" pitchFamily="2" charset="-79"/>
                <a:cs typeface="Aharoni" panose="02010803020104030203" pitchFamily="2" charset="-79"/>
              </a:rPr>
              <a:t>order</a:t>
            </a:r>
            <a:r>
              <a:rPr lang="ru-RU" b="1" u="sng" cap="none" dirty="0" smtClean="0">
                <a:latin typeface="Aharoni" panose="02010803020104030203" pitchFamily="2" charset="-79"/>
                <a:cs typeface="Aharoni" panose="02010803020104030203" pitchFamily="2" charset="-79"/>
              </a:rPr>
              <a:t> (</a:t>
            </a:r>
            <a:r>
              <a:rPr lang="en-US" b="1" u="sng" cap="none" dirty="0" smtClean="0">
                <a:latin typeface="Aharoni" panose="02010803020104030203" pitchFamily="2" charset="-79"/>
                <a:cs typeface="Aharoni" panose="02010803020104030203" pitchFamily="2" charset="-79"/>
              </a:rPr>
              <a:t>300</a:t>
            </a:r>
            <a:r>
              <a:rPr lang="ru-RU" b="1" u="sng" cap="none" dirty="0" smtClean="0">
                <a:latin typeface="Aharoni" panose="02010803020104030203" pitchFamily="2" charset="-79"/>
                <a:cs typeface="Aharoni" panose="02010803020104030203" pitchFamily="2" charset="-79"/>
              </a:rPr>
              <a:t> </a:t>
            </a:r>
            <a:r>
              <a:rPr lang="en-US" b="1" u="sng" cap="none" dirty="0" smtClean="0">
                <a:latin typeface="Aharoni" panose="02010803020104030203" pitchFamily="2" charset="-79"/>
                <a:cs typeface="Aharoni" panose="02010803020104030203" pitchFamily="2" charset="-79"/>
              </a:rPr>
              <a:t>points</a:t>
            </a:r>
            <a:r>
              <a:rPr lang="ru-RU" b="1" u="sng" cap="none" dirty="0" smtClean="0">
                <a:latin typeface="Aharoni" panose="02010803020104030203" pitchFamily="2" charset="-79"/>
                <a:cs typeface="Aharoni" panose="02010803020104030203" pitchFamily="2" charset="-79"/>
              </a:rPr>
              <a:t>)</a:t>
            </a:r>
            <a:r>
              <a:rPr lang="en-US" b="1" u="sng" cap="none" dirty="0" smtClean="0">
                <a:latin typeface="Aharoni" panose="02010803020104030203" pitchFamily="2" charset="-79"/>
                <a:cs typeface="Aharoni" panose="02010803020104030203" pitchFamily="2" charset="-79"/>
              </a:rPr>
              <a:t>:</a:t>
            </a:r>
            <a:r>
              <a:rPr lang="ru-RU" b="1" u="sng" cap="none" dirty="0" smtClean="0">
                <a:latin typeface="Arial" panose="020B0604020202020204" pitchFamily="34" charset="0"/>
                <a:cs typeface="Aharoni" panose="02010803020104030203" pitchFamily="2" charset="-79"/>
              </a:rPr>
              <a:t/>
            </a:r>
            <a:br>
              <a:rPr lang="ru-RU" b="1" u="sng" cap="none" dirty="0" smtClean="0">
                <a:latin typeface="Arial" panose="020B0604020202020204" pitchFamily="34" charset="0"/>
                <a:cs typeface="Aharoni" panose="02010803020104030203" pitchFamily="2" charset="-79"/>
              </a:rPr>
            </a:br>
            <a:r>
              <a:rPr lang="ru-RU" cap="none" dirty="0">
                <a:latin typeface="Arial" panose="020B0604020202020204" pitchFamily="34" charset="0"/>
                <a:cs typeface="Arial" panose="020B0604020202020204" pitchFamily="34" charset="0"/>
              </a:rPr>
              <a:t/>
            </a:r>
            <a:br>
              <a:rPr lang="ru-RU" cap="none" dirty="0">
                <a:latin typeface="Arial" panose="020B0604020202020204" pitchFamily="34" charset="0"/>
                <a:cs typeface="Arial" panose="020B0604020202020204" pitchFamily="34" charset="0"/>
              </a:rPr>
            </a:br>
            <a:r>
              <a:rPr lang="en-US" b="1" i="1" cap="none" dirty="0" smtClean="0">
                <a:latin typeface="Arial" panose="020B0604020202020204" pitchFamily="34" charset="0"/>
                <a:cs typeface="Arial" panose="020B0604020202020204" pitchFamily="34" charset="0"/>
              </a:rPr>
              <a:t>She was </a:t>
            </a:r>
            <a:r>
              <a:rPr lang="en-US" b="1" i="1" cap="none" dirty="0" smtClean="0">
                <a:solidFill>
                  <a:srgbClr val="FF0000"/>
                </a:solidFill>
                <a:latin typeface="Arial" panose="020B0604020202020204" pitchFamily="34" charset="0"/>
                <a:cs typeface="Arial" panose="020B0604020202020204" pitchFamily="34" charset="0"/>
              </a:rPr>
              <a:t>an Spanish attractive </a:t>
            </a:r>
            <a:r>
              <a:rPr lang="en-US" b="1" i="1" cap="none" dirty="0">
                <a:solidFill>
                  <a:srgbClr val="FF0000"/>
                </a:solidFill>
                <a:latin typeface="Arial" panose="020B0604020202020204" pitchFamily="34" charset="0"/>
                <a:cs typeface="Arial" panose="020B0604020202020204" pitchFamily="34" charset="0"/>
              </a:rPr>
              <a:t>tall </a:t>
            </a:r>
            <a:r>
              <a:rPr lang="en-US" b="1" i="1" cap="none" dirty="0" smtClean="0">
                <a:solidFill>
                  <a:srgbClr val="FF0000"/>
                </a:solidFill>
                <a:latin typeface="Arial" panose="020B0604020202020204" pitchFamily="34" charset="0"/>
                <a:cs typeface="Arial" panose="020B0604020202020204" pitchFamily="34" charset="0"/>
              </a:rPr>
              <a:t>fair-haired young slim woman;</a:t>
            </a:r>
            <a:br>
              <a:rPr lang="en-US" b="1" i="1" cap="none" dirty="0" smtClean="0">
                <a:solidFill>
                  <a:srgbClr val="FF0000"/>
                </a:solidFill>
                <a:latin typeface="Arial" panose="020B0604020202020204" pitchFamily="34" charset="0"/>
                <a:cs typeface="Arial" panose="020B0604020202020204" pitchFamily="34" charset="0"/>
              </a:rPr>
            </a:br>
            <a:r>
              <a:rPr lang="en-US" b="1" i="1" cap="none" dirty="0" smtClean="0">
                <a:solidFill>
                  <a:srgbClr val="FF0000"/>
                </a:solidFill>
                <a:latin typeface="Arial" panose="020B0604020202020204" pitchFamily="34" charset="0"/>
                <a:cs typeface="Arial" panose="020B0604020202020204" pitchFamily="34" charset="0"/>
              </a:rPr>
              <a:t/>
            </a:r>
            <a:br>
              <a:rPr lang="en-US" b="1" i="1" cap="none" dirty="0" smtClean="0">
                <a:solidFill>
                  <a:srgbClr val="FF0000"/>
                </a:solidFill>
                <a:latin typeface="Arial" panose="020B0604020202020204" pitchFamily="34" charset="0"/>
                <a:cs typeface="Arial" panose="020B0604020202020204" pitchFamily="34" charset="0"/>
              </a:rPr>
            </a:br>
            <a:r>
              <a:rPr lang="en-US" b="1" i="1" cap="none" dirty="0" smtClean="0">
                <a:latin typeface="Arial" panose="020B0604020202020204" pitchFamily="34" charset="0"/>
                <a:cs typeface="Arial" panose="020B0604020202020204" pitchFamily="34" charset="0"/>
              </a:rPr>
              <a:t>He bought </a:t>
            </a:r>
            <a:r>
              <a:rPr lang="en-US" b="1" i="1" cap="none" dirty="0">
                <a:solidFill>
                  <a:srgbClr val="FF0000"/>
                </a:solidFill>
                <a:latin typeface="Arial" panose="020B0604020202020204" pitchFamily="34" charset="0"/>
                <a:cs typeface="Arial" panose="020B0604020202020204" pitchFamily="34" charset="0"/>
              </a:rPr>
              <a:t>an </a:t>
            </a:r>
            <a:r>
              <a:rPr lang="en-US" b="1" i="1" cap="none" dirty="0" smtClean="0">
                <a:solidFill>
                  <a:srgbClr val="FF0000"/>
                </a:solidFill>
                <a:latin typeface="Arial" panose="020B0604020202020204" pitchFamily="34" charset="0"/>
                <a:cs typeface="Arial" panose="020B0604020202020204" pitchFamily="34" charset="0"/>
              </a:rPr>
              <a:t>racing German expensive red big brand new high-speed automobile. </a:t>
            </a:r>
            <a:br>
              <a:rPr lang="en-US" b="1" i="1" cap="none" dirty="0" smtClean="0">
                <a:solidFill>
                  <a:srgbClr val="FF0000"/>
                </a:solidFill>
                <a:latin typeface="Arial" panose="020B0604020202020204" pitchFamily="34" charset="0"/>
                <a:cs typeface="Arial" panose="020B0604020202020204" pitchFamily="34" charset="0"/>
              </a:rPr>
            </a:br>
            <a:r>
              <a:rPr lang="en-US" b="1" i="1" cap="none" dirty="0" smtClean="0">
                <a:solidFill>
                  <a:srgbClr val="FF0000"/>
                </a:solidFill>
                <a:latin typeface="Arial" panose="020B0604020202020204" pitchFamily="34" charset="0"/>
                <a:cs typeface="Arial" panose="020B0604020202020204" pitchFamily="34" charset="0"/>
              </a:rPr>
              <a:t/>
            </a:r>
            <a:br>
              <a:rPr lang="en-US" b="1" i="1" cap="none" dirty="0" smtClean="0">
                <a:solidFill>
                  <a:srgbClr val="FF0000"/>
                </a:solidFill>
                <a:latin typeface="Arial" panose="020B0604020202020204" pitchFamily="34" charset="0"/>
                <a:cs typeface="Arial" panose="020B0604020202020204" pitchFamily="34" charset="0"/>
              </a:rPr>
            </a:br>
            <a:r>
              <a:rPr lang="en-US" b="1" i="1" cap="none" dirty="0" smtClean="0">
                <a:latin typeface="Arial" panose="020B0604020202020204" pitchFamily="34" charset="0"/>
                <a:cs typeface="Arial" panose="020B0604020202020204" pitchFamily="34" charset="0"/>
              </a:rPr>
              <a:t>She’s wearing </a:t>
            </a:r>
            <a:r>
              <a:rPr lang="en-US" b="1" i="1" cap="none" dirty="0" smtClean="0">
                <a:solidFill>
                  <a:srgbClr val="FF0000"/>
                </a:solidFill>
                <a:latin typeface="Arial" panose="020B0604020202020204" pitchFamily="34" charset="0"/>
                <a:cs typeface="Arial" panose="020B0604020202020204" pitchFamily="34" charset="0"/>
              </a:rPr>
              <a:t>Italian fashionable leather  brown boots. </a:t>
            </a:r>
            <a:r>
              <a:rPr lang="en-US" b="1" i="1" cap="none" dirty="0">
                <a:solidFill>
                  <a:srgbClr val="FF0000"/>
                </a:solidFill>
                <a:latin typeface="Arial" panose="020B0604020202020204" pitchFamily="34" charset="0"/>
                <a:cs typeface="Arial" panose="020B0604020202020204" pitchFamily="34" charset="0"/>
              </a:rPr>
              <a:t/>
            </a:r>
            <a:br>
              <a:rPr lang="en-US" b="1" i="1" cap="none" dirty="0">
                <a:solidFill>
                  <a:srgbClr val="FF0000"/>
                </a:solidFill>
                <a:latin typeface="Arial" panose="020B0604020202020204" pitchFamily="34" charset="0"/>
                <a:cs typeface="Arial" panose="020B0604020202020204" pitchFamily="34" charset="0"/>
              </a:rPr>
            </a:br>
            <a:r>
              <a:rPr lang="en-US" b="1" i="1" cap="none" dirty="0" smtClean="0">
                <a:solidFill>
                  <a:srgbClr val="FF0000"/>
                </a:solidFill>
                <a:latin typeface="Arial" panose="020B0604020202020204" pitchFamily="34" charset="0"/>
                <a:cs typeface="Arial" panose="020B0604020202020204" pitchFamily="34" charset="0"/>
              </a:rPr>
              <a:t>                </a:t>
            </a:r>
            <a:br>
              <a:rPr lang="en-US" b="1" i="1" cap="none" dirty="0" smtClean="0">
                <a:solidFill>
                  <a:srgbClr val="FF0000"/>
                </a:solidFill>
                <a:latin typeface="Arial" panose="020B0604020202020204" pitchFamily="34" charset="0"/>
                <a:cs typeface="Arial" panose="020B0604020202020204" pitchFamily="34" charset="0"/>
              </a:rPr>
            </a:br>
            <a:r>
              <a:rPr lang="en-US" i="1" cap="none" dirty="0" smtClean="0">
                <a:latin typeface="Arial" panose="020B0604020202020204" pitchFamily="34" charset="0"/>
                <a:cs typeface="Arial" panose="020B0604020202020204" pitchFamily="34" charset="0"/>
              </a:rPr>
              <a:t/>
            </a:r>
            <a:br>
              <a:rPr lang="en-US" i="1" cap="none" dirty="0" smtClean="0">
                <a:latin typeface="Arial" panose="020B0604020202020204" pitchFamily="34" charset="0"/>
                <a:cs typeface="Arial" panose="020B0604020202020204" pitchFamily="34" charset="0"/>
              </a:rPr>
            </a:br>
            <a:endParaRPr lang="ru-RU" i="1" cap="none" dirty="0">
              <a:latin typeface="Arial" panose="020B0604020202020204" pitchFamily="34" charset="0"/>
              <a:cs typeface="Arial" panose="020B0604020202020204" pitchFamily="34" charset="0"/>
            </a:endParaRPr>
          </a:p>
        </p:txBody>
      </p:sp>
      <p:sp>
        <p:nvSpPr>
          <p:cNvPr id="2" name="Скругленный прямоугольник 1"/>
          <p:cNvSpPr/>
          <p:nvPr/>
        </p:nvSpPr>
        <p:spPr>
          <a:xfrm>
            <a:off x="5210355" y="5003321"/>
            <a:ext cx="2208362" cy="77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tx1"/>
                </a:solidFill>
                <a:cs typeface="Aharoni" panose="02010803020104030203" pitchFamily="2" charset="-79"/>
                <a:hlinkClick r:id="rId4" action="ppaction://hlinksldjump"/>
              </a:rPr>
              <a:t>Ответ</a:t>
            </a:r>
            <a:endParaRPr lang="ru-RU" sz="2800" b="1" dirty="0">
              <a:solidFill>
                <a:schemeClr val="tx1"/>
              </a:solidFill>
              <a:cs typeface="Aharoni" panose="02010803020104030203" pitchFamily="2" charset="-79"/>
            </a:endParaRPr>
          </a:p>
        </p:txBody>
      </p:sp>
    </p:spTree>
    <p:custDataLst>
      <p:tags r:id="rId1"/>
    </p:custDataLst>
    <p:extLst>
      <p:ext uri="{BB962C8B-B14F-4D97-AF65-F5344CB8AC3E}">
        <p14:creationId xmlns:p14="http://schemas.microsoft.com/office/powerpoint/2010/main" val="8944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3"/>
          <p:cNvSpPr>
            <a:spLocks noGrp="1"/>
          </p:cNvSpPr>
          <p:nvPr>
            <p:ph type="title"/>
          </p:nvPr>
        </p:nvSpPr>
        <p:spPr>
          <a:xfrm>
            <a:off x="776377" y="1311215"/>
            <a:ext cx="10750727" cy="2733735"/>
          </a:xfrm>
        </p:spPr>
        <p:txBody>
          <a:bodyPr>
            <a:normAutofit fontScale="90000"/>
          </a:bodyPr>
          <a:lstStyle/>
          <a:p>
            <a:r>
              <a:rPr lang="en-US" sz="3500" b="1" i="1" cap="none" dirty="0" smtClean="0">
                <a:latin typeface="Open Sans" panose="020B0606030504020204" pitchFamily="34" charset="0"/>
                <a:cs typeface="Arial" panose="020B0604020202020204" pitchFamily="34" charset="0"/>
              </a:rPr>
              <a:t/>
            </a:r>
            <a:br>
              <a:rPr lang="en-US" sz="3500" b="1" i="1" cap="none" dirty="0" smtClean="0">
                <a:latin typeface="Open Sans" panose="020B0606030504020204" pitchFamily="34" charset="0"/>
                <a:cs typeface="Arial" panose="020B0604020202020204" pitchFamily="34" charset="0"/>
              </a:rPr>
            </a:br>
            <a:r>
              <a:rPr lang="en-US" sz="3500" b="1" i="1" cap="none" dirty="0">
                <a:latin typeface="Open Sans" panose="020B0606030504020204" pitchFamily="34" charset="0"/>
                <a:cs typeface="Arial" panose="020B0604020202020204" pitchFamily="34" charset="0"/>
              </a:rPr>
              <a:t/>
            </a:r>
            <a:br>
              <a:rPr lang="en-US" sz="3500" b="1" i="1" cap="none" dirty="0">
                <a:latin typeface="Open Sans" panose="020B0606030504020204" pitchFamily="34" charset="0"/>
                <a:cs typeface="Arial" panose="020B0604020202020204" pitchFamily="34" charset="0"/>
              </a:rPr>
            </a:br>
            <a:r>
              <a:rPr lang="en-US" sz="3500" b="1" i="1" cap="none" dirty="0" smtClean="0">
                <a:latin typeface="Open Sans" panose="020B0606030504020204" pitchFamily="34" charset="0"/>
                <a:cs typeface="Arial" panose="020B0604020202020204" pitchFamily="34" charset="0"/>
              </a:rPr>
              <a:t/>
            </a:r>
            <a:br>
              <a:rPr lang="en-US" sz="3500" b="1" i="1" cap="none" dirty="0" smtClean="0">
                <a:latin typeface="Open Sans" panose="020B0606030504020204" pitchFamily="34" charset="0"/>
                <a:cs typeface="Arial" panose="020B0604020202020204" pitchFamily="34" charset="0"/>
              </a:rPr>
            </a:br>
            <a:r>
              <a:rPr lang="en-US" sz="3500" b="1" i="1" cap="none" dirty="0">
                <a:latin typeface="Open Sans" panose="020B0606030504020204" pitchFamily="34" charset="0"/>
                <a:cs typeface="Arial" panose="020B0604020202020204" pitchFamily="34" charset="0"/>
              </a:rPr>
              <a:t/>
            </a:r>
            <a:br>
              <a:rPr lang="en-US" sz="3500" b="1" i="1" cap="none" dirty="0">
                <a:latin typeface="Open Sans" panose="020B0606030504020204" pitchFamily="34" charset="0"/>
                <a:cs typeface="Arial" panose="020B0604020202020204" pitchFamily="34" charset="0"/>
              </a:rPr>
            </a:br>
            <a:r>
              <a:rPr lang="en-US" sz="3500" b="1" i="1" cap="none" dirty="0" smtClean="0">
                <a:latin typeface="Open Sans" panose="020B0606030504020204" pitchFamily="34" charset="0"/>
                <a:cs typeface="Arial" panose="020B0604020202020204" pitchFamily="34" charset="0"/>
              </a:rPr>
              <a:t/>
            </a:r>
            <a:br>
              <a:rPr lang="en-US" sz="3500" b="1" i="1" cap="none" dirty="0" smtClean="0">
                <a:latin typeface="Open Sans" panose="020B0606030504020204" pitchFamily="34" charset="0"/>
                <a:cs typeface="Arial" panose="020B0604020202020204" pitchFamily="34" charset="0"/>
              </a:rPr>
            </a:br>
            <a:r>
              <a:rPr lang="en-US" sz="3500" b="1" i="1" cap="none" dirty="0">
                <a:latin typeface="Open Sans" panose="020B0606030504020204" pitchFamily="34" charset="0"/>
                <a:cs typeface="Arial" panose="020B0604020202020204" pitchFamily="34" charset="0"/>
              </a:rPr>
              <a:t/>
            </a:r>
            <a:br>
              <a:rPr lang="en-US" sz="3500" b="1" i="1" cap="none" dirty="0">
                <a:latin typeface="Open Sans" panose="020B0606030504020204" pitchFamily="34" charset="0"/>
                <a:cs typeface="Arial" panose="020B0604020202020204" pitchFamily="34" charset="0"/>
              </a:rPr>
            </a:br>
            <a:r>
              <a:rPr lang="en-US" sz="3500" b="1" i="1" cap="none" dirty="0" smtClean="0">
                <a:latin typeface="Open Sans" panose="020B0606030504020204" pitchFamily="34" charset="0"/>
                <a:cs typeface="Arial" panose="020B0604020202020204" pitchFamily="34" charset="0"/>
              </a:rPr>
              <a:t>S</a:t>
            </a:r>
            <a:r>
              <a:rPr lang="en-US" sz="3600" b="1" i="1" cap="none" dirty="0" smtClean="0">
                <a:latin typeface="Arial" panose="020B0604020202020204" pitchFamily="34" charset="0"/>
                <a:cs typeface="Arial" panose="020B0604020202020204" pitchFamily="34" charset="0"/>
              </a:rPr>
              <a:t>he </a:t>
            </a:r>
            <a:r>
              <a:rPr lang="en-US" sz="3600" b="1" i="1" cap="none" dirty="0">
                <a:latin typeface="Arial" panose="020B0604020202020204" pitchFamily="34" charset="0"/>
                <a:cs typeface="Arial" panose="020B0604020202020204" pitchFamily="34" charset="0"/>
              </a:rPr>
              <a:t>was </a:t>
            </a:r>
            <a:r>
              <a:rPr lang="en-US" sz="3600" b="1" i="1" cap="none" dirty="0">
                <a:solidFill>
                  <a:srgbClr val="FF0000"/>
                </a:solidFill>
                <a:latin typeface="Arial" panose="020B0604020202020204" pitchFamily="34" charset="0"/>
                <a:cs typeface="Arial" panose="020B0604020202020204" pitchFamily="34" charset="0"/>
              </a:rPr>
              <a:t>an </a:t>
            </a:r>
            <a:r>
              <a:rPr lang="en-US" sz="3600" b="1" i="1" cap="none" dirty="0" smtClean="0">
                <a:solidFill>
                  <a:srgbClr val="FF0000"/>
                </a:solidFill>
                <a:latin typeface="Arial" panose="020B0604020202020204" pitchFamily="34" charset="0"/>
                <a:cs typeface="Arial" panose="020B0604020202020204" pitchFamily="34" charset="0"/>
              </a:rPr>
              <a:t>attractive tall slim young </a:t>
            </a:r>
            <a:r>
              <a:rPr lang="en-US" sz="3600" b="1" i="1" cap="none" dirty="0">
                <a:solidFill>
                  <a:srgbClr val="FF0000"/>
                </a:solidFill>
                <a:latin typeface="Arial" panose="020B0604020202020204" pitchFamily="34" charset="0"/>
                <a:cs typeface="Arial" panose="020B0604020202020204" pitchFamily="34" charset="0"/>
              </a:rPr>
              <a:t>fair-haired </a:t>
            </a:r>
            <a:r>
              <a:rPr lang="en-US" sz="3600" b="1" i="1" cap="none" dirty="0" smtClean="0">
                <a:solidFill>
                  <a:srgbClr val="FF0000"/>
                </a:solidFill>
                <a:latin typeface="Arial" panose="020B0604020202020204" pitchFamily="34" charset="0"/>
                <a:cs typeface="Arial" panose="020B0604020202020204" pitchFamily="34" charset="0"/>
              </a:rPr>
              <a:t>Spanish woman</a:t>
            </a:r>
            <a:r>
              <a:rPr lang="en-US" sz="3600" b="1" i="1" cap="none" dirty="0">
                <a:solidFill>
                  <a:srgbClr val="FF0000"/>
                </a:solidFill>
                <a:latin typeface="Arial" panose="020B0604020202020204" pitchFamily="34" charset="0"/>
                <a:cs typeface="Arial" panose="020B0604020202020204" pitchFamily="34" charset="0"/>
              </a:rPr>
              <a:t>;</a:t>
            </a:r>
            <a:br>
              <a:rPr lang="en-US" sz="3600" b="1" i="1" cap="none" dirty="0">
                <a:solidFill>
                  <a:srgbClr val="FF0000"/>
                </a:solidFill>
                <a:latin typeface="Arial" panose="020B0604020202020204" pitchFamily="34" charset="0"/>
                <a:cs typeface="Arial" panose="020B0604020202020204" pitchFamily="34" charset="0"/>
              </a:rPr>
            </a:br>
            <a:r>
              <a:rPr lang="en-US" sz="3600" b="1" i="1" cap="none" dirty="0">
                <a:solidFill>
                  <a:srgbClr val="FF0000"/>
                </a:solidFill>
                <a:latin typeface="Arial" panose="020B0604020202020204" pitchFamily="34" charset="0"/>
                <a:cs typeface="Arial" panose="020B0604020202020204" pitchFamily="34" charset="0"/>
              </a:rPr>
              <a:t/>
            </a:r>
            <a:br>
              <a:rPr lang="en-US" sz="3600" b="1" i="1" cap="none" dirty="0">
                <a:solidFill>
                  <a:srgbClr val="FF0000"/>
                </a:solidFill>
                <a:latin typeface="Arial" panose="020B0604020202020204" pitchFamily="34" charset="0"/>
                <a:cs typeface="Arial" panose="020B0604020202020204" pitchFamily="34" charset="0"/>
              </a:rPr>
            </a:br>
            <a:r>
              <a:rPr lang="en-US" sz="3600" b="1" i="1" cap="none" dirty="0">
                <a:latin typeface="Arial" panose="020B0604020202020204" pitchFamily="34" charset="0"/>
                <a:cs typeface="Arial" panose="020B0604020202020204" pitchFamily="34" charset="0"/>
              </a:rPr>
              <a:t>He bought </a:t>
            </a:r>
            <a:r>
              <a:rPr lang="en-US" sz="3600" b="1" i="1" cap="none" dirty="0">
                <a:solidFill>
                  <a:srgbClr val="FF0000"/>
                </a:solidFill>
                <a:latin typeface="Arial" panose="020B0604020202020204" pitchFamily="34" charset="0"/>
                <a:cs typeface="Arial" panose="020B0604020202020204" pitchFamily="34" charset="0"/>
              </a:rPr>
              <a:t>an </a:t>
            </a:r>
            <a:r>
              <a:rPr lang="en-US" sz="3600" b="1" i="1" cap="none" dirty="0" smtClean="0">
                <a:solidFill>
                  <a:srgbClr val="FF0000"/>
                </a:solidFill>
                <a:latin typeface="Arial" panose="020B0604020202020204" pitchFamily="34" charset="0"/>
                <a:cs typeface="Arial" panose="020B0604020202020204" pitchFamily="34" charset="0"/>
              </a:rPr>
              <a:t>expensive </a:t>
            </a:r>
            <a:r>
              <a:rPr lang="en-US" sz="3600" b="1" i="1" cap="none" dirty="0">
                <a:solidFill>
                  <a:srgbClr val="FF0000"/>
                </a:solidFill>
                <a:latin typeface="Arial" panose="020B0604020202020204" pitchFamily="34" charset="0"/>
                <a:cs typeface="Arial" panose="020B0604020202020204" pitchFamily="34" charset="0"/>
              </a:rPr>
              <a:t>brand new </a:t>
            </a:r>
            <a:r>
              <a:rPr lang="en-US" sz="3600" b="1" i="1" cap="none" dirty="0" smtClean="0">
                <a:solidFill>
                  <a:srgbClr val="FF0000"/>
                </a:solidFill>
                <a:latin typeface="Arial" panose="020B0604020202020204" pitchFamily="34" charset="0"/>
                <a:cs typeface="Arial" panose="020B0604020202020204" pitchFamily="34" charset="0"/>
              </a:rPr>
              <a:t>big red </a:t>
            </a:r>
            <a:r>
              <a:rPr lang="en-US" sz="3600" b="1" i="1" cap="none" dirty="0">
                <a:solidFill>
                  <a:srgbClr val="FF0000"/>
                </a:solidFill>
                <a:latin typeface="Arial" panose="020B0604020202020204" pitchFamily="34" charset="0"/>
                <a:cs typeface="Arial" panose="020B0604020202020204" pitchFamily="34" charset="0"/>
              </a:rPr>
              <a:t>German high-speed </a:t>
            </a:r>
            <a:r>
              <a:rPr lang="en-US" sz="3600" b="1" i="1" cap="none" dirty="0" smtClean="0">
                <a:solidFill>
                  <a:srgbClr val="FF0000"/>
                </a:solidFill>
                <a:latin typeface="Arial" panose="020B0604020202020204" pitchFamily="34" charset="0"/>
                <a:cs typeface="Arial" panose="020B0604020202020204" pitchFamily="34" charset="0"/>
              </a:rPr>
              <a:t>racing automobile</a:t>
            </a:r>
            <a:r>
              <a:rPr lang="en-US" sz="3600" b="1" i="1" cap="none" dirty="0">
                <a:solidFill>
                  <a:srgbClr val="FF0000"/>
                </a:solidFill>
                <a:latin typeface="Arial" panose="020B0604020202020204" pitchFamily="34" charset="0"/>
                <a:cs typeface="Arial" panose="020B0604020202020204" pitchFamily="34" charset="0"/>
              </a:rPr>
              <a:t>. </a:t>
            </a:r>
            <a:br>
              <a:rPr lang="en-US" sz="3600" b="1" i="1" cap="none" dirty="0">
                <a:solidFill>
                  <a:srgbClr val="FF0000"/>
                </a:solidFill>
                <a:latin typeface="Arial" panose="020B0604020202020204" pitchFamily="34" charset="0"/>
                <a:cs typeface="Arial" panose="020B0604020202020204" pitchFamily="34" charset="0"/>
              </a:rPr>
            </a:br>
            <a:r>
              <a:rPr lang="en-US" sz="3600" b="1" i="1" cap="none" dirty="0">
                <a:solidFill>
                  <a:srgbClr val="FF0000"/>
                </a:solidFill>
                <a:latin typeface="Arial" panose="020B0604020202020204" pitchFamily="34" charset="0"/>
                <a:cs typeface="Arial" panose="020B0604020202020204" pitchFamily="34" charset="0"/>
              </a:rPr>
              <a:t/>
            </a:r>
            <a:br>
              <a:rPr lang="en-US" sz="3600" b="1" i="1" cap="none" dirty="0">
                <a:solidFill>
                  <a:srgbClr val="FF0000"/>
                </a:solidFill>
                <a:latin typeface="Arial" panose="020B0604020202020204" pitchFamily="34" charset="0"/>
                <a:cs typeface="Arial" panose="020B0604020202020204" pitchFamily="34" charset="0"/>
              </a:rPr>
            </a:br>
            <a:r>
              <a:rPr lang="en-US" sz="3600" b="1" i="1" cap="none" dirty="0">
                <a:latin typeface="Arial" panose="020B0604020202020204" pitchFamily="34" charset="0"/>
                <a:cs typeface="Arial" panose="020B0604020202020204" pitchFamily="34" charset="0"/>
              </a:rPr>
              <a:t>She’s wearing </a:t>
            </a:r>
            <a:r>
              <a:rPr lang="en-US" sz="3600" b="1" i="1" cap="none" dirty="0" smtClean="0">
                <a:solidFill>
                  <a:srgbClr val="FF0000"/>
                </a:solidFill>
                <a:latin typeface="Arial" panose="020B0604020202020204" pitchFamily="34" charset="0"/>
                <a:cs typeface="Arial" panose="020B0604020202020204" pitchFamily="34" charset="0"/>
              </a:rPr>
              <a:t>fashionable </a:t>
            </a:r>
            <a:r>
              <a:rPr lang="en-US" sz="3600" b="1" i="1" cap="none" dirty="0">
                <a:solidFill>
                  <a:srgbClr val="FF0000"/>
                </a:solidFill>
                <a:latin typeface="Arial" panose="020B0604020202020204" pitchFamily="34" charset="0"/>
                <a:cs typeface="Arial" panose="020B0604020202020204" pitchFamily="34" charset="0"/>
              </a:rPr>
              <a:t>brown leather </a:t>
            </a:r>
            <a:r>
              <a:rPr lang="en-US" sz="3600" b="1" i="1" cap="none" dirty="0" smtClean="0">
                <a:solidFill>
                  <a:srgbClr val="FF0000"/>
                </a:solidFill>
                <a:latin typeface="Arial" panose="020B0604020202020204" pitchFamily="34" charset="0"/>
                <a:cs typeface="Arial" panose="020B0604020202020204" pitchFamily="34" charset="0"/>
              </a:rPr>
              <a:t>Italian boots</a:t>
            </a:r>
            <a:r>
              <a:rPr lang="en-US" sz="3600" b="1" i="1" cap="none" dirty="0">
                <a:solidFill>
                  <a:srgbClr val="FF0000"/>
                </a:solidFill>
                <a:latin typeface="Arial" panose="020B0604020202020204" pitchFamily="34" charset="0"/>
                <a:cs typeface="Arial" panose="020B0604020202020204" pitchFamily="34" charset="0"/>
              </a:rPr>
              <a:t>. </a:t>
            </a:r>
            <a:br>
              <a:rPr lang="en-US" sz="3600" b="1" i="1" cap="none" dirty="0">
                <a:solidFill>
                  <a:srgbClr val="FF0000"/>
                </a:solidFill>
                <a:latin typeface="Arial" panose="020B0604020202020204" pitchFamily="34" charset="0"/>
                <a:cs typeface="Arial" panose="020B0604020202020204" pitchFamily="34" charset="0"/>
              </a:rPr>
            </a:br>
            <a:r>
              <a:rPr lang="en-US" sz="3500" b="1" cap="none"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reecolliapd</a:t>
            </a: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the toad;</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H</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en-US" sz="3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r>
            <a:br>
              <a:rPr lang="ru-RU" sz="1500" b="1"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Категория 5</a:t>
            </a:r>
            <a:r>
              <a:rPr lang="en-US"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ru-RU" sz="2000" cap="none"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Вопрос за 800</a:t>
            </a:r>
            <a:endParaRPr lang="ru-RU" sz="2000" cap="none"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22267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803" y="135064"/>
            <a:ext cx="10637849" cy="1077218"/>
          </a:xfrm>
          <a:prstGeom prst="rect">
            <a:avLst/>
          </a:prstGeom>
          <a:noFill/>
        </p:spPr>
        <p:txBody>
          <a:bodyPr wrap="none" rtlCol="0">
            <a:spAutoFit/>
          </a:bodyPr>
          <a:lstStyle/>
          <a:p>
            <a:r>
              <a:rPr lang="en-US" sz="3200" dirty="0" smtClean="0">
                <a:latin typeface="Aharoni" panose="02010803020104030203" pitchFamily="2" charset="-79"/>
                <a:cs typeface="Aharoni" panose="02010803020104030203" pitchFamily="2" charset="-79"/>
              </a:rPr>
              <a:t>Guess whom  it is being told about in the video </a:t>
            </a:r>
            <a:r>
              <a:rPr lang="en-US" sz="3200" dirty="0" smtClean="0">
                <a:latin typeface="Aharoni" panose="02010803020104030203" pitchFamily="2" charset="-79"/>
                <a:cs typeface="Aharoni" panose="02010803020104030203" pitchFamily="2" charset="-79"/>
              </a:rPr>
              <a:t>below</a:t>
            </a:r>
          </a:p>
          <a:p>
            <a:r>
              <a:rPr lang="en-US" sz="3200" dirty="0" smtClean="0">
                <a:latin typeface="Aharoni" panose="02010803020104030203" pitchFamily="2" charset="-79"/>
                <a:cs typeface="Aharoni" panose="02010803020104030203" pitchFamily="2" charset="-79"/>
              </a:rPr>
              <a:t> (</a:t>
            </a:r>
            <a:r>
              <a:rPr lang="en-US" sz="3200" smtClean="0">
                <a:latin typeface="Aharoni" panose="02010803020104030203" pitchFamily="2" charset="-79"/>
                <a:cs typeface="Aharoni" panose="02010803020104030203" pitchFamily="2" charset="-79"/>
              </a:rPr>
              <a:t>300 points</a:t>
            </a:r>
            <a:r>
              <a:rPr lang="en-US" sz="3200" dirty="0" smtClean="0">
                <a:latin typeface="Aharoni" panose="02010803020104030203" pitchFamily="2" charset="-79"/>
                <a:cs typeface="Aharoni" panose="02010803020104030203" pitchFamily="2" charset="-79"/>
              </a:rPr>
              <a:t>):</a:t>
            </a:r>
            <a:endParaRPr lang="ru-RU" sz="3200" dirty="0">
              <a:cs typeface="Aharoni" panose="02010803020104030203" pitchFamily="2" charset="-79"/>
            </a:endParaRPr>
          </a:p>
        </p:txBody>
      </p:sp>
      <p:pic>
        <p:nvPicPr>
          <p:cNvPr id="6" name="ESL Game _ Can you guess the photo I describe_.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629" y="1212282"/>
            <a:ext cx="10544627" cy="5085001"/>
          </a:xfrm>
          <a:prstGeom prst="rect">
            <a:avLst/>
          </a:prstGeom>
        </p:spPr>
      </p:pic>
    </p:spTree>
    <p:extLst>
      <p:ext uri="{BB962C8B-B14F-4D97-AF65-F5344CB8AC3E}">
        <p14:creationId xmlns:p14="http://schemas.microsoft.com/office/powerpoint/2010/main" val="3107695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4" name="Rectangle 3">
            <a:hlinkClick r:id="rId4" action="ppaction://hlinksldjump"/>
          </p:cNvPr>
          <p:cNvSpPr/>
          <p:nvPr/>
        </p:nvSpPr>
        <p:spPr>
          <a:xfrm>
            <a:off x="5408390" y="5690461"/>
            <a:ext cx="137646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a:t>
            </a: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hlinkClick r:id="rId4" action="ppaction://hlinksldjump"/>
              </a:rPr>
              <a:t>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p:cNvSpPr txBox="1"/>
          <p:nvPr/>
        </p:nvSpPr>
        <p:spPr>
          <a:xfrm>
            <a:off x="985837" y="171451"/>
            <a:ext cx="10647467" cy="1077218"/>
          </a:xfrm>
          <a:prstGeom prst="rect">
            <a:avLst/>
          </a:prstGeom>
          <a:noFill/>
        </p:spPr>
        <p:txBody>
          <a:bodyPr wrap="none" rtlCol="0">
            <a:spAutoFit/>
          </a:bodyPr>
          <a:lstStyle/>
          <a:p>
            <a:r>
              <a:rPr lang="en-US" sz="3200" dirty="0" smtClean="0">
                <a:solidFill>
                  <a:schemeClr val="bg1"/>
                </a:solidFill>
                <a:latin typeface="Times New Roman" panose="02020603050405020304" pitchFamily="18" charset="0"/>
                <a:cs typeface="Times New Roman" panose="02020603050405020304" pitchFamily="18" charset="0"/>
              </a:rPr>
              <a:t>To give an idea of someone’s appearance </a:t>
            </a:r>
          </a:p>
          <a:p>
            <a:r>
              <a:rPr lang="en-US" sz="3200" dirty="0" smtClean="0">
                <a:solidFill>
                  <a:schemeClr val="bg1"/>
                </a:solidFill>
                <a:latin typeface="Times New Roman" panose="02020603050405020304" pitchFamily="18" charset="0"/>
                <a:cs typeface="Times New Roman" panose="02020603050405020304" pitchFamily="18" charset="0"/>
              </a:rPr>
              <a:t>we should describe the next features. Choose the correct option</a:t>
            </a:r>
            <a:r>
              <a:rPr lang="en-US" dirty="0" smtClean="0"/>
              <a:t>:</a:t>
            </a:r>
            <a:endParaRPr lang="ru-RU" dirty="0"/>
          </a:p>
        </p:txBody>
      </p:sp>
      <p:sp>
        <p:nvSpPr>
          <p:cNvPr id="5" name="TextBox 4">
            <a:hlinkClick r:id="rId4" action="ppaction://hlinksldjump"/>
          </p:cNvPr>
          <p:cNvSpPr txBox="1"/>
          <p:nvPr/>
        </p:nvSpPr>
        <p:spPr>
          <a:xfrm>
            <a:off x="728663" y="1412457"/>
            <a:ext cx="8986837" cy="4893647"/>
          </a:xfrm>
          <a:prstGeom prst="rect">
            <a:avLst/>
          </a:prstGeom>
          <a:noFill/>
        </p:spPr>
        <p:txBody>
          <a:bodyPr wrap="square" rtlCol="0">
            <a:spAutoFit/>
          </a:bodyPr>
          <a:lstStyle/>
          <a:p>
            <a:r>
              <a:rPr lang="en-US" sz="2400" b="1" dirty="0" smtClean="0">
                <a:solidFill>
                  <a:schemeClr val="bg1"/>
                </a:solidFill>
              </a:rPr>
              <a:t>Height;</a:t>
            </a:r>
          </a:p>
          <a:p>
            <a:r>
              <a:rPr lang="en-US" sz="2400" b="1" dirty="0" smtClean="0">
                <a:solidFill>
                  <a:schemeClr val="bg1"/>
                </a:solidFill>
              </a:rPr>
              <a:t>Behavior;</a:t>
            </a:r>
          </a:p>
          <a:p>
            <a:r>
              <a:rPr lang="en-US" sz="2400" b="1" dirty="0" smtClean="0">
                <a:solidFill>
                  <a:schemeClr val="bg1"/>
                </a:solidFill>
              </a:rPr>
              <a:t>Hair;</a:t>
            </a:r>
          </a:p>
          <a:p>
            <a:r>
              <a:rPr lang="en-US" sz="2400" b="1" dirty="0" smtClean="0">
                <a:solidFill>
                  <a:schemeClr val="bg1"/>
                </a:solidFill>
              </a:rPr>
              <a:t>Eyes; </a:t>
            </a:r>
          </a:p>
          <a:p>
            <a:r>
              <a:rPr lang="en-US" sz="2400" b="1" dirty="0" smtClean="0">
                <a:solidFill>
                  <a:schemeClr val="bg1"/>
                </a:solidFill>
              </a:rPr>
              <a:t>Relations with next-door neighbors;</a:t>
            </a:r>
          </a:p>
          <a:p>
            <a:r>
              <a:rPr lang="en-US" sz="2400" b="1" dirty="0" smtClean="0">
                <a:solidFill>
                  <a:schemeClr val="bg1"/>
                </a:solidFill>
              </a:rPr>
              <a:t>The place he/she was born;</a:t>
            </a:r>
          </a:p>
          <a:p>
            <a:r>
              <a:rPr lang="en-US" sz="2400" b="1" dirty="0" smtClean="0">
                <a:solidFill>
                  <a:schemeClr val="bg1"/>
                </a:solidFill>
              </a:rPr>
              <a:t>Person’s hobby;</a:t>
            </a:r>
          </a:p>
          <a:p>
            <a:r>
              <a:rPr lang="en-US" sz="2400" b="1" dirty="0" smtClean="0">
                <a:solidFill>
                  <a:schemeClr val="bg1"/>
                </a:solidFill>
              </a:rPr>
              <a:t>A shape of </a:t>
            </a:r>
            <a:r>
              <a:rPr lang="en-US" sz="2400" b="1" dirty="0">
                <a:solidFill>
                  <a:schemeClr val="bg1"/>
                </a:solidFill>
              </a:rPr>
              <a:t> </a:t>
            </a:r>
            <a:r>
              <a:rPr lang="en-US" sz="2400" b="1" dirty="0" smtClean="0">
                <a:solidFill>
                  <a:schemeClr val="bg1"/>
                </a:solidFill>
              </a:rPr>
              <a:t>a face;</a:t>
            </a:r>
          </a:p>
          <a:p>
            <a:r>
              <a:rPr lang="en-US" sz="2400" b="1" dirty="0" smtClean="0">
                <a:solidFill>
                  <a:schemeClr val="bg1"/>
                </a:solidFill>
              </a:rPr>
              <a:t>Person’s clothes;</a:t>
            </a:r>
          </a:p>
          <a:p>
            <a:r>
              <a:rPr lang="en-US" sz="2400" b="1" dirty="0" smtClean="0">
                <a:solidFill>
                  <a:schemeClr val="bg1"/>
                </a:solidFill>
              </a:rPr>
              <a:t>A Stature/a build;</a:t>
            </a:r>
          </a:p>
          <a:p>
            <a:r>
              <a:rPr lang="en-US" sz="2400" b="1" dirty="0" smtClean="0">
                <a:solidFill>
                  <a:schemeClr val="bg1"/>
                </a:solidFill>
              </a:rPr>
              <a:t>A chin;</a:t>
            </a:r>
          </a:p>
          <a:p>
            <a:r>
              <a:rPr lang="en-US" sz="2400" b="1" dirty="0" smtClean="0">
                <a:solidFill>
                  <a:schemeClr val="bg1"/>
                </a:solidFill>
              </a:rPr>
              <a:t>Teeth;</a:t>
            </a:r>
          </a:p>
          <a:p>
            <a:r>
              <a:rPr lang="en-US" sz="2400" b="1" dirty="0" smtClean="0">
                <a:solidFill>
                  <a:schemeClr val="bg1"/>
                </a:solidFill>
              </a:rPr>
              <a:t>If a person has read Shakespeare </a:t>
            </a:r>
          </a:p>
        </p:txBody>
      </p:sp>
    </p:spTree>
    <p:custDataLst>
      <p:tags r:id="rId1"/>
    </p:custDataLst>
    <p:extLst>
      <p:ext uri="{BB962C8B-B14F-4D97-AF65-F5344CB8AC3E}">
        <p14:creationId xmlns:p14="http://schemas.microsoft.com/office/powerpoint/2010/main" val="283771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27445" y="1008530"/>
            <a:ext cx="10759642" cy="3429000"/>
          </a:xfrm>
        </p:spPr>
        <p:txBody>
          <a:bodyPr>
            <a:noAutofit/>
          </a:bodyPr>
          <a:lstStyle/>
          <a:p>
            <a:pPr algn="ctr"/>
            <a:r>
              <a:rPr lang="ru-RU" sz="4000" b="1" cap="none"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rPr>
              <a:t/>
            </a:r>
            <a:br>
              <a:rPr lang="ru-RU" sz="4000" b="1" cap="none" dirty="0" smtClean="0">
                <a:solidFill>
                  <a:srgbClr val="FFFF00"/>
                </a:solidFill>
                <a:latin typeface="Times New Roman" panose="02020603050405020304" pitchFamily="18" charset="0"/>
                <a:ea typeface="Open Sans" panose="020B0606030504020204" pitchFamily="34" charset="0"/>
                <a:cs typeface="Times New Roman" panose="02020603050405020304" pitchFamily="18" charset="0"/>
              </a:rPr>
            </a:br>
            <a:endParaRPr lang="ru-RU" sz="4000" b="1" cap="none" dirty="0">
              <a:solidFill>
                <a:srgbClr val="FFFF00"/>
              </a:solidFill>
              <a:latin typeface="Times New Roman" panose="02020603050405020304" pitchFamily="18" charset="0"/>
              <a:cs typeface="Times New Roman" panose="02020603050405020304" pitchFamily="18" charset="0"/>
            </a:endParaRPr>
          </a:p>
        </p:txBody>
      </p:sp>
      <p:sp>
        <p:nvSpPr>
          <p:cNvPr id="6" name="Rectangle 5">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p:cNvSpPr txBox="1"/>
          <p:nvPr/>
        </p:nvSpPr>
        <p:spPr>
          <a:xfrm>
            <a:off x="1200150" y="700088"/>
            <a:ext cx="9001125" cy="4031873"/>
          </a:xfrm>
          <a:prstGeom prst="rect">
            <a:avLst/>
          </a:prstGeom>
          <a:noFill/>
        </p:spPr>
        <p:txBody>
          <a:bodyPr wrap="square" rtlCol="0">
            <a:spAutoFit/>
          </a:bodyPr>
          <a:lstStyle/>
          <a:p>
            <a:r>
              <a:rPr lang="en-US" sz="3200" b="1" dirty="0">
                <a:solidFill>
                  <a:schemeClr val="bg1"/>
                </a:solidFill>
              </a:rPr>
              <a:t>Height;</a:t>
            </a:r>
          </a:p>
          <a:p>
            <a:r>
              <a:rPr lang="en-US" sz="3200" b="1" dirty="0" smtClean="0">
                <a:solidFill>
                  <a:schemeClr val="bg1"/>
                </a:solidFill>
              </a:rPr>
              <a:t>Hair</a:t>
            </a:r>
            <a:r>
              <a:rPr lang="en-US" sz="3200" b="1" dirty="0">
                <a:solidFill>
                  <a:schemeClr val="bg1"/>
                </a:solidFill>
              </a:rPr>
              <a:t>;</a:t>
            </a:r>
          </a:p>
          <a:p>
            <a:r>
              <a:rPr lang="en-US" sz="3200" b="1" dirty="0">
                <a:solidFill>
                  <a:schemeClr val="bg1"/>
                </a:solidFill>
              </a:rPr>
              <a:t>Eyes; </a:t>
            </a:r>
          </a:p>
          <a:p>
            <a:r>
              <a:rPr lang="en-US" sz="3200" b="1" dirty="0" smtClean="0">
                <a:solidFill>
                  <a:schemeClr val="bg1"/>
                </a:solidFill>
              </a:rPr>
              <a:t>A </a:t>
            </a:r>
            <a:r>
              <a:rPr lang="en-US" sz="3200" b="1" dirty="0">
                <a:solidFill>
                  <a:schemeClr val="bg1"/>
                </a:solidFill>
              </a:rPr>
              <a:t>shape of a</a:t>
            </a:r>
            <a:r>
              <a:rPr lang="en-US" sz="3200" b="1" dirty="0" smtClean="0">
                <a:solidFill>
                  <a:schemeClr val="bg1"/>
                </a:solidFill>
              </a:rPr>
              <a:t> </a:t>
            </a:r>
            <a:r>
              <a:rPr lang="en-US" sz="3200" b="1" dirty="0">
                <a:solidFill>
                  <a:schemeClr val="bg1"/>
                </a:solidFill>
              </a:rPr>
              <a:t>face;</a:t>
            </a:r>
          </a:p>
          <a:p>
            <a:r>
              <a:rPr lang="en-US" sz="3200" b="1" dirty="0" smtClean="0">
                <a:solidFill>
                  <a:schemeClr val="bg1"/>
                </a:solidFill>
              </a:rPr>
              <a:t>Person’s clothes</a:t>
            </a:r>
            <a:r>
              <a:rPr lang="en-US" sz="3200" b="1" dirty="0">
                <a:solidFill>
                  <a:schemeClr val="bg1"/>
                </a:solidFill>
              </a:rPr>
              <a:t>;</a:t>
            </a:r>
          </a:p>
          <a:p>
            <a:r>
              <a:rPr lang="en-US" sz="3200" b="1" dirty="0">
                <a:solidFill>
                  <a:schemeClr val="bg1"/>
                </a:solidFill>
              </a:rPr>
              <a:t>A Stature/a build;</a:t>
            </a:r>
          </a:p>
          <a:p>
            <a:r>
              <a:rPr lang="en-US" sz="3200" b="1" dirty="0">
                <a:solidFill>
                  <a:schemeClr val="bg1"/>
                </a:solidFill>
              </a:rPr>
              <a:t>A chin;</a:t>
            </a:r>
          </a:p>
          <a:p>
            <a:r>
              <a:rPr lang="en-US" sz="3200" b="1" dirty="0">
                <a:solidFill>
                  <a:schemeClr val="bg1"/>
                </a:solidFill>
              </a:rPr>
              <a:t>Teeth</a:t>
            </a:r>
            <a:r>
              <a:rPr lang="en-US" sz="3200" b="1" dirty="0" smtClean="0">
                <a:solidFill>
                  <a:schemeClr val="bg1"/>
                </a:solidFill>
              </a:rPr>
              <a:t>;</a:t>
            </a:r>
            <a:endParaRPr lang="en-US" sz="3200" b="1" dirty="0">
              <a:solidFill>
                <a:schemeClr val="bg1"/>
              </a:solidFill>
            </a:endParaRPr>
          </a:p>
        </p:txBody>
      </p:sp>
    </p:spTree>
    <p:custDataLst>
      <p:tags r:id="rId1"/>
    </p:custDataLst>
    <p:extLst>
      <p:ext uri="{BB962C8B-B14F-4D97-AF65-F5344CB8AC3E}">
        <p14:creationId xmlns:p14="http://schemas.microsoft.com/office/powerpoint/2010/main" val="182972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5"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1185863" y="212192"/>
            <a:ext cx="10272712" cy="8710077"/>
          </a:xfrm>
          <a:prstGeom prst="rect">
            <a:avLst/>
          </a:prstGeom>
        </p:spPr>
        <p:txBody>
          <a:bodyPr wrap="square">
            <a:spAutoFit/>
          </a:bodyPr>
          <a:lstStyle/>
          <a:p>
            <a:pPr algn="just"/>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Replace adjectives with words with the opposite meaning: </a:t>
            </a:r>
          </a:p>
          <a:p>
            <a:pPr algn="just"/>
            <a:endPar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just"/>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Stout, of solid build-                     </a:t>
            </a:r>
          </a:p>
          <a:p>
            <a:pPr algn="just"/>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Close-cropped- </a:t>
            </a:r>
          </a:p>
          <a:p>
            <a:pPr algn="just"/>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Old-fashioned-</a:t>
            </a:r>
          </a:p>
          <a:p>
            <a:pPr algn="just"/>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Curly-haired-</a:t>
            </a:r>
          </a:p>
          <a:p>
            <a:pPr algn="just"/>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Dark-haired- </a:t>
            </a:r>
          </a:p>
          <a:p>
            <a:pPr algn="just"/>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Tall- </a:t>
            </a:r>
          </a:p>
          <a:p>
            <a:pPr algn="just"/>
            <a:r>
              <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Different-</a:t>
            </a:r>
            <a:endParaRPr lang="en-US"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709855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hlinkClick r:id="rId4" action="ppaction://hlinksldjump"/>
          </p:cNvPr>
          <p:cNvSpPr/>
          <p:nvPr/>
        </p:nvSpPr>
        <p:spPr>
          <a:xfrm>
            <a:off x="3959299" y="5719551"/>
            <a:ext cx="4272453" cy="477054"/>
          </a:xfrm>
          <a:prstGeom prst="rect">
            <a:avLst/>
          </a:prstGeom>
        </p:spPr>
        <p:txBody>
          <a:bodyPr wrap="none">
            <a:spAutoFit/>
          </a:bodyPr>
          <a:lstStyle/>
          <a:p>
            <a:pPr algn="ctr"/>
            <a:r>
              <a:rPr lang="ru-RU" sz="2500" u="sng" dirty="0" smtClean="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Вернуться к выбору тем→</a:t>
            </a:r>
            <a:endParaRPr lang="ru-RU" sz="2500" u="sng" dirty="0">
              <a:ln w="0"/>
              <a:solidFill>
                <a:schemeClr val="accent4">
                  <a:lumMod val="40000"/>
                  <a:lumOff val="60000"/>
                </a:schemeClr>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Заголовок 3"/>
          <p:cNvSpPr>
            <a:spLocks noGrp="1"/>
          </p:cNvSpPr>
          <p:nvPr>
            <p:ph type="title"/>
          </p:nvPr>
        </p:nvSpPr>
        <p:spPr>
          <a:xfrm>
            <a:off x="715704" y="1457326"/>
            <a:ext cx="10759642" cy="2475482"/>
          </a:xfrm>
        </p:spPr>
        <p:txBody>
          <a:bodyPr>
            <a:normAutofit/>
          </a:bodyPr>
          <a:lstStyle/>
          <a:p>
            <a: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Stout, of solid build-   </a:t>
            </a:r>
            <a:r>
              <a:rPr lang="en-US" sz="20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slender, delicate, graceful, slim                  </a:t>
            </a:r>
            <a: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r>
            <a:b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Close-cropped- </a:t>
            </a:r>
            <a:r>
              <a:rPr lang="en-US" sz="20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long-haired</a:t>
            </a:r>
            <a: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r>
            <a:b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br>
            <a:r>
              <a:rPr lang="en-US" sz="20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Old-fashioned- smartly-dressed, fashionably-dressed</a:t>
            </a:r>
            <a: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r>
            <a:b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br>
            <a:r>
              <a:rPr lang="en-US" sz="20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Curly-haired- straight-haired</a:t>
            </a:r>
            <a: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r>
            <a:b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Dark-haired- </a:t>
            </a:r>
            <a:r>
              <a:rPr lang="en-US" sz="20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fair/light-haired</a:t>
            </a:r>
            <a: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r>
            <a:b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br>
            <a:r>
              <a:rPr lang="en-US" sz="20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tall-short</a:t>
            </a:r>
            <a:br>
              <a:rPr lang="en-US" sz="20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br>
            <a:r>
              <a:rPr lang="en-US" sz="2000"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different-alike</a:t>
            </a:r>
            <a: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
            </a:r>
            <a:br>
              <a:rPr lang="en-US" sz="20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br>
            <a:endParaRPr lang="ru-RU" sz="2000" cap="none"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63033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30000">
              <a:schemeClr val="accent5">
                <a:lumMod val="89000"/>
              </a:schemeClr>
            </a:gs>
            <a:gs pos="55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371" y="5499514"/>
            <a:ext cx="2352552" cy="806590"/>
          </a:xfrm>
          <a:prstGeom prst="rect">
            <a:avLst/>
          </a:prstGeom>
        </p:spPr>
      </p:pic>
      <p:sp>
        <p:nvSpPr>
          <p:cNvPr id="8" name="Rectangle 7">
            <a:hlinkClick r:id="rId5" action="ppaction://hlinksldjump"/>
          </p:cNvPr>
          <p:cNvSpPr/>
          <p:nvPr/>
        </p:nvSpPr>
        <p:spPr>
          <a:xfrm>
            <a:off x="5199230" y="5690461"/>
            <a:ext cx="1794787" cy="400110"/>
          </a:xfrm>
          <a:prstGeom prst="rect">
            <a:avLst/>
          </a:prstGeom>
        </p:spPr>
        <p:txBody>
          <a:bodyPr wrap="none">
            <a:spAutoFit/>
          </a:bodyPr>
          <a:lstStyle/>
          <a:p>
            <a:pPr algn="ctr"/>
            <a:r>
              <a:rPr lang="ru-RU" sz="2000" dirty="0" smtClean="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Узнать ответ</a:t>
            </a:r>
            <a:endParaRPr lang="ru-RU" sz="2000" dirty="0">
              <a:ln w="0"/>
              <a:solidFill>
                <a:schemeClr val="bg1"/>
              </a:solidFill>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Прямоугольник 2"/>
          <p:cNvSpPr/>
          <p:nvPr/>
        </p:nvSpPr>
        <p:spPr>
          <a:xfrm>
            <a:off x="671513" y="0"/>
            <a:ext cx="11301411" cy="2246769"/>
          </a:xfrm>
          <a:prstGeom prst="rect">
            <a:avLst/>
          </a:prstGeom>
        </p:spPr>
        <p:txBody>
          <a:bodyPr wrap="square">
            <a:spAutoFit/>
          </a:bodyPr>
          <a:lstStyle/>
          <a:p>
            <a:pPr algn="ctr"/>
            <a:r>
              <a:rPr lang="en-US" sz="3500" b="1" dirty="0" smtClean="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This is Modigliani’s painting and nearby it is the photo of his beloved Jeanne. Compare and say what ‘s wrong with the painting. Why does the painted woman  not look like her  original?</a:t>
            </a:r>
          </a:p>
          <a:p>
            <a:pPr algn="ctr"/>
            <a:endParaRPr lang="ru-RU" sz="3500" dirty="0">
              <a:solidFill>
                <a:schemeClr val="accent4">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330" y="1663024"/>
            <a:ext cx="5314950" cy="4427547"/>
          </a:xfrm>
          <a:prstGeom prst="rect">
            <a:avLst/>
          </a:prstGeom>
        </p:spPr>
      </p:pic>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5318" y="1708160"/>
            <a:ext cx="3353355" cy="4943475"/>
          </a:xfrm>
          <a:prstGeom prst="rect">
            <a:avLst/>
          </a:prstGeom>
        </p:spPr>
      </p:pic>
    </p:spTree>
    <p:custDataLst>
      <p:tags r:id="rId1"/>
    </p:custDataLst>
    <p:extLst>
      <p:ext uri="{BB962C8B-B14F-4D97-AF65-F5344CB8AC3E}">
        <p14:creationId xmlns:p14="http://schemas.microsoft.com/office/powerpoint/2010/main" val="1545743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ISPRING_PLAYERS_CUSTOMIZATION" val="UEsDBBQAAgAIAAlvg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BAgAAFAACAAgACW+BSKkBxHb7AgAAsAgAABQAAAAAAAAAAQAAAAAAAAAAAHVuaXZlcnNhbC9wbGF5ZXIueG1sUEsFBgAAAAABAAEAQgAAAC0DAAAAAA=="/>
  <p:tag name="ISPRING_PRESENTATION_TITLE" val="СВОЯ ИГРА"/>
  <p:tag name="ARTICULATE_SLIDE_COUNT" val="42"/>
  <p:tag name="ARTICULATE_PROJECT_OPEN" val="0"/>
  <p:tag name="ISPRING_UUID" val="{057A1C99-AAD4-4B36-81AC-138FA0944F7E}"/>
  <p:tag name="ISPRING_RESOURCE_FOLDER" val="C:\Users\olga.kokoulina\Documents\СВОЯ ИГРА - Copy\"/>
  <p:tag name="ISPRING_PRESENTATION_PATH" val="C:\Users\olga.kokoulina\Documents\СВОЯ ИГРА - Copy.pptx"/>
  <p:tag name="ISPRING_PROJECT_FOLDER_UPDATED" val="1"/>
  <p:tag name="ISPRING_SCREEN_RECS_UPDATED" val="C:\Users\olga.kokoulina\Documents\СВОЯ ИГРА - Copy"/>
  <p:tag name="ISPRING_RESOURCE_PATHS_HASH_PRESENTER" val="30a29568428e1fbe1e9622116143a56fc151e3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Тема Office">
  <a:themeElements>
    <a:clrScheme name="Custom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EE599"/>
      </a:hlink>
      <a:folHlink>
        <a:srgbClr val="2D5190"/>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6754</TotalTime>
  <Words>1473</Words>
  <Application>Microsoft Office PowerPoint</Application>
  <PresentationFormat>Произвольный</PresentationFormat>
  <Paragraphs>416</Paragraphs>
  <Slides>47</Slides>
  <Notes>45</Notes>
  <HiddenSlides>0</HiddenSlides>
  <MMClips>4</MMClips>
  <ScaleCrop>false</ScaleCrop>
  <HeadingPairs>
    <vt:vector size="4" baseType="variant">
      <vt:variant>
        <vt:lpstr>Тема</vt:lpstr>
      </vt:variant>
      <vt:variant>
        <vt:i4>1</vt:i4>
      </vt:variant>
      <vt:variant>
        <vt:lpstr>Заголовки слайдов</vt:lpstr>
      </vt:variant>
      <vt:variant>
        <vt:i4>47</vt:i4>
      </vt:variant>
    </vt:vector>
  </HeadingPairs>
  <TitlesOfParts>
    <vt:vector size="48" baseType="lpstr">
      <vt:lpstr>Тема Office</vt:lpstr>
      <vt:lpstr>Презентация PowerPoint</vt:lpstr>
      <vt:lpstr>Презентация PowerPoint</vt:lpstr>
      <vt:lpstr> </vt:lpstr>
      <vt:lpstr> Build/ Stature/ figure  </vt:lpstr>
      <vt:lpstr>Презентация PowerPoint</vt:lpstr>
      <vt:lpstr> </vt:lpstr>
      <vt:lpstr>Презентация PowerPoint</vt:lpstr>
      <vt:lpstr>Stout, of solid build-   slender, delicate, graceful, slim                   Close-cropped-  long-haired Old-fashioned- smartly-dressed, fashionably-dressed Curly-haired- straight-haired Dark-haired-  fair/light-haired tall-short different-alike </vt:lpstr>
      <vt:lpstr>Презентация PowerPoint</vt:lpstr>
      <vt:lpstr>The woman in the portrait has no pupils, her eyes are blurred. She has extremely long neck. The woman in the photo has long straight hair and a pair of plaits rolled up into a ball. </vt:lpstr>
      <vt:lpstr>Презентация PowerPoint</vt:lpstr>
      <vt:lpstr>I am Age.</vt:lpstr>
      <vt:lpstr>Презентация PowerPoint</vt:lpstr>
      <vt:lpstr>I am Mario Категория 2 / Вопрос за 400</vt:lpstr>
      <vt:lpstr>Презентация PowerPoint</vt:lpstr>
      <vt:lpstr>Hazel eyes, chestnut hair, plump cheeks, a pointed nose  Категория 2 / Вопрос за 600</vt:lpstr>
      <vt:lpstr>Презентация PowerPoint</vt:lpstr>
      <vt:lpstr>Picture # 2 Категория 2 / Вопрос за 800</vt:lpstr>
      <vt:lpstr>Презентация PowerPoint</vt:lpstr>
      <vt:lpstr>   Категория 3 / Вопрос за 200</vt:lpstr>
      <vt:lpstr>Презентация PowerPoint</vt:lpstr>
      <vt:lpstr>Презентация PowerPoint</vt:lpstr>
      <vt:lpstr>Презентация PowerPoint</vt:lpstr>
      <vt:lpstr>  Eeyore, Tigger Категория 3 / Вопрос за 600</vt:lpstr>
      <vt:lpstr>Презентация PowerPoint</vt:lpstr>
      <vt:lpstr>Презентация PowerPoint</vt:lpstr>
      <vt:lpstr>To be caught red-handed once in a blue moon a white elephant  to feel blue to have a green thumb to pull someone’s leg as cool as cucumber     </vt:lpstr>
      <vt:lpstr>Презентация PowerPoint</vt:lpstr>
      <vt:lpstr>Презентация PowerPoint</vt:lpstr>
      <vt:lpstr>Презентация PowerPoint</vt:lpstr>
      <vt:lpstr>Презентация PowerPoint</vt:lpstr>
      <vt:lpstr>Презентация PowerPoint</vt:lpstr>
      <vt:lpstr> Правильный ответ  Категория 4 / Вопрос за 600  1. He feels unhappy, disappointed; 2.He feels embarrassed; 3. He feels surprised, may be unpleasantly surprised.     </vt:lpstr>
      <vt:lpstr>Презентация PowerPoint</vt:lpstr>
      <vt:lpstr>Правильный ответ  Категория 4 / Вопрос за 800</vt:lpstr>
      <vt:lpstr>Презентация PowerPoint</vt:lpstr>
      <vt:lpstr>Winnie-the-Pooh, Rabbit Категория 5 / Вопрос за 200</vt:lpstr>
      <vt:lpstr>Презентация PowerPoint</vt:lpstr>
      <vt:lpstr>  Категория 5 / Вопрос за 400</vt:lpstr>
      <vt:lpstr>Презентация PowerPoint</vt:lpstr>
      <vt:lpstr>1) Harry Potter; 2) Rapunzel   (“Tangled”); 3) Snow White (“Snow White and the Seven Dwarfs”);  4) Elsa (“Frozen”) 5) Cinderella.    Категория 5 / Вопрос за 600</vt:lpstr>
      <vt:lpstr>Презентация PowerPoint</vt:lpstr>
      <vt:lpstr>Правильный ответ  Shrek’s ears look both like snail’s horns and a trombone in shape;  His skin is green in colour  like the apple and the toad; He lives in a swamp like a toad.      Категория 5 / Вопрос за 800</vt:lpstr>
      <vt:lpstr>Правильный ответ  Shrek’s ears look both like snail’s horns and a trombone in shape;  His skin is green in collie the apple and the toad; H.      Категория 5 / Вопрос за 800</vt:lpstr>
      <vt:lpstr>       Put the adjectives in the sentences below in the correct order (300 points):  She was an Spanish attractive tall fair-haired young slim woman;  He bought an racing German expensive red big brand new high-speed automobile.   She’s wearing Italian fashionable leather  brown boots.                    </vt:lpstr>
      <vt:lpstr>      She was an attractive tall slim young fair-haired Spanish woman;  He bought an expensive brand new big red German high-speed racing automobile.   She’s wearing fashionable brown leather Italian boots.  reecolliapd the toad; H      Категория 5 / Вопрос за 800</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СВОЯ ИГРА</dc:title>
  <dc:creator>Olga Kokoulina</dc:creator>
  <cp:lastModifiedBy>Оля</cp:lastModifiedBy>
  <cp:revision>193</cp:revision>
  <dcterms:created xsi:type="dcterms:W3CDTF">2017-04-04T07:27:35Z</dcterms:created>
  <dcterms:modified xsi:type="dcterms:W3CDTF">2025-03-09T20:59:05Z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F2CB6D5A-1B8B-4A8E-ADC4-3A0669CDCAD4</vt:lpwstr>
  </property>
  <property fmtid="{D5CDD505-2E9C-101B-9397-08002B2CF9AE}" pid="3" name="ArticulatePath">
    <vt:lpwstr>Презентация2</vt:lpwstr>
  </property>
</Properties>
</file>