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6" r:id="rId2"/>
    <p:sldId id="256" r:id="rId3"/>
    <p:sldId id="260" r:id="rId4"/>
    <p:sldId id="262" r:id="rId5"/>
    <p:sldId id="263" r:id="rId6"/>
    <p:sldId id="269" r:id="rId7"/>
    <p:sldId id="274" r:id="rId8"/>
    <p:sldId id="422" r:id="rId9"/>
    <p:sldId id="405" r:id="rId10"/>
    <p:sldId id="404" r:id="rId11"/>
    <p:sldId id="411" r:id="rId12"/>
    <p:sldId id="409" r:id="rId13"/>
    <p:sldId id="410" r:id="rId14"/>
    <p:sldId id="407" r:id="rId15"/>
    <p:sldId id="408" r:id="rId16"/>
    <p:sldId id="417" r:id="rId17"/>
    <p:sldId id="415" r:id="rId18"/>
    <p:sldId id="414" r:id="rId19"/>
    <p:sldId id="416" r:id="rId20"/>
    <p:sldId id="420" r:id="rId21"/>
    <p:sldId id="421" r:id="rId22"/>
    <p:sldId id="418" r:id="rId23"/>
    <p:sldId id="419" r:id="rId24"/>
    <p:sldId id="423" r:id="rId25"/>
    <p:sldId id="424" r:id="rId26"/>
    <p:sldId id="425" r:id="rId27"/>
    <p:sldId id="426" r:id="rId28"/>
    <p:sldId id="427" r:id="rId29"/>
    <p:sldId id="428" r:id="rId30"/>
    <p:sldId id="429" r:id="rId31"/>
    <p:sldId id="430" r:id="rId32"/>
    <p:sldId id="432" r:id="rId33"/>
    <p:sldId id="431" r:id="rId34"/>
    <p:sldId id="433" r:id="rId35"/>
    <p:sldId id="434" r:id="rId36"/>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BD9EB"/>
    <a:srgbClr val="00B8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270" y="-8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C285B-F9C6-44F4-8211-53C4858A7C66}" type="doc">
      <dgm:prSet loTypeId="urn:microsoft.com/office/officeart/2005/8/layout/pList2" loCatId="list" qsTypeId="urn:microsoft.com/office/officeart/2005/8/quickstyle/simple1" qsCatId="simple" csTypeId="urn:microsoft.com/office/officeart/2005/8/colors/colorful5" csCatId="colorful" phldr="1"/>
      <dgm:spPr/>
    </dgm:pt>
    <dgm:pt modelId="{67056E06-905D-4582-A10B-FD3122F3F8C6}">
      <dgm:prSet phldrT="[Текст]"/>
      <dgm:spPr/>
      <dgm:t>
        <a:bodyPr/>
        <a:lstStyle/>
        <a:p>
          <a:r>
            <a:rPr lang="ru-RU" dirty="0"/>
            <a:t>Материк, где официально Х. Колумб «берега попутал» </a:t>
          </a:r>
        </a:p>
      </dgm:t>
    </dgm:pt>
    <dgm:pt modelId="{CE3732F0-14D6-45C1-B7F5-5DE88933AC5C}" type="parTrans" cxnId="{CA66442B-D0C2-40CF-AA44-B735ABD6E33C}">
      <dgm:prSet/>
      <dgm:spPr/>
      <dgm:t>
        <a:bodyPr/>
        <a:lstStyle/>
        <a:p>
          <a:endParaRPr lang="ru-RU"/>
        </a:p>
      </dgm:t>
    </dgm:pt>
    <dgm:pt modelId="{C0C867DC-AE1A-4BDA-80CC-3506F34C99E0}" type="sibTrans" cxnId="{CA66442B-D0C2-40CF-AA44-B735ABD6E33C}">
      <dgm:prSet/>
      <dgm:spPr/>
      <dgm:t>
        <a:bodyPr/>
        <a:lstStyle/>
        <a:p>
          <a:endParaRPr lang="ru-RU"/>
        </a:p>
      </dgm:t>
    </dgm:pt>
    <dgm:pt modelId="{B73FA34E-CD5A-454D-9CD1-86EC049E3A84}">
      <dgm:prSet phldrT="[Текст]"/>
      <dgm:spPr/>
      <dgm:t>
        <a:bodyPr/>
        <a:lstStyle/>
        <a:p>
          <a:r>
            <a:rPr lang="ru-RU" dirty="0"/>
            <a:t>Это страна и материк -здесь всё наоборот «</a:t>
          </a:r>
          <a:r>
            <a:rPr lang="en-US" dirty="0"/>
            <a:t>Terra incognita</a:t>
          </a:r>
          <a:r>
            <a:rPr lang="ru-RU" dirty="0"/>
            <a:t>»</a:t>
          </a:r>
          <a:endParaRPr lang="en-US" dirty="0"/>
        </a:p>
        <a:p>
          <a:endParaRPr lang="ru-RU" dirty="0"/>
        </a:p>
      </dgm:t>
    </dgm:pt>
    <dgm:pt modelId="{FA7FD7FA-9AAD-40D8-B806-F594605BE5F3}" type="parTrans" cxnId="{16047FE3-8613-4886-A6CD-A46F06ACB6D6}">
      <dgm:prSet/>
      <dgm:spPr/>
      <dgm:t>
        <a:bodyPr/>
        <a:lstStyle/>
        <a:p>
          <a:endParaRPr lang="ru-RU"/>
        </a:p>
      </dgm:t>
    </dgm:pt>
    <dgm:pt modelId="{429BF6BD-6D3C-4A2C-A296-3BEEC9224DE2}" type="sibTrans" cxnId="{16047FE3-8613-4886-A6CD-A46F06ACB6D6}">
      <dgm:prSet/>
      <dgm:spPr/>
      <dgm:t>
        <a:bodyPr/>
        <a:lstStyle/>
        <a:p>
          <a:endParaRPr lang="ru-RU"/>
        </a:p>
      </dgm:t>
    </dgm:pt>
    <dgm:pt modelId="{33B4741C-3099-43D7-81DC-E33B0CA0CA32}">
      <dgm:prSet phldrT="[Текст]"/>
      <dgm:spPr/>
      <dgm:t>
        <a:bodyPr/>
        <a:lstStyle/>
        <a:p>
          <a:r>
            <a:rPr lang="ru-RU" dirty="0"/>
            <a:t>Еще часть этого материка в древние времена называли «Ливия»</a:t>
          </a:r>
        </a:p>
      </dgm:t>
    </dgm:pt>
    <dgm:pt modelId="{C68210B6-BBE5-4A9F-9DF0-28F8269EA08D}" type="parTrans" cxnId="{897E7419-3F03-416C-AE59-45CF79D21BED}">
      <dgm:prSet/>
      <dgm:spPr/>
      <dgm:t>
        <a:bodyPr/>
        <a:lstStyle/>
        <a:p>
          <a:endParaRPr lang="ru-RU"/>
        </a:p>
      </dgm:t>
    </dgm:pt>
    <dgm:pt modelId="{626ECD30-7140-4D07-98D5-158BAF599D82}" type="sibTrans" cxnId="{897E7419-3F03-416C-AE59-45CF79D21BED}">
      <dgm:prSet/>
      <dgm:spPr/>
      <dgm:t>
        <a:bodyPr/>
        <a:lstStyle/>
        <a:p>
          <a:endParaRPr lang="ru-RU"/>
        </a:p>
      </dgm:t>
    </dgm:pt>
    <dgm:pt modelId="{480B85ED-4A6B-491A-9DC6-2E37FA4B4DED}" type="pres">
      <dgm:prSet presAssocID="{BD5C285B-F9C6-44F4-8211-53C4858A7C66}" presName="Name0" presStyleCnt="0">
        <dgm:presLayoutVars>
          <dgm:dir/>
          <dgm:resizeHandles val="exact"/>
        </dgm:presLayoutVars>
      </dgm:prSet>
      <dgm:spPr/>
    </dgm:pt>
    <dgm:pt modelId="{CEE89300-7EF1-4937-9AFD-F9C795A005E4}" type="pres">
      <dgm:prSet presAssocID="{BD5C285B-F9C6-44F4-8211-53C4858A7C66}" presName="bkgdShp" presStyleLbl="alignAccFollowNode1" presStyleIdx="0" presStyleCnt="1" custLinFactY="-18804" custLinFactNeighborX="-272" custLinFactNeighborY="-100000"/>
      <dgm:spPr/>
    </dgm:pt>
    <dgm:pt modelId="{37E65CE9-16C7-44B8-B12F-2C473F4DA0E6}" type="pres">
      <dgm:prSet presAssocID="{BD5C285B-F9C6-44F4-8211-53C4858A7C66}" presName="linComp" presStyleCnt="0"/>
      <dgm:spPr/>
    </dgm:pt>
    <dgm:pt modelId="{56E815B4-F316-4605-BE13-49D5F128A3F8}" type="pres">
      <dgm:prSet presAssocID="{67056E06-905D-4582-A10B-FD3122F3F8C6}" presName="compNode" presStyleCnt="0"/>
      <dgm:spPr/>
    </dgm:pt>
    <dgm:pt modelId="{A837FBFD-E653-4143-AD78-3319B1246D11}" type="pres">
      <dgm:prSet presAssocID="{67056E06-905D-4582-A10B-FD3122F3F8C6}" presName="node" presStyleLbl="node1" presStyleIdx="0" presStyleCnt="3">
        <dgm:presLayoutVars>
          <dgm:bulletEnabled val="1"/>
        </dgm:presLayoutVars>
      </dgm:prSet>
      <dgm:spPr/>
      <dgm:t>
        <a:bodyPr/>
        <a:lstStyle/>
        <a:p>
          <a:endParaRPr lang="ru-RU"/>
        </a:p>
      </dgm:t>
    </dgm:pt>
    <dgm:pt modelId="{3F965321-C322-4D26-AD7E-BA9580753F83}" type="pres">
      <dgm:prSet presAssocID="{67056E06-905D-4582-A10B-FD3122F3F8C6}" presName="invisiNode" presStyleLbl="node1" presStyleIdx="0" presStyleCnt="3"/>
      <dgm:spPr/>
    </dgm:pt>
    <dgm:pt modelId="{70A2CF71-0267-4145-8265-CE7D451EC1B1}" type="pres">
      <dgm:prSet presAssocID="{67056E06-905D-4582-A10B-FD3122F3F8C6}" presName="imagNode" presStyleLbl="fgImgPlace1" presStyleIdx="0" presStyleCnt="3"/>
      <dgm:spPr/>
    </dgm:pt>
    <dgm:pt modelId="{CDCEB8CD-7286-4106-A083-049ADA8288D9}" type="pres">
      <dgm:prSet presAssocID="{C0C867DC-AE1A-4BDA-80CC-3506F34C99E0}" presName="sibTrans" presStyleLbl="sibTrans2D1" presStyleIdx="0" presStyleCnt="0"/>
      <dgm:spPr/>
      <dgm:t>
        <a:bodyPr/>
        <a:lstStyle/>
        <a:p>
          <a:endParaRPr lang="ru-RU"/>
        </a:p>
      </dgm:t>
    </dgm:pt>
    <dgm:pt modelId="{AAE715E3-6230-40D9-B11A-8BD6232B9A67}" type="pres">
      <dgm:prSet presAssocID="{B73FA34E-CD5A-454D-9CD1-86EC049E3A84}" presName="compNode" presStyleCnt="0"/>
      <dgm:spPr/>
    </dgm:pt>
    <dgm:pt modelId="{D04EC4FE-4607-4374-B460-706A0167DEBC}" type="pres">
      <dgm:prSet presAssocID="{B73FA34E-CD5A-454D-9CD1-86EC049E3A84}" presName="node" presStyleLbl="node1" presStyleIdx="1" presStyleCnt="3" custLinFactX="12966" custLinFactNeighborX="100000" custLinFactNeighborY="-1176">
        <dgm:presLayoutVars>
          <dgm:bulletEnabled val="1"/>
        </dgm:presLayoutVars>
      </dgm:prSet>
      <dgm:spPr/>
      <dgm:t>
        <a:bodyPr/>
        <a:lstStyle/>
        <a:p>
          <a:endParaRPr lang="ru-RU"/>
        </a:p>
      </dgm:t>
    </dgm:pt>
    <dgm:pt modelId="{29595D5E-2786-4C09-B136-3B154FF7F7FE}" type="pres">
      <dgm:prSet presAssocID="{B73FA34E-CD5A-454D-9CD1-86EC049E3A84}" presName="invisiNode" presStyleLbl="node1" presStyleIdx="1" presStyleCnt="3"/>
      <dgm:spPr/>
    </dgm:pt>
    <dgm:pt modelId="{F1BB2D6D-BB1F-45DF-8ADE-3FAD10789602}" type="pres">
      <dgm:prSet presAssocID="{B73FA34E-CD5A-454D-9CD1-86EC049E3A84}" presName="imagNode" presStyleLbl="fgImgPlace1" presStyleIdx="1" presStyleCnt="3" custLinFactX="9550" custLinFactNeighborX="100000" custLinFactNeighborY="218"/>
      <dgm:spPr/>
    </dgm:pt>
    <dgm:pt modelId="{3787EBF3-2092-45E3-B0DA-F19083B4BCB9}" type="pres">
      <dgm:prSet presAssocID="{429BF6BD-6D3C-4A2C-A296-3BEEC9224DE2}" presName="sibTrans" presStyleLbl="sibTrans2D1" presStyleIdx="0" presStyleCnt="0"/>
      <dgm:spPr/>
      <dgm:t>
        <a:bodyPr/>
        <a:lstStyle/>
        <a:p>
          <a:endParaRPr lang="ru-RU"/>
        </a:p>
      </dgm:t>
    </dgm:pt>
    <dgm:pt modelId="{87C30B78-A6D4-4F4D-B99C-545DE133DE7E}" type="pres">
      <dgm:prSet presAssocID="{33B4741C-3099-43D7-81DC-E33B0CA0CA32}" presName="compNode" presStyleCnt="0"/>
      <dgm:spPr/>
    </dgm:pt>
    <dgm:pt modelId="{8C78A812-CBC4-462B-A274-BF3CA4CC166B}" type="pres">
      <dgm:prSet presAssocID="{33B4741C-3099-43D7-81DC-E33B0CA0CA32}" presName="node" presStyleLbl="node1" presStyleIdx="2" presStyleCnt="3" custLinFactX="-10000" custLinFactNeighborX="-100000" custLinFactNeighborY="-420">
        <dgm:presLayoutVars>
          <dgm:bulletEnabled val="1"/>
        </dgm:presLayoutVars>
      </dgm:prSet>
      <dgm:spPr/>
      <dgm:t>
        <a:bodyPr/>
        <a:lstStyle/>
        <a:p>
          <a:endParaRPr lang="ru-RU"/>
        </a:p>
      </dgm:t>
    </dgm:pt>
    <dgm:pt modelId="{60C780F9-DE37-4B56-AC89-DFBACB918486}" type="pres">
      <dgm:prSet presAssocID="{33B4741C-3099-43D7-81DC-E33B0CA0CA32}" presName="invisiNode" presStyleLbl="node1" presStyleIdx="2" presStyleCnt="3"/>
      <dgm:spPr/>
    </dgm:pt>
    <dgm:pt modelId="{BD8848B1-F0AE-4962-B952-BDB3A3C40D7C}" type="pres">
      <dgm:prSet presAssocID="{33B4741C-3099-43D7-81DC-E33B0CA0CA32}" presName="imagNode" presStyleLbl="fgImgPlace1" presStyleIdx="2" presStyleCnt="3" custLinFactX="-10000" custLinFactNeighborX="-100000" custLinFactNeighborY="218"/>
      <dgm:spPr/>
    </dgm:pt>
  </dgm:ptLst>
  <dgm:cxnLst>
    <dgm:cxn modelId="{CCE3519F-283B-4AC4-AFBB-326477C21368}" type="presOf" srcId="{B73FA34E-CD5A-454D-9CD1-86EC049E3A84}" destId="{D04EC4FE-4607-4374-B460-706A0167DEBC}" srcOrd="0" destOrd="0" presId="urn:microsoft.com/office/officeart/2005/8/layout/pList2"/>
    <dgm:cxn modelId="{32751445-368B-4BF7-86F5-024ECD8B97EC}" type="presOf" srcId="{33B4741C-3099-43D7-81DC-E33B0CA0CA32}" destId="{8C78A812-CBC4-462B-A274-BF3CA4CC166B}" srcOrd="0" destOrd="0" presId="urn:microsoft.com/office/officeart/2005/8/layout/pList2"/>
    <dgm:cxn modelId="{933EA1BF-6A96-47F7-8679-C8CB3E51E304}" type="presOf" srcId="{67056E06-905D-4582-A10B-FD3122F3F8C6}" destId="{A837FBFD-E653-4143-AD78-3319B1246D11}" srcOrd="0" destOrd="0" presId="urn:microsoft.com/office/officeart/2005/8/layout/pList2"/>
    <dgm:cxn modelId="{06AE7AD7-7A65-4788-8E56-90357F012FF4}" type="presOf" srcId="{429BF6BD-6D3C-4A2C-A296-3BEEC9224DE2}" destId="{3787EBF3-2092-45E3-B0DA-F19083B4BCB9}" srcOrd="0" destOrd="0" presId="urn:microsoft.com/office/officeart/2005/8/layout/pList2"/>
    <dgm:cxn modelId="{897E7419-3F03-416C-AE59-45CF79D21BED}" srcId="{BD5C285B-F9C6-44F4-8211-53C4858A7C66}" destId="{33B4741C-3099-43D7-81DC-E33B0CA0CA32}" srcOrd="2" destOrd="0" parTransId="{C68210B6-BBE5-4A9F-9DF0-28F8269EA08D}" sibTransId="{626ECD30-7140-4D07-98D5-158BAF599D82}"/>
    <dgm:cxn modelId="{16047FE3-8613-4886-A6CD-A46F06ACB6D6}" srcId="{BD5C285B-F9C6-44F4-8211-53C4858A7C66}" destId="{B73FA34E-CD5A-454D-9CD1-86EC049E3A84}" srcOrd="1" destOrd="0" parTransId="{FA7FD7FA-9AAD-40D8-B806-F594605BE5F3}" sibTransId="{429BF6BD-6D3C-4A2C-A296-3BEEC9224DE2}"/>
    <dgm:cxn modelId="{4E97224A-E3F2-452B-A81D-42B20F7C27D0}" type="presOf" srcId="{C0C867DC-AE1A-4BDA-80CC-3506F34C99E0}" destId="{CDCEB8CD-7286-4106-A083-049ADA8288D9}" srcOrd="0" destOrd="0" presId="urn:microsoft.com/office/officeart/2005/8/layout/pList2"/>
    <dgm:cxn modelId="{CA66442B-D0C2-40CF-AA44-B735ABD6E33C}" srcId="{BD5C285B-F9C6-44F4-8211-53C4858A7C66}" destId="{67056E06-905D-4582-A10B-FD3122F3F8C6}" srcOrd="0" destOrd="0" parTransId="{CE3732F0-14D6-45C1-B7F5-5DE88933AC5C}" sibTransId="{C0C867DC-AE1A-4BDA-80CC-3506F34C99E0}"/>
    <dgm:cxn modelId="{AD315A44-7DC4-4B2C-A26D-B2C6445BB690}" type="presOf" srcId="{BD5C285B-F9C6-44F4-8211-53C4858A7C66}" destId="{480B85ED-4A6B-491A-9DC6-2E37FA4B4DED}" srcOrd="0" destOrd="0" presId="urn:microsoft.com/office/officeart/2005/8/layout/pList2"/>
    <dgm:cxn modelId="{801263EB-3B36-4399-A8E6-7E2DEF26E7F9}" type="presParOf" srcId="{480B85ED-4A6B-491A-9DC6-2E37FA4B4DED}" destId="{CEE89300-7EF1-4937-9AFD-F9C795A005E4}" srcOrd="0" destOrd="0" presId="urn:microsoft.com/office/officeart/2005/8/layout/pList2"/>
    <dgm:cxn modelId="{5A081542-7986-47D4-B3D3-B0158F80F25A}" type="presParOf" srcId="{480B85ED-4A6B-491A-9DC6-2E37FA4B4DED}" destId="{37E65CE9-16C7-44B8-B12F-2C473F4DA0E6}" srcOrd="1" destOrd="0" presId="urn:microsoft.com/office/officeart/2005/8/layout/pList2"/>
    <dgm:cxn modelId="{C5FFC591-DC09-4801-8B4B-536AD4DDB381}" type="presParOf" srcId="{37E65CE9-16C7-44B8-B12F-2C473F4DA0E6}" destId="{56E815B4-F316-4605-BE13-49D5F128A3F8}" srcOrd="0" destOrd="0" presId="urn:microsoft.com/office/officeart/2005/8/layout/pList2"/>
    <dgm:cxn modelId="{429A09A9-2D3F-40A5-BB98-44C3E701B0BA}" type="presParOf" srcId="{56E815B4-F316-4605-BE13-49D5F128A3F8}" destId="{A837FBFD-E653-4143-AD78-3319B1246D11}" srcOrd="0" destOrd="0" presId="urn:microsoft.com/office/officeart/2005/8/layout/pList2"/>
    <dgm:cxn modelId="{EDD3184A-0D80-446F-93D4-558D8E0DAE62}" type="presParOf" srcId="{56E815B4-F316-4605-BE13-49D5F128A3F8}" destId="{3F965321-C322-4D26-AD7E-BA9580753F83}" srcOrd="1" destOrd="0" presId="urn:microsoft.com/office/officeart/2005/8/layout/pList2"/>
    <dgm:cxn modelId="{46E891A8-9EEA-4419-ACF7-4FCC2E0F6C34}" type="presParOf" srcId="{56E815B4-F316-4605-BE13-49D5F128A3F8}" destId="{70A2CF71-0267-4145-8265-CE7D451EC1B1}" srcOrd="2" destOrd="0" presId="urn:microsoft.com/office/officeart/2005/8/layout/pList2"/>
    <dgm:cxn modelId="{8875C7AC-B8B6-4854-802F-447DA7E03E5E}" type="presParOf" srcId="{37E65CE9-16C7-44B8-B12F-2C473F4DA0E6}" destId="{CDCEB8CD-7286-4106-A083-049ADA8288D9}" srcOrd="1" destOrd="0" presId="urn:microsoft.com/office/officeart/2005/8/layout/pList2"/>
    <dgm:cxn modelId="{11C0B17E-0F67-4A29-A9B1-DE2621F65C9C}" type="presParOf" srcId="{37E65CE9-16C7-44B8-B12F-2C473F4DA0E6}" destId="{AAE715E3-6230-40D9-B11A-8BD6232B9A67}" srcOrd="2" destOrd="0" presId="urn:microsoft.com/office/officeart/2005/8/layout/pList2"/>
    <dgm:cxn modelId="{9EE33A5B-C5D5-4AAE-8780-A336AE79FA6B}" type="presParOf" srcId="{AAE715E3-6230-40D9-B11A-8BD6232B9A67}" destId="{D04EC4FE-4607-4374-B460-706A0167DEBC}" srcOrd="0" destOrd="0" presId="urn:microsoft.com/office/officeart/2005/8/layout/pList2"/>
    <dgm:cxn modelId="{10A7EF72-F61E-4F1A-87C0-EDBEC5A3723E}" type="presParOf" srcId="{AAE715E3-6230-40D9-B11A-8BD6232B9A67}" destId="{29595D5E-2786-4C09-B136-3B154FF7F7FE}" srcOrd="1" destOrd="0" presId="urn:microsoft.com/office/officeart/2005/8/layout/pList2"/>
    <dgm:cxn modelId="{910803CB-119F-480D-8CF0-2FD41F9E6561}" type="presParOf" srcId="{AAE715E3-6230-40D9-B11A-8BD6232B9A67}" destId="{F1BB2D6D-BB1F-45DF-8ADE-3FAD10789602}" srcOrd="2" destOrd="0" presId="urn:microsoft.com/office/officeart/2005/8/layout/pList2"/>
    <dgm:cxn modelId="{433D8EF6-0BBA-46E7-9D59-3382B8761DCC}" type="presParOf" srcId="{37E65CE9-16C7-44B8-B12F-2C473F4DA0E6}" destId="{3787EBF3-2092-45E3-B0DA-F19083B4BCB9}" srcOrd="3" destOrd="0" presId="urn:microsoft.com/office/officeart/2005/8/layout/pList2"/>
    <dgm:cxn modelId="{B4FE0AF4-5F54-4BBA-9E19-FD667216F91F}" type="presParOf" srcId="{37E65CE9-16C7-44B8-B12F-2C473F4DA0E6}" destId="{87C30B78-A6D4-4F4D-B99C-545DE133DE7E}" srcOrd="4" destOrd="0" presId="urn:microsoft.com/office/officeart/2005/8/layout/pList2"/>
    <dgm:cxn modelId="{90C63EE1-AB47-4226-92FC-AD5DF48146B4}" type="presParOf" srcId="{87C30B78-A6D4-4F4D-B99C-545DE133DE7E}" destId="{8C78A812-CBC4-462B-A274-BF3CA4CC166B}" srcOrd="0" destOrd="0" presId="urn:microsoft.com/office/officeart/2005/8/layout/pList2"/>
    <dgm:cxn modelId="{80772682-BB7B-401D-90E7-14B42EEBCF26}" type="presParOf" srcId="{87C30B78-A6D4-4F4D-B99C-545DE133DE7E}" destId="{60C780F9-DE37-4B56-AC89-DFBACB918486}" srcOrd="1" destOrd="0" presId="urn:microsoft.com/office/officeart/2005/8/layout/pList2"/>
    <dgm:cxn modelId="{1B56A3B2-4FC8-4B4E-B354-FA3E3FBC082B}" type="presParOf" srcId="{87C30B78-A6D4-4F4D-B99C-545DE133DE7E}" destId="{BD8848B1-F0AE-4962-B952-BDB3A3C40D7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89300-7EF1-4937-9AFD-F9C795A005E4}">
      <dsp:nvSpPr>
        <dsp:cNvPr id="0" name=""/>
        <dsp:cNvSpPr/>
      </dsp:nvSpPr>
      <dsp:spPr>
        <a:xfrm>
          <a:off x="0" y="0"/>
          <a:ext cx="6816080" cy="2113333"/>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A2CF71-0267-4145-8265-CE7D451EC1B1}">
      <dsp:nvSpPr>
        <dsp:cNvPr id="0" name=""/>
        <dsp:cNvSpPr/>
      </dsp:nvSpPr>
      <dsp:spPr>
        <a:xfrm>
          <a:off x="204482" y="281777"/>
          <a:ext cx="2002223" cy="1549777"/>
        </a:xfrm>
        <a:prstGeom prst="roundRect">
          <a:avLst>
            <a:gd name="adj" fmla="val 1000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37FBFD-E653-4143-AD78-3319B1246D11}">
      <dsp:nvSpPr>
        <dsp:cNvPr id="0" name=""/>
        <dsp:cNvSpPr/>
      </dsp:nvSpPr>
      <dsp:spPr>
        <a:xfrm rot="10800000">
          <a:off x="204482" y="2113333"/>
          <a:ext cx="2002223" cy="2582962"/>
        </a:xfrm>
        <a:prstGeom prst="round2SameRect">
          <a:avLst>
            <a:gd name="adj1" fmla="val 105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ru-RU" sz="2100" kern="1200" dirty="0"/>
            <a:t>Материк, где официально Х. Колумб «берега попутал» </a:t>
          </a:r>
        </a:p>
      </dsp:txBody>
      <dsp:txXfrm rot="10800000">
        <a:off x="266057" y="2113333"/>
        <a:ext cx="1879073" cy="2521387"/>
      </dsp:txXfrm>
    </dsp:sp>
    <dsp:sp modelId="{F1BB2D6D-BB1F-45DF-8ADE-3FAD10789602}">
      <dsp:nvSpPr>
        <dsp:cNvPr id="0" name=""/>
        <dsp:cNvSpPr/>
      </dsp:nvSpPr>
      <dsp:spPr>
        <a:xfrm>
          <a:off x="4600364" y="285156"/>
          <a:ext cx="2002223" cy="1549777"/>
        </a:xfrm>
        <a:prstGeom prst="roundRect">
          <a:avLst>
            <a:gd name="adj" fmla="val 10000"/>
          </a:avLst>
        </a:prstGeom>
        <a:solidFill>
          <a:schemeClr val="accent5">
            <a:tint val="50000"/>
            <a:hueOff val="-5341183"/>
            <a:satOff val="23809"/>
            <a:lumOff val="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4EC4FE-4607-4374-B460-706A0167DEBC}">
      <dsp:nvSpPr>
        <dsp:cNvPr id="0" name=""/>
        <dsp:cNvSpPr/>
      </dsp:nvSpPr>
      <dsp:spPr>
        <a:xfrm rot="10800000">
          <a:off x="4668760" y="2082957"/>
          <a:ext cx="2002223" cy="2582962"/>
        </a:xfrm>
        <a:prstGeom prst="round2SameRect">
          <a:avLst>
            <a:gd name="adj1" fmla="val 10500"/>
            <a:gd name="adj2" fmla="val 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ru-RU" sz="2100" kern="1200" dirty="0"/>
            <a:t>Это страна и материк -здесь всё наоборот «</a:t>
          </a:r>
          <a:r>
            <a:rPr lang="en-US" sz="2100" kern="1200" dirty="0"/>
            <a:t>Terra incognita</a:t>
          </a:r>
          <a:r>
            <a:rPr lang="ru-RU" sz="2100" kern="1200" dirty="0"/>
            <a:t>»</a:t>
          </a:r>
          <a:endParaRPr lang="en-US" sz="2100" kern="1200" dirty="0"/>
        </a:p>
        <a:p>
          <a:pPr lvl="0" algn="ctr" defTabSz="933450">
            <a:lnSpc>
              <a:spcPct val="90000"/>
            </a:lnSpc>
            <a:spcBef>
              <a:spcPct val="0"/>
            </a:spcBef>
            <a:spcAft>
              <a:spcPct val="35000"/>
            </a:spcAft>
          </a:pPr>
          <a:endParaRPr lang="ru-RU" sz="2100" kern="1200" dirty="0"/>
        </a:p>
      </dsp:txBody>
      <dsp:txXfrm rot="10800000">
        <a:off x="4730335" y="2082957"/>
        <a:ext cx="1879073" cy="2521387"/>
      </dsp:txXfrm>
    </dsp:sp>
    <dsp:sp modelId="{BD8848B1-F0AE-4962-B952-BDB3A3C40D7C}">
      <dsp:nvSpPr>
        <dsp:cNvPr id="0" name=""/>
        <dsp:cNvSpPr/>
      </dsp:nvSpPr>
      <dsp:spPr>
        <a:xfrm>
          <a:off x="2406928" y="285156"/>
          <a:ext cx="2002223" cy="1549777"/>
        </a:xfrm>
        <a:prstGeom prst="roundRect">
          <a:avLst>
            <a:gd name="adj" fmla="val 10000"/>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78A812-CBC4-462B-A274-BF3CA4CC166B}">
      <dsp:nvSpPr>
        <dsp:cNvPr id="0" name=""/>
        <dsp:cNvSpPr/>
      </dsp:nvSpPr>
      <dsp:spPr>
        <a:xfrm rot="10800000">
          <a:off x="2406928" y="2102484"/>
          <a:ext cx="2002223" cy="2582962"/>
        </a:xfrm>
        <a:prstGeom prst="round2SameRect">
          <a:avLst>
            <a:gd name="adj1" fmla="val 10500"/>
            <a:gd name="adj2" fmla="val 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ru-RU" sz="2100" kern="1200" dirty="0"/>
            <a:t>Еще часть этого материка в древние времена называли «Ливия»</a:t>
          </a:r>
        </a:p>
      </dsp:txBody>
      <dsp:txXfrm rot="10800000">
        <a:off x="2468503" y="2102484"/>
        <a:ext cx="1879073" cy="252138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3632B8A-D9C1-48DB-92CC-969AAAA9CEFB}" type="datetimeFigureOut">
              <a:rPr lang="ru-RU" smtClean="0"/>
              <a:pPr/>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07C651-67C4-48B3-B9A0-31327062381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3632B8A-D9C1-48DB-92CC-969AAAA9CEFB}" type="datetimeFigureOut">
              <a:rPr lang="ru-RU" smtClean="0"/>
              <a:pPr/>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07C651-67C4-48B3-B9A0-31327062381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3632B8A-D9C1-48DB-92CC-969AAAA9CEFB}" type="datetimeFigureOut">
              <a:rPr lang="ru-RU" smtClean="0"/>
              <a:pPr/>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07C651-67C4-48B3-B9A0-31327062381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3632B8A-D9C1-48DB-92CC-969AAAA9CEFB}" type="datetimeFigureOut">
              <a:rPr lang="ru-RU" smtClean="0"/>
              <a:pPr/>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07C651-67C4-48B3-B9A0-31327062381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3632B8A-D9C1-48DB-92CC-969AAAA9CEFB}" type="datetimeFigureOut">
              <a:rPr lang="ru-RU" smtClean="0"/>
              <a:pPr/>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07C651-67C4-48B3-B9A0-31327062381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3632B8A-D9C1-48DB-92CC-969AAAA9CEFB}" type="datetimeFigureOut">
              <a:rPr lang="ru-RU" smtClean="0"/>
              <a:pPr/>
              <a:t>18.02.2025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07C651-67C4-48B3-B9A0-31327062381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3632B8A-D9C1-48DB-92CC-969AAAA9CEFB}" type="datetimeFigureOut">
              <a:rPr lang="ru-RU" smtClean="0"/>
              <a:pPr/>
              <a:t>18.02.2025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07C651-67C4-48B3-B9A0-31327062381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3632B8A-D9C1-48DB-92CC-969AAAA9CEFB}" type="datetimeFigureOut">
              <a:rPr lang="ru-RU" smtClean="0"/>
              <a:pPr/>
              <a:t>18.02.2025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07C651-67C4-48B3-B9A0-31327062381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632B8A-D9C1-48DB-92CC-969AAAA9CEFB}" type="datetimeFigureOut">
              <a:rPr lang="ru-RU" smtClean="0"/>
              <a:pPr/>
              <a:t>18.02.2025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07C651-67C4-48B3-B9A0-31327062381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3632B8A-D9C1-48DB-92CC-969AAAA9CEFB}" type="datetimeFigureOut">
              <a:rPr lang="ru-RU" smtClean="0"/>
              <a:pPr/>
              <a:t>18.02.2025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07C651-67C4-48B3-B9A0-31327062381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3632B8A-D9C1-48DB-92CC-969AAAA9CEFB}" type="datetimeFigureOut">
              <a:rPr lang="ru-RU" smtClean="0"/>
              <a:pPr/>
              <a:t>18.02.2025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07C651-67C4-48B3-B9A0-31327062381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32B8A-D9C1-48DB-92CC-969AAAA9CEFB}" type="datetimeFigureOut">
              <a:rPr lang="ru-RU" smtClean="0"/>
              <a:pPr/>
              <a:t>18.02.2025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7C651-67C4-48B3-B9A0-31327062381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8D8FCB3-AEF5-D90F-6DA6-7FD17A170058}"/>
              </a:ext>
            </a:extLst>
          </p:cNvPr>
          <p:cNvSpPr>
            <a:spLocks noGrp="1"/>
          </p:cNvSpPr>
          <p:nvPr>
            <p:ph type="ctrTitle"/>
          </p:nvPr>
        </p:nvSpPr>
        <p:spPr>
          <a:xfrm>
            <a:off x="685800" y="2132856"/>
            <a:ext cx="7772400" cy="1470025"/>
          </a:xfrm>
        </p:spPr>
        <p:txBody>
          <a:bodyPr>
            <a:normAutofit fontScale="90000"/>
          </a:bodyPr>
          <a:lstStyle/>
          <a:p>
            <a:r>
              <a:rPr lang="ru-RU" i="1" dirty="0">
                <a:solidFill>
                  <a:srgbClr val="0000FF"/>
                </a:solidFill>
                <a:latin typeface="Bookman Old Style" panose="02050604050505020204" pitchFamily="18" charset="0"/>
              </a:rPr>
              <a:t>«То, что добыто самостоятельным трудом, является самым ценным приобретением»</a:t>
            </a:r>
          </a:p>
        </p:txBody>
      </p:sp>
      <p:sp>
        <p:nvSpPr>
          <p:cNvPr id="5" name="TextBox 4">
            <a:extLst>
              <a:ext uri="{FF2B5EF4-FFF2-40B4-BE49-F238E27FC236}">
                <a16:creationId xmlns:a16="http://schemas.microsoft.com/office/drawing/2014/main" xmlns="" id="{548BC4EA-6BB1-67E8-5048-4BC8A7D49F3F}"/>
              </a:ext>
            </a:extLst>
          </p:cNvPr>
          <p:cNvSpPr txBox="1"/>
          <p:nvPr/>
        </p:nvSpPr>
        <p:spPr>
          <a:xfrm>
            <a:off x="827584" y="548680"/>
            <a:ext cx="4572000" cy="523220"/>
          </a:xfrm>
          <a:prstGeom prst="rect">
            <a:avLst/>
          </a:prstGeom>
          <a:noFill/>
        </p:spPr>
        <p:txBody>
          <a:bodyPr wrap="square">
            <a:spAutoFit/>
          </a:bodyPr>
          <a:lstStyle/>
          <a:p>
            <a:r>
              <a:rPr lang="ru-RU" sz="2800" b="1" dirty="0">
                <a:effectLst>
                  <a:outerShdw blurRad="38100" dist="38100" dir="2700000" algn="tl">
                    <a:srgbClr val="000000">
                      <a:alpha val="43137"/>
                    </a:srgbClr>
                  </a:outerShdw>
                </a:effectLst>
              </a:rPr>
              <a:t>Девиз урока: </a:t>
            </a:r>
          </a:p>
        </p:txBody>
      </p:sp>
    </p:spTree>
    <p:extLst>
      <p:ext uri="{BB962C8B-B14F-4D97-AF65-F5344CB8AC3E}">
        <p14:creationId xmlns:p14="http://schemas.microsoft.com/office/powerpoint/2010/main" val="351773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853">
            <a:alpha val="53000"/>
          </a:srgbClr>
        </a:solidFill>
        <a:effectLst/>
      </p:bgPr>
    </p:bg>
    <p:spTree>
      <p:nvGrpSpPr>
        <p:cNvPr id="1" name=""/>
        <p:cNvGrpSpPr/>
        <p:nvPr/>
      </p:nvGrpSpPr>
      <p:grpSpPr>
        <a:xfrm>
          <a:off x="0" y="0"/>
          <a:ext cx="0" cy="0"/>
          <a:chOff x="0" y="0"/>
          <a:chExt cx="0" cy="0"/>
        </a:xfrm>
      </p:grpSpPr>
      <p:pic>
        <p:nvPicPr>
          <p:cNvPr id="2053" name="Picture 5" descr="shaiba"/>
          <p:cNvPicPr>
            <a:picLocks noChangeAspect="1" noChangeArrowheads="1"/>
          </p:cNvPicPr>
          <p:nvPr/>
        </p:nvPicPr>
        <p:blipFill>
          <a:blip r:embed="rId4"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3779838" y="2636838"/>
            <a:ext cx="1655762"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shaiba"/>
          <p:cNvPicPr>
            <a:picLocks noChangeAspect="1" noChangeArrowheads="1"/>
          </p:cNvPicPr>
          <p:nvPr/>
        </p:nvPicPr>
        <p:blipFill>
          <a:blip r:embed="rId5"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468313" y="404813"/>
            <a:ext cx="1439862"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shaiba"/>
          <p:cNvPicPr>
            <a:picLocks noChangeAspect="1" noChangeArrowheads="1"/>
          </p:cNvPicPr>
          <p:nvPr/>
        </p:nvPicPr>
        <p:blipFill>
          <a:blip r:embed="rId5"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7380288" y="404813"/>
            <a:ext cx="1439862"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descr="shaiba"/>
          <p:cNvPicPr>
            <a:picLocks noChangeAspect="1" noChangeArrowheads="1"/>
          </p:cNvPicPr>
          <p:nvPr/>
        </p:nvPicPr>
        <p:blipFill>
          <a:blip r:embed="rId5"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7235825" y="5084763"/>
            <a:ext cx="143986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shaiba"/>
          <p:cNvPicPr>
            <a:picLocks noChangeAspect="1" noChangeArrowheads="1"/>
          </p:cNvPicPr>
          <p:nvPr/>
        </p:nvPicPr>
        <p:blipFill>
          <a:blip r:embed="rId5"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468313" y="5084763"/>
            <a:ext cx="1439862"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descr="shaiba"/>
          <p:cNvPicPr>
            <a:picLocks noChangeAspect="1" noChangeArrowheads="1"/>
          </p:cNvPicPr>
          <p:nvPr/>
        </p:nvPicPr>
        <p:blipFill>
          <a:blip r:embed="rId5"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2195513" y="4292600"/>
            <a:ext cx="1439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01 -145.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cstate="email">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068"/>
                                        </p:tgtEl>
                                      </p:cBhvr>
                                    </p:cmd>
                                  </p:childTnLst>
                                </p:cTn>
                              </p:par>
                            </p:childTnLst>
                          </p:cTn>
                        </p:par>
                        <p:par>
                          <p:cTn id="7" fill="hold" nodeType="afterGroup">
                            <p:stCondLst>
                              <p:cond delay="0"/>
                            </p:stCondLst>
                            <p:childTnLst>
                              <p:par>
                                <p:cTn id="8" presetID="49" presetClass="entr" presetSubtype="0" repeatCount="4000" decel="100000" fill="hold" nodeType="afterEffect">
                                  <p:stCondLst>
                                    <p:cond delay="0"/>
                                  </p:stCondLst>
                                  <p:childTnLst>
                                    <p:set>
                                      <p:cBhvr>
                                        <p:cTn id="9" dur="1" fill="hold">
                                          <p:stCondLst>
                                            <p:cond delay="0"/>
                                          </p:stCondLst>
                                        </p:cTn>
                                        <p:tgtEl>
                                          <p:spTgt spid="2053"/>
                                        </p:tgtEl>
                                        <p:attrNameLst>
                                          <p:attrName>style.visibility</p:attrName>
                                        </p:attrNameLst>
                                      </p:cBhvr>
                                      <p:to>
                                        <p:strVal val="visible"/>
                                      </p:to>
                                    </p:set>
                                    <p:anim calcmode="lin" valueType="num">
                                      <p:cBhvr>
                                        <p:cTn id="10" dur="1000" fill="hold"/>
                                        <p:tgtEl>
                                          <p:spTgt spid="2053"/>
                                        </p:tgtEl>
                                        <p:attrNameLst>
                                          <p:attrName>ppt_w</p:attrName>
                                        </p:attrNameLst>
                                      </p:cBhvr>
                                      <p:tavLst>
                                        <p:tav tm="0">
                                          <p:val>
                                            <p:fltVal val="0"/>
                                          </p:val>
                                        </p:tav>
                                        <p:tav tm="100000">
                                          <p:val>
                                            <p:strVal val="#ppt_w"/>
                                          </p:val>
                                        </p:tav>
                                      </p:tavLst>
                                    </p:anim>
                                    <p:anim calcmode="lin" valueType="num">
                                      <p:cBhvr>
                                        <p:cTn id="11" dur="1000" fill="hold"/>
                                        <p:tgtEl>
                                          <p:spTgt spid="2053"/>
                                        </p:tgtEl>
                                        <p:attrNameLst>
                                          <p:attrName>ppt_h</p:attrName>
                                        </p:attrNameLst>
                                      </p:cBhvr>
                                      <p:tavLst>
                                        <p:tav tm="0">
                                          <p:val>
                                            <p:fltVal val="0"/>
                                          </p:val>
                                        </p:tav>
                                        <p:tav tm="100000">
                                          <p:val>
                                            <p:strVal val="#ppt_h"/>
                                          </p:val>
                                        </p:tav>
                                      </p:tavLst>
                                    </p:anim>
                                    <p:anim calcmode="lin" valueType="num">
                                      <p:cBhvr>
                                        <p:cTn id="12" dur="1000" fill="hold"/>
                                        <p:tgtEl>
                                          <p:spTgt spid="2053"/>
                                        </p:tgtEl>
                                        <p:attrNameLst>
                                          <p:attrName>style.rotation</p:attrName>
                                        </p:attrNameLst>
                                      </p:cBhvr>
                                      <p:tavLst>
                                        <p:tav tm="0">
                                          <p:val>
                                            <p:fltVal val="360"/>
                                          </p:val>
                                        </p:tav>
                                        <p:tav tm="100000">
                                          <p:val>
                                            <p:fltVal val="0"/>
                                          </p:val>
                                        </p:tav>
                                      </p:tavLst>
                                    </p:anim>
                                    <p:animEffect transition="in" filter="fade">
                                      <p:cBhvr>
                                        <p:cTn id="13" dur="1000"/>
                                        <p:tgtEl>
                                          <p:spTgt spid="2053"/>
                                        </p:tgtEl>
                                      </p:cBhvr>
                                    </p:animEffect>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additive="base">
                                        <p:cTn id="17" dur="1000" fill="hold"/>
                                        <p:tgtEl>
                                          <p:spTgt spid="2053"/>
                                        </p:tgtEl>
                                        <p:attrNameLst>
                                          <p:attrName>ppt_x</p:attrName>
                                        </p:attrNameLst>
                                      </p:cBhvr>
                                      <p:tavLst>
                                        <p:tav tm="0">
                                          <p:val>
                                            <p:strVal val="#ppt_x"/>
                                          </p:val>
                                        </p:tav>
                                        <p:tav tm="100000">
                                          <p:val>
                                            <p:strVal val="#ppt_x"/>
                                          </p:val>
                                        </p:tav>
                                      </p:tavLst>
                                    </p:anim>
                                    <p:anim calcmode="lin" valueType="num">
                                      <p:cBhvr additive="base">
                                        <p:cTn id="18" dur="1000" fill="hold"/>
                                        <p:tgtEl>
                                          <p:spTgt spid="205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0"/>
                            </p:stCondLst>
                            <p:childTnLst>
                              <p:par>
                                <p:cTn id="20" presetID="2" presetClass="entr" presetSubtype="2" fill="hold" nodeType="afterEffect">
                                  <p:stCondLst>
                                    <p:cond delay="0"/>
                                  </p:stCondLst>
                                  <p:childTnLst>
                                    <p:set>
                                      <p:cBhvr>
                                        <p:cTn id="21" dur="1" fill="hold">
                                          <p:stCondLst>
                                            <p:cond delay="0"/>
                                          </p:stCondLst>
                                        </p:cTn>
                                        <p:tgtEl>
                                          <p:spTgt spid="2053"/>
                                        </p:tgtEl>
                                        <p:attrNameLst>
                                          <p:attrName>style.visibility</p:attrName>
                                        </p:attrNameLst>
                                      </p:cBhvr>
                                      <p:to>
                                        <p:strVal val="visible"/>
                                      </p:to>
                                    </p:set>
                                    <p:anim calcmode="lin" valueType="num">
                                      <p:cBhvr additive="base">
                                        <p:cTn id="22" dur="1000" fill="hold"/>
                                        <p:tgtEl>
                                          <p:spTgt spid="2053"/>
                                        </p:tgtEl>
                                        <p:attrNameLst>
                                          <p:attrName>ppt_x</p:attrName>
                                        </p:attrNameLst>
                                      </p:cBhvr>
                                      <p:tavLst>
                                        <p:tav tm="0">
                                          <p:val>
                                            <p:strVal val="1+#ppt_w/2"/>
                                          </p:val>
                                        </p:tav>
                                        <p:tav tm="100000">
                                          <p:val>
                                            <p:strVal val="#ppt_x"/>
                                          </p:val>
                                        </p:tav>
                                      </p:tavLst>
                                    </p:anim>
                                    <p:anim calcmode="lin" valueType="num">
                                      <p:cBhvr additive="base">
                                        <p:cTn id="23" dur="1000" fill="hold"/>
                                        <p:tgtEl>
                                          <p:spTgt spid="205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8" fill="hold" nodeType="afterEffect">
                                  <p:stCondLst>
                                    <p:cond delay="0"/>
                                  </p:stCondLst>
                                  <p:childTnLst>
                                    <p:set>
                                      <p:cBhvr>
                                        <p:cTn id="26" dur="1" fill="hold">
                                          <p:stCondLst>
                                            <p:cond delay="0"/>
                                          </p:stCondLst>
                                        </p:cTn>
                                        <p:tgtEl>
                                          <p:spTgt spid="2053"/>
                                        </p:tgtEl>
                                        <p:attrNameLst>
                                          <p:attrName>style.visibility</p:attrName>
                                        </p:attrNameLst>
                                      </p:cBhvr>
                                      <p:to>
                                        <p:strVal val="visible"/>
                                      </p:to>
                                    </p:set>
                                    <p:anim calcmode="lin" valueType="num">
                                      <p:cBhvr additive="base">
                                        <p:cTn id="27" dur="1000" fill="hold"/>
                                        <p:tgtEl>
                                          <p:spTgt spid="2053"/>
                                        </p:tgtEl>
                                        <p:attrNameLst>
                                          <p:attrName>ppt_x</p:attrName>
                                        </p:attrNameLst>
                                      </p:cBhvr>
                                      <p:tavLst>
                                        <p:tav tm="0">
                                          <p:val>
                                            <p:strVal val="0-#ppt_w/2"/>
                                          </p:val>
                                        </p:tav>
                                        <p:tav tm="100000">
                                          <p:val>
                                            <p:strVal val="#ppt_x"/>
                                          </p:val>
                                        </p:tav>
                                      </p:tavLst>
                                    </p:anim>
                                    <p:anim calcmode="lin" valueType="num">
                                      <p:cBhvr additive="base">
                                        <p:cTn id="28" dur="1000" fill="hold"/>
                                        <p:tgtEl>
                                          <p:spTgt spid="2053"/>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000"/>
                            </p:stCondLst>
                            <p:childTnLst>
                              <p:par>
                                <p:cTn id="30" presetID="2" presetClass="entr" presetSubtype="1" fill="hold" nodeType="afterEffect">
                                  <p:stCondLst>
                                    <p:cond delay="0"/>
                                  </p:stCondLst>
                                  <p:childTnLst>
                                    <p:set>
                                      <p:cBhvr>
                                        <p:cTn id="31" dur="1" fill="hold">
                                          <p:stCondLst>
                                            <p:cond delay="0"/>
                                          </p:stCondLst>
                                        </p:cTn>
                                        <p:tgtEl>
                                          <p:spTgt spid="2053"/>
                                        </p:tgtEl>
                                        <p:attrNameLst>
                                          <p:attrName>style.visibility</p:attrName>
                                        </p:attrNameLst>
                                      </p:cBhvr>
                                      <p:to>
                                        <p:strVal val="visible"/>
                                      </p:to>
                                    </p:set>
                                    <p:anim calcmode="lin" valueType="num">
                                      <p:cBhvr additive="base">
                                        <p:cTn id="32" dur="1000" fill="hold"/>
                                        <p:tgtEl>
                                          <p:spTgt spid="2053"/>
                                        </p:tgtEl>
                                        <p:attrNameLst>
                                          <p:attrName>ppt_x</p:attrName>
                                        </p:attrNameLst>
                                      </p:cBhvr>
                                      <p:tavLst>
                                        <p:tav tm="0">
                                          <p:val>
                                            <p:strVal val="#ppt_x"/>
                                          </p:val>
                                        </p:tav>
                                        <p:tav tm="100000">
                                          <p:val>
                                            <p:strVal val="#ppt_x"/>
                                          </p:val>
                                        </p:tav>
                                      </p:tavLst>
                                    </p:anim>
                                    <p:anim calcmode="lin" valueType="num">
                                      <p:cBhvr additive="base">
                                        <p:cTn id="33" dur="1000" fill="hold"/>
                                        <p:tgtEl>
                                          <p:spTgt spid="2053"/>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8000"/>
                            </p:stCondLst>
                            <p:childTnLst>
                              <p:par>
                                <p:cTn id="35" presetID="1" presetClass="path" presetSubtype="0" repeatCount="2000" accel="50000" decel="50000" fill="hold" nodeType="afterEffect">
                                  <p:stCondLst>
                                    <p:cond delay="0"/>
                                  </p:stCondLst>
                                  <p:childTnLst>
                                    <p:animMotion origin="layout" path="M 0.01163 -0.34259 C 0.18507 -0.34259 0.32691 -0.19027 0.32691 -0.00277 C 0.32691 0.18426 0.18507 0.33704 0.01163 0.33704 C -0.16198 0.33704 -0.30313 0.18426 -0.30313 -0.00277 C -0.30313 -0.19027 -0.16198 -0.34259 0.01163 -0.34259 Z " pathEditMode="relative" rAng="0" ptsTypes="fffff">
                                      <p:cBhvr>
                                        <p:cTn id="36" dur="2000" fill="hold"/>
                                        <p:tgtEl>
                                          <p:spTgt spid="2053"/>
                                        </p:tgtEl>
                                        <p:attrNameLst>
                                          <p:attrName>ppt_x</p:attrName>
                                          <p:attrName>ppt_y</p:attrName>
                                        </p:attrNameLst>
                                      </p:cBhvr>
                                      <p:rCtr x="17" y="33981"/>
                                    </p:animMotion>
                                  </p:childTnLst>
                                </p:cTn>
                              </p:par>
                            </p:childTnLst>
                          </p:cTn>
                        </p:par>
                        <p:par>
                          <p:cTn id="37" fill="hold" nodeType="afterGroup">
                            <p:stCondLst>
                              <p:cond delay="12000"/>
                            </p:stCondLst>
                            <p:childTnLst>
                              <p:par>
                                <p:cTn id="38" presetID="10" presetClass="exit" presetSubtype="0" fill="hold" nodeType="afterEffect">
                                  <p:stCondLst>
                                    <p:cond delay="0"/>
                                  </p:stCondLst>
                                  <p:childTnLst>
                                    <p:animEffect transition="out" filter="fade">
                                      <p:cBhvr>
                                        <p:cTn id="39" dur="1000"/>
                                        <p:tgtEl>
                                          <p:spTgt spid="2053"/>
                                        </p:tgtEl>
                                      </p:cBhvr>
                                    </p:animEffect>
                                    <p:set>
                                      <p:cBhvr>
                                        <p:cTn id="40" dur="1" fill="hold">
                                          <p:stCondLst>
                                            <p:cond delay="999"/>
                                          </p:stCondLst>
                                        </p:cTn>
                                        <p:tgtEl>
                                          <p:spTgt spid="2053"/>
                                        </p:tgtEl>
                                        <p:attrNameLst>
                                          <p:attrName>style.visibility</p:attrName>
                                        </p:attrNameLst>
                                      </p:cBhvr>
                                      <p:to>
                                        <p:strVal val="hidden"/>
                                      </p:to>
                                    </p:set>
                                  </p:childTnLst>
                                </p:cTn>
                              </p:par>
                            </p:childTnLst>
                          </p:cTn>
                        </p:par>
                        <p:par>
                          <p:cTn id="41" fill="hold" nodeType="afterGroup">
                            <p:stCondLst>
                              <p:cond delay="13000"/>
                            </p:stCondLst>
                            <p:childTnLst>
                              <p:par>
                                <p:cTn id="42" presetID="10" presetClass="entr" presetSubtype="0" repeatCount="3000" fill="hold" nodeType="afterEffect">
                                  <p:stCondLst>
                                    <p:cond delay="0"/>
                                  </p:stCondLst>
                                  <p:childTnLst>
                                    <p:set>
                                      <p:cBhvr>
                                        <p:cTn id="43" dur="1" fill="hold">
                                          <p:stCondLst>
                                            <p:cond delay="0"/>
                                          </p:stCondLst>
                                        </p:cTn>
                                        <p:tgtEl>
                                          <p:spTgt spid="2057"/>
                                        </p:tgtEl>
                                        <p:attrNameLst>
                                          <p:attrName>style.visibility</p:attrName>
                                        </p:attrNameLst>
                                      </p:cBhvr>
                                      <p:to>
                                        <p:strVal val="visible"/>
                                      </p:to>
                                    </p:set>
                                    <p:animEffect transition="in" filter="fade">
                                      <p:cBhvr>
                                        <p:cTn id="44" dur="1000"/>
                                        <p:tgtEl>
                                          <p:spTgt spid="2057"/>
                                        </p:tgtEl>
                                      </p:cBhvr>
                                    </p:animEffect>
                                  </p:childTnLst>
                                </p:cTn>
                              </p:par>
                            </p:childTnLst>
                          </p:cTn>
                        </p:par>
                        <p:par>
                          <p:cTn id="45" fill="hold" nodeType="afterGroup">
                            <p:stCondLst>
                              <p:cond delay="16000"/>
                            </p:stCondLst>
                            <p:childTnLst>
                              <p:par>
                                <p:cTn id="46" presetID="2" presetClass="exit" presetSubtype="6" fill="hold" nodeType="afterEffect">
                                  <p:stCondLst>
                                    <p:cond delay="0"/>
                                  </p:stCondLst>
                                  <p:childTnLst>
                                    <p:anim calcmode="lin" valueType="num">
                                      <p:cBhvr additive="base">
                                        <p:cTn id="47" dur="2000"/>
                                        <p:tgtEl>
                                          <p:spTgt spid="2057"/>
                                        </p:tgtEl>
                                        <p:attrNameLst>
                                          <p:attrName>ppt_x</p:attrName>
                                        </p:attrNameLst>
                                      </p:cBhvr>
                                      <p:tavLst>
                                        <p:tav tm="0">
                                          <p:val>
                                            <p:strVal val="ppt_x"/>
                                          </p:val>
                                        </p:tav>
                                        <p:tav tm="100000">
                                          <p:val>
                                            <p:strVal val="1+ppt_w/2"/>
                                          </p:val>
                                        </p:tav>
                                      </p:tavLst>
                                    </p:anim>
                                    <p:anim calcmode="lin" valueType="num">
                                      <p:cBhvr additive="base">
                                        <p:cTn id="48" dur="2000"/>
                                        <p:tgtEl>
                                          <p:spTgt spid="2057"/>
                                        </p:tgtEl>
                                        <p:attrNameLst>
                                          <p:attrName>ppt_y</p:attrName>
                                        </p:attrNameLst>
                                      </p:cBhvr>
                                      <p:tavLst>
                                        <p:tav tm="0">
                                          <p:val>
                                            <p:strVal val="ppt_y"/>
                                          </p:val>
                                        </p:tav>
                                        <p:tav tm="100000">
                                          <p:val>
                                            <p:strVal val="1+ppt_h/2"/>
                                          </p:val>
                                        </p:tav>
                                      </p:tavLst>
                                    </p:anim>
                                    <p:set>
                                      <p:cBhvr>
                                        <p:cTn id="49" dur="1" fill="hold">
                                          <p:stCondLst>
                                            <p:cond delay="1999"/>
                                          </p:stCondLst>
                                        </p:cTn>
                                        <p:tgtEl>
                                          <p:spTgt spid="2057"/>
                                        </p:tgtEl>
                                        <p:attrNameLst>
                                          <p:attrName>style.visibility</p:attrName>
                                        </p:attrNameLst>
                                      </p:cBhvr>
                                      <p:to>
                                        <p:strVal val="hidden"/>
                                      </p:to>
                                    </p:set>
                                  </p:childTnLst>
                                </p:cTn>
                              </p:par>
                            </p:childTnLst>
                          </p:cTn>
                        </p:par>
                        <p:par>
                          <p:cTn id="50" fill="hold" nodeType="afterGroup">
                            <p:stCondLst>
                              <p:cond delay="18000"/>
                            </p:stCondLst>
                            <p:childTnLst>
                              <p:par>
                                <p:cTn id="51" presetID="10" presetClass="entr" presetSubtype="0" repeatCount="3000" fill="hold" nodeType="afterEffect">
                                  <p:stCondLst>
                                    <p:cond delay="0"/>
                                  </p:stCondLst>
                                  <p:childTnLst>
                                    <p:set>
                                      <p:cBhvr>
                                        <p:cTn id="52" dur="1" fill="hold">
                                          <p:stCondLst>
                                            <p:cond delay="0"/>
                                          </p:stCondLst>
                                        </p:cTn>
                                        <p:tgtEl>
                                          <p:spTgt spid="2064"/>
                                        </p:tgtEl>
                                        <p:attrNameLst>
                                          <p:attrName>style.visibility</p:attrName>
                                        </p:attrNameLst>
                                      </p:cBhvr>
                                      <p:to>
                                        <p:strVal val="visible"/>
                                      </p:to>
                                    </p:set>
                                    <p:animEffect transition="in" filter="fade">
                                      <p:cBhvr>
                                        <p:cTn id="53" dur="1000"/>
                                        <p:tgtEl>
                                          <p:spTgt spid="2064"/>
                                        </p:tgtEl>
                                      </p:cBhvr>
                                    </p:animEffect>
                                  </p:childTnLst>
                                </p:cTn>
                              </p:par>
                            </p:childTnLst>
                          </p:cTn>
                        </p:par>
                        <p:par>
                          <p:cTn id="54" fill="hold" nodeType="afterGroup">
                            <p:stCondLst>
                              <p:cond delay="21000"/>
                            </p:stCondLst>
                            <p:childTnLst>
                              <p:par>
                                <p:cTn id="55" presetID="2" presetClass="exit" presetSubtype="12" fill="hold" nodeType="afterEffect">
                                  <p:stCondLst>
                                    <p:cond delay="0"/>
                                  </p:stCondLst>
                                  <p:childTnLst>
                                    <p:anim calcmode="lin" valueType="num">
                                      <p:cBhvr additive="base">
                                        <p:cTn id="56" dur="2000"/>
                                        <p:tgtEl>
                                          <p:spTgt spid="2064"/>
                                        </p:tgtEl>
                                        <p:attrNameLst>
                                          <p:attrName>ppt_x</p:attrName>
                                        </p:attrNameLst>
                                      </p:cBhvr>
                                      <p:tavLst>
                                        <p:tav tm="0">
                                          <p:val>
                                            <p:strVal val="ppt_x"/>
                                          </p:val>
                                        </p:tav>
                                        <p:tav tm="100000">
                                          <p:val>
                                            <p:strVal val="0-ppt_w/2"/>
                                          </p:val>
                                        </p:tav>
                                      </p:tavLst>
                                    </p:anim>
                                    <p:anim calcmode="lin" valueType="num">
                                      <p:cBhvr additive="base">
                                        <p:cTn id="57" dur="2000"/>
                                        <p:tgtEl>
                                          <p:spTgt spid="2064"/>
                                        </p:tgtEl>
                                        <p:attrNameLst>
                                          <p:attrName>ppt_y</p:attrName>
                                        </p:attrNameLst>
                                      </p:cBhvr>
                                      <p:tavLst>
                                        <p:tav tm="0">
                                          <p:val>
                                            <p:strVal val="ppt_y"/>
                                          </p:val>
                                        </p:tav>
                                        <p:tav tm="100000">
                                          <p:val>
                                            <p:strVal val="1+ppt_h/2"/>
                                          </p:val>
                                        </p:tav>
                                      </p:tavLst>
                                    </p:anim>
                                    <p:set>
                                      <p:cBhvr>
                                        <p:cTn id="58" dur="1" fill="hold">
                                          <p:stCondLst>
                                            <p:cond delay="1999"/>
                                          </p:stCondLst>
                                        </p:cTn>
                                        <p:tgtEl>
                                          <p:spTgt spid="2064"/>
                                        </p:tgtEl>
                                        <p:attrNameLst>
                                          <p:attrName>style.visibility</p:attrName>
                                        </p:attrNameLst>
                                      </p:cBhvr>
                                      <p:to>
                                        <p:strVal val="hidden"/>
                                      </p:to>
                                    </p:set>
                                  </p:childTnLst>
                                </p:cTn>
                              </p:par>
                            </p:childTnLst>
                          </p:cTn>
                        </p:par>
                        <p:par>
                          <p:cTn id="59" fill="hold" nodeType="afterGroup">
                            <p:stCondLst>
                              <p:cond delay="23000"/>
                            </p:stCondLst>
                            <p:childTnLst>
                              <p:par>
                                <p:cTn id="60" presetID="10" presetClass="entr" presetSubtype="0" repeatCount="3000" fill="hold" nodeType="afterEffect">
                                  <p:stCondLst>
                                    <p:cond delay="0"/>
                                  </p:stCondLst>
                                  <p:childTnLst>
                                    <p:set>
                                      <p:cBhvr>
                                        <p:cTn id="61" dur="1" fill="hold">
                                          <p:stCondLst>
                                            <p:cond delay="0"/>
                                          </p:stCondLst>
                                        </p:cTn>
                                        <p:tgtEl>
                                          <p:spTgt spid="2065"/>
                                        </p:tgtEl>
                                        <p:attrNameLst>
                                          <p:attrName>style.visibility</p:attrName>
                                        </p:attrNameLst>
                                      </p:cBhvr>
                                      <p:to>
                                        <p:strVal val="visible"/>
                                      </p:to>
                                    </p:set>
                                    <p:animEffect transition="in" filter="fade">
                                      <p:cBhvr>
                                        <p:cTn id="62" dur="1000"/>
                                        <p:tgtEl>
                                          <p:spTgt spid="2065"/>
                                        </p:tgtEl>
                                      </p:cBhvr>
                                    </p:animEffect>
                                  </p:childTnLst>
                                </p:cTn>
                              </p:par>
                            </p:childTnLst>
                          </p:cTn>
                        </p:par>
                        <p:par>
                          <p:cTn id="63" fill="hold" nodeType="afterGroup">
                            <p:stCondLst>
                              <p:cond delay="26000"/>
                            </p:stCondLst>
                            <p:childTnLst>
                              <p:par>
                                <p:cTn id="64" presetID="2" presetClass="exit" presetSubtype="9" fill="hold" nodeType="afterEffect">
                                  <p:stCondLst>
                                    <p:cond delay="0"/>
                                  </p:stCondLst>
                                  <p:childTnLst>
                                    <p:anim calcmode="lin" valueType="num">
                                      <p:cBhvr additive="base">
                                        <p:cTn id="65" dur="2000"/>
                                        <p:tgtEl>
                                          <p:spTgt spid="2065"/>
                                        </p:tgtEl>
                                        <p:attrNameLst>
                                          <p:attrName>ppt_x</p:attrName>
                                        </p:attrNameLst>
                                      </p:cBhvr>
                                      <p:tavLst>
                                        <p:tav tm="0">
                                          <p:val>
                                            <p:strVal val="ppt_x"/>
                                          </p:val>
                                        </p:tav>
                                        <p:tav tm="100000">
                                          <p:val>
                                            <p:strVal val="0-ppt_w/2"/>
                                          </p:val>
                                        </p:tav>
                                      </p:tavLst>
                                    </p:anim>
                                    <p:anim calcmode="lin" valueType="num">
                                      <p:cBhvr additive="base">
                                        <p:cTn id="66" dur="2000"/>
                                        <p:tgtEl>
                                          <p:spTgt spid="2065"/>
                                        </p:tgtEl>
                                        <p:attrNameLst>
                                          <p:attrName>ppt_y</p:attrName>
                                        </p:attrNameLst>
                                      </p:cBhvr>
                                      <p:tavLst>
                                        <p:tav tm="0">
                                          <p:val>
                                            <p:strVal val="ppt_y"/>
                                          </p:val>
                                        </p:tav>
                                        <p:tav tm="100000">
                                          <p:val>
                                            <p:strVal val="0-ppt_h/2"/>
                                          </p:val>
                                        </p:tav>
                                      </p:tavLst>
                                    </p:anim>
                                    <p:set>
                                      <p:cBhvr>
                                        <p:cTn id="67" dur="1" fill="hold">
                                          <p:stCondLst>
                                            <p:cond delay="1999"/>
                                          </p:stCondLst>
                                        </p:cTn>
                                        <p:tgtEl>
                                          <p:spTgt spid="2065"/>
                                        </p:tgtEl>
                                        <p:attrNameLst>
                                          <p:attrName>style.visibility</p:attrName>
                                        </p:attrNameLst>
                                      </p:cBhvr>
                                      <p:to>
                                        <p:strVal val="hidden"/>
                                      </p:to>
                                    </p:set>
                                  </p:childTnLst>
                                </p:cTn>
                              </p:par>
                            </p:childTnLst>
                          </p:cTn>
                        </p:par>
                        <p:par>
                          <p:cTn id="68" fill="hold" nodeType="afterGroup">
                            <p:stCondLst>
                              <p:cond delay="28000"/>
                            </p:stCondLst>
                            <p:childTnLst>
                              <p:par>
                                <p:cTn id="69" presetID="10" presetClass="entr" presetSubtype="0" repeatCount="3000" fill="hold" nodeType="afterEffect">
                                  <p:stCondLst>
                                    <p:cond delay="0"/>
                                  </p:stCondLst>
                                  <p:childTnLst>
                                    <p:set>
                                      <p:cBhvr>
                                        <p:cTn id="70" dur="1" fill="hold">
                                          <p:stCondLst>
                                            <p:cond delay="0"/>
                                          </p:stCondLst>
                                        </p:cTn>
                                        <p:tgtEl>
                                          <p:spTgt spid="2066"/>
                                        </p:tgtEl>
                                        <p:attrNameLst>
                                          <p:attrName>style.visibility</p:attrName>
                                        </p:attrNameLst>
                                      </p:cBhvr>
                                      <p:to>
                                        <p:strVal val="visible"/>
                                      </p:to>
                                    </p:set>
                                    <p:animEffect transition="in" filter="fade">
                                      <p:cBhvr>
                                        <p:cTn id="71" dur="1000"/>
                                        <p:tgtEl>
                                          <p:spTgt spid="2066"/>
                                        </p:tgtEl>
                                      </p:cBhvr>
                                    </p:animEffect>
                                  </p:childTnLst>
                                </p:cTn>
                              </p:par>
                            </p:childTnLst>
                          </p:cTn>
                        </p:par>
                        <p:par>
                          <p:cTn id="72" fill="hold" nodeType="afterGroup">
                            <p:stCondLst>
                              <p:cond delay="31000"/>
                            </p:stCondLst>
                            <p:childTnLst>
                              <p:par>
                                <p:cTn id="73" presetID="2" presetClass="exit" presetSubtype="3" fill="hold" nodeType="afterEffect">
                                  <p:stCondLst>
                                    <p:cond delay="0"/>
                                  </p:stCondLst>
                                  <p:childTnLst>
                                    <p:anim calcmode="lin" valueType="num">
                                      <p:cBhvr additive="base">
                                        <p:cTn id="74" dur="2000"/>
                                        <p:tgtEl>
                                          <p:spTgt spid="2066"/>
                                        </p:tgtEl>
                                        <p:attrNameLst>
                                          <p:attrName>ppt_x</p:attrName>
                                        </p:attrNameLst>
                                      </p:cBhvr>
                                      <p:tavLst>
                                        <p:tav tm="0">
                                          <p:val>
                                            <p:strVal val="ppt_x"/>
                                          </p:val>
                                        </p:tav>
                                        <p:tav tm="100000">
                                          <p:val>
                                            <p:strVal val="1+ppt_w/2"/>
                                          </p:val>
                                        </p:tav>
                                      </p:tavLst>
                                    </p:anim>
                                    <p:anim calcmode="lin" valueType="num">
                                      <p:cBhvr additive="base">
                                        <p:cTn id="75" dur="2000"/>
                                        <p:tgtEl>
                                          <p:spTgt spid="2066"/>
                                        </p:tgtEl>
                                        <p:attrNameLst>
                                          <p:attrName>ppt_y</p:attrName>
                                        </p:attrNameLst>
                                      </p:cBhvr>
                                      <p:tavLst>
                                        <p:tav tm="0">
                                          <p:val>
                                            <p:strVal val="ppt_y"/>
                                          </p:val>
                                        </p:tav>
                                        <p:tav tm="100000">
                                          <p:val>
                                            <p:strVal val="0-ppt_h/2"/>
                                          </p:val>
                                        </p:tav>
                                      </p:tavLst>
                                    </p:anim>
                                    <p:set>
                                      <p:cBhvr>
                                        <p:cTn id="76" dur="1" fill="hold">
                                          <p:stCondLst>
                                            <p:cond delay="1999"/>
                                          </p:stCondLst>
                                        </p:cTn>
                                        <p:tgtEl>
                                          <p:spTgt spid="2066"/>
                                        </p:tgtEl>
                                        <p:attrNameLst>
                                          <p:attrName>style.visibility</p:attrName>
                                        </p:attrNameLst>
                                      </p:cBhvr>
                                      <p:to>
                                        <p:strVal val="hidden"/>
                                      </p:to>
                                    </p:set>
                                  </p:childTnLst>
                                </p:cTn>
                              </p:par>
                            </p:childTnLst>
                          </p:cTn>
                        </p:par>
                        <p:par>
                          <p:cTn id="77" fill="hold" nodeType="afterGroup">
                            <p:stCondLst>
                              <p:cond delay="33000"/>
                            </p:stCondLst>
                            <p:childTnLst>
                              <p:par>
                                <p:cTn id="78" presetID="10" presetClass="entr" presetSubtype="0" fill="hold" nodeType="afterEffect">
                                  <p:stCondLst>
                                    <p:cond delay="0"/>
                                  </p:stCondLst>
                                  <p:childTnLst>
                                    <p:set>
                                      <p:cBhvr>
                                        <p:cTn id="79" dur="1" fill="hold">
                                          <p:stCondLst>
                                            <p:cond delay="0"/>
                                          </p:stCondLst>
                                        </p:cTn>
                                        <p:tgtEl>
                                          <p:spTgt spid="2067"/>
                                        </p:tgtEl>
                                        <p:attrNameLst>
                                          <p:attrName>style.visibility</p:attrName>
                                        </p:attrNameLst>
                                      </p:cBhvr>
                                      <p:to>
                                        <p:strVal val="visible"/>
                                      </p:to>
                                    </p:set>
                                    <p:animEffect transition="in" filter="fade">
                                      <p:cBhvr>
                                        <p:cTn id="80" dur="500"/>
                                        <p:tgtEl>
                                          <p:spTgt spid="2067"/>
                                        </p:tgtEl>
                                      </p:cBhvr>
                                    </p:animEffect>
                                  </p:childTnLst>
                                </p:cTn>
                              </p:par>
                              <p:par>
                                <p:cTn id="81" presetID="7" presetClass="path" presetSubtype="0" repeatCount="2000" accel="50000" decel="50000" fill="hold" nodeType="withEffect">
                                  <p:stCondLst>
                                    <p:cond delay="0"/>
                                  </p:stCondLst>
                                  <p:childTnLst>
                                    <p:animMotion origin="layout" path="M -0.07865 0.10254 L -0.07865 -0.5588 L 0.46476 -0.5588 L 0.46476 0.10254 L -0.07865 0.10254 Z " pathEditMode="relative" rAng="16200000" ptsTypes="FFFFF">
                                      <p:cBhvr>
                                        <p:cTn id="82" dur="3000" fill="hold"/>
                                        <p:tgtEl>
                                          <p:spTgt spid="2067"/>
                                        </p:tgtEl>
                                        <p:attrNameLst>
                                          <p:attrName>ppt_x</p:attrName>
                                          <p:attrName>ppt_y</p:attrName>
                                        </p:attrNameLst>
                                      </p:cBhvr>
                                      <p:rCtr x="27170" y="-33079"/>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3" fill="hold" display="0">
                  <p:stCondLst>
                    <p:cond delay="indefinite"/>
                  </p:stCondLst>
                  <p:endCondLst>
                    <p:cond evt="onPrev" delay="0">
                      <p:tgtEl>
                        <p:sldTgt/>
                      </p:tgtEl>
                    </p:cond>
                    <p:cond evt="onStopAudio" delay="0">
                      <p:tgtEl>
                        <p:sldTgt/>
                      </p:tgtEl>
                    </p:cond>
                  </p:endCondLst>
                </p:cTn>
                <p:tgtEl>
                  <p:spTgt spid="206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8155E4A2-868F-1F57-B118-26DE4DFB66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764" y="1372991"/>
            <a:ext cx="8820472" cy="3475745"/>
          </a:xfrm>
          <a:prstGeom prst="rect">
            <a:avLst/>
          </a:prstGeom>
        </p:spPr>
      </p:pic>
      <p:pic>
        <p:nvPicPr>
          <p:cNvPr id="4" name="Рисунок 3">
            <a:extLst>
              <a:ext uri="{FF2B5EF4-FFF2-40B4-BE49-F238E27FC236}">
                <a16:creationId xmlns:a16="http://schemas.microsoft.com/office/drawing/2014/main" xmlns="" id="{E8ACAF74-063E-4A0E-B036-E1408D9135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138477"/>
            <a:ext cx="932769" cy="993734"/>
          </a:xfrm>
          <a:prstGeom prst="rect">
            <a:avLst/>
          </a:prstGeom>
        </p:spPr>
      </p:pic>
      <p:sp>
        <p:nvSpPr>
          <p:cNvPr id="5" name="TextBox 4">
            <a:extLst>
              <a:ext uri="{FF2B5EF4-FFF2-40B4-BE49-F238E27FC236}">
                <a16:creationId xmlns:a16="http://schemas.microsoft.com/office/drawing/2014/main" xmlns="" id="{D209F25B-AABD-DB68-2763-6E6CF74AA33E}"/>
              </a:ext>
            </a:extLst>
          </p:cNvPr>
          <p:cNvSpPr txBox="1"/>
          <p:nvPr/>
        </p:nvSpPr>
        <p:spPr>
          <a:xfrm>
            <a:off x="1475656" y="138477"/>
            <a:ext cx="6408712" cy="1231106"/>
          </a:xfrm>
          <a:prstGeom prst="rect">
            <a:avLst/>
          </a:prstGeom>
          <a:noFill/>
        </p:spPr>
        <p:txBody>
          <a:bodyPr wrap="square" rtlCol="0">
            <a:spAutoFit/>
          </a:bodyPr>
          <a:lstStyle/>
          <a:p>
            <a:pPr algn="ctr"/>
            <a:r>
              <a:rPr lang="ru-RU" sz="2800" b="1" dirty="0">
                <a:solidFill>
                  <a:srgbClr val="FF0000"/>
                </a:solidFill>
                <a:effectLst>
                  <a:outerShdw blurRad="38100" dist="38100" dir="2700000" algn="tl">
                    <a:srgbClr val="000000">
                      <a:alpha val="43137"/>
                    </a:srgbClr>
                  </a:outerShdw>
                </a:effectLst>
              </a:rPr>
              <a:t>Внимание!</a:t>
            </a:r>
          </a:p>
          <a:p>
            <a:pPr algn="ctr"/>
            <a:r>
              <a:rPr lang="ru-RU" sz="2800" b="1" dirty="0">
                <a:solidFill>
                  <a:srgbClr val="FF0000"/>
                </a:solidFill>
                <a:effectLst>
                  <a:outerShdw blurRad="38100" dist="38100" dir="2700000" algn="tl">
                    <a:srgbClr val="000000">
                      <a:alpha val="43137"/>
                    </a:srgbClr>
                  </a:outerShdw>
                </a:effectLst>
              </a:rPr>
              <a:t>Письменное задание</a:t>
            </a:r>
          </a:p>
          <a:p>
            <a:endParaRPr lang="ru-RU" dirty="0"/>
          </a:p>
        </p:txBody>
      </p:sp>
      <p:sp>
        <p:nvSpPr>
          <p:cNvPr id="6" name="TextBox 5">
            <a:extLst>
              <a:ext uri="{FF2B5EF4-FFF2-40B4-BE49-F238E27FC236}">
                <a16:creationId xmlns:a16="http://schemas.microsoft.com/office/drawing/2014/main" xmlns="" id="{D9A010AD-0597-357C-B5A3-2979CE2B4CCF}"/>
              </a:ext>
            </a:extLst>
          </p:cNvPr>
          <p:cNvSpPr txBox="1"/>
          <p:nvPr/>
        </p:nvSpPr>
        <p:spPr>
          <a:xfrm>
            <a:off x="755576" y="5157192"/>
            <a:ext cx="7416824" cy="800219"/>
          </a:xfrm>
          <a:prstGeom prst="rect">
            <a:avLst/>
          </a:prstGeom>
          <a:noFill/>
        </p:spPr>
        <p:txBody>
          <a:bodyPr wrap="square" rtlCol="0">
            <a:spAutoFit/>
          </a:bodyPr>
          <a:lstStyle/>
          <a:p>
            <a:pPr algn="ctr"/>
            <a:r>
              <a:rPr lang="ru-RU" sz="2800" b="1" dirty="0">
                <a:solidFill>
                  <a:srgbClr val="FF0000"/>
                </a:solidFill>
                <a:effectLst>
                  <a:outerShdw blurRad="38100" dist="38100" dir="2700000" algn="tl">
                    <a:srgbClr val="000000">
                      <a:alpha val="43137"/>
                    </a:srgbClr>
                  </a:outerShdw>
                </a:effectLst>
              </a:rPr>
              <a:t>Два варианта задания: сложное и просто</a:t>
            </a:r>
          </a:p>
          <a:p>
            <a:endParaRPr lang="ru-RU" dirty="0"/>
          </a:p>
        </p:txBody>
      </p:sp>
      <p:cxnSp>
        <p:nvCxnSpPr>
          <p:cNvPr id="8" name="Прямая со стрелкой 7">
            <a:extLst>
              <a:ext uri="{FF2B5EF4-FFF2-40B4-BE49-F238E27FC236}">
                <a16:creationId xmlns:a16="http://schemas.microsoft.com/office/drawing/2014/main" xmlns="" id="{F075E1F9-67CF-88B9-BB0E-C6F94B2BF7D7}"/>
              </a:ext>
            </a:extLst>
          </p:cNvPr>
          <p:cNvCxnSpPr>
            <a:cxnSpLocks/>
          </p:cNvCxnSpPr>
          <p:nvPr/>
        </p:nvCxnSpPr>
        <p:spPr>
          <a:xfrm flipH="1" flipV="1">
            <a:off x="3923928" y="4689140"/>
            <a:ext cx="2249120" cy="612068"/>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1" name="Прямая со стрелкой 10">
            <a:extLst>
              <a:ext uri="{FF2B5EF4-FFF2-40B4-BE49-F238E27FC236}">
                <a16:creationId xmlns:a16="http://schemas.microsoft.com/office/drawing/2014/main" xmlns="" id="{FCB98194-C791-7E7E-E290-2FEE525FCB03}"/>
              </a:ext>
            </a:extLst>
          </p:cNvPr>
          <p:cNvCxnSpPr>
            <a:cxnSpLocks/>
          </p:cNvCxnSpPr>
          <p:nvPr/>
        </p:nvCxnSpPr>
        <p:spPr>
          <a:xfrm>
            <a:off x="6660232" y="4696930"/>
            <a:ext cx="0" cy="604278"/>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sp>
        <p:nvSpPr>
          <p:cNvPr id="13" name="Прямоугольник 12">
            <a:extLst>
              <a:ext uri="{FF2B5EF4-FFF2-40B4-BE49-F238E27FC236}">
                <a16:creationId xmlns:a16="http://schemas.microsoft.com/office/drawing/2014/main" xmlns="" id="{7FD72591-B32B-6B73-78DF-DBA5B988FA77}"/>
              </a:ext>
            </a:extLst>
          </p:cNvPr>
          <p:cNvSpPr/>
          <p:nvPr/>
        </p:nvSpPr>
        <p:spPr>
          <a:xfrm>
            <a:off x="6173048" y="1095127"/>
            <a:ext cx="731290" cy="923330"/>
          </a:xfrm>
          <a:prstGeom prst="rect">
            <a:avLst/>
          </a:prstGeom>
          <a:noFill/>
        </p:spPr>
        <p:txBody>
          <a:bodyPr wrap="none" lIns="91440" tIns="45720" rIns="91440" bIns="45720">
            <a:spAutoFit/>
          </a:bodyPr>
          <a:lstStyle/>
          <a:p>
            <a:pPr algn="ctr"/>
            <a:r>
              <a:rPr lang="ru-RU" sz="5400" b="1" dirty="0">
                <a:ln w="22225">
                  <a:solidFill>
                    <a:schemeClr val="accent2"/>
                  </a:solidFill>
                  <a:prstDash val="solid"/>
                </a:ln>
                <a:solidFill>
                  <a:schemeClr val="accent2">
                    <a:lumMod val="40000"/>
                    <a:lumOff val="60000"/>
                  </a:schemeClr>
                </a:solidFill>
              </a:rPr>
              <a:t>?!</a:t>
            </a:r>
          </a:p>
        </p:txBody>
      </p:sp>
      <p:sp>
        <p:nvSpPr>
          <p:cNvPr id="15" name="TextBox 14">
            <a:extLst>
              <a:ext uri="{FF2B5EF4-FFF2-40B4-BE49-F238E27FC236}">
                <a16:creationId xmlns:a16="http://schemas.microsoft.com/office/drawing/2014/main" xmlns="" id="{257F6E9D-CA05-21C7-A734-333DCD88DF84}"/>
              </a:ext>
            </a:extLst>
          </p:cNvPr>
          <p:cNvSpPr txBox="1"/>
          <p:nvPr/>
        </p:nvSpPr>
        <p:spPr>
          <a:xfrm>
            <a:off x="1259632" y="5965755"/>
            <a:ext cx="6408712" cy="523220"/>
          </a:xfrm>
          <a:prstGeom prst="rect">
            <a:avLst/>
          </a:prstGeom>
          <a:noFill/>
        </p:spPr>
        <p:txBody>
          <a:bodyPr wrap="square" rtlCol="0">
            <a:spAutoFit/>
          </a:bodyPr>
          <a:lstStyle/>
          <a:p>
            <a:pPr algn="ctr"/>
            <a:r>
              <a:rPr lang="ru-RU" sz="2800" b="1" dirty="0">
                <a:effectLst>
                  <a:outerShdw blurRad="38100" dist="38100" dir="2700000" algn="tl">
                    <a:srgbClr val="000000">
                      <a:alpha val="43137"/>
                    </a:srgbClr>
                  </a:outerShdw>
                </a:effectLst>
              </a:rPr>
              <a:t>Время: 2 минуты</a:t>
            </a:r>
            <a:endParaRPr lang="ru-RU" dirty="0"/>
          </a:p>
        </p:txBody>
      </p:sp>
      <p:sp>
        <p:nvSpPr>
          <p:cNvPr id="16" name="TextBox 15">
            <a:extLst>
              <a:ext uri="{FF2B5EF4-FFF2-40B4-BE49-F238E27FC236}">
                <a16:creationId xmlns:a16="http://schemas.microsoft.com/office/drawing/2014/main" xmlns="" id="{5834B3CC-6580-1A4E-F176-0E10A97CD67B}"/>
              </a:ext>
            </a:extLst>
          </p:cNvPr>
          <p:cNvSpPr txBox="1"/>
          <p:nvPr/>
        </p:nvSpPr>
        <p:spPr>
          <a:xfrm>
            <a:off x="161764" y="1999583"/>
            <a:ext cx="4032448" cy="338554"/>
          </a:xfrm>
          <a:prstGeom prst="rect">
            <a:avLst/>
          </a:prstGeom>
          <a:solidFill>
            <a:schemeClr val="bg1"/>
          </a:solidFill>
          <a:ln>
            <a:noFill/>
          </a:ln>
        </p:spPr>
        <p:txBody>
          <a:bodyPr wrap="square" rtlCol="0">
            <a:spAutoFit/>
          </a:bodyPr>
          <a:lstStyle/>
          <a:p>
            <a:r>
              <a:rPr lang="ru-RU" sz="1600" dirty="0"/>
              <a:t>В филворде обведите 10 слов по теме урока</a:t>
            </a:r>
          </a:p>
        </p:txBody>
      </p:sp>
    </p:spTree>
    <p:extLst>
      <p:ext uri="{BB962C8B-B14F-4D97-AF65-F5344CB8AC3E}">
        <p14:creationId xmlns:p14="http://schemas.microsoft.com/office/powerpoint/2010/main" val="30618127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chemeClr val="accent2"/>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56ED6D2-B450-7AD1-3204-57970C7BFED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42FAD09C-E5E2-5558-1F38-CFE24F6732CA}"/>
              </a:ext>
            </a:extLst>
          </p:cNvPr>
          <p:cNvSpPr txBox="1"/>
          <p:nvPr/>
        </p:nvSpPr>
        <p:spPr>
          <a:xfrm>
            <a:off x="1403648" y="1147827"/>
            <a:ext cx="7436072" cy="461665"/>
          </a:xfrm>
          <a:prstGeom prst="rect">
            <a:avLst/>
          </a:prstGeom>
          <a:noFill/>
        </p:spPr>
        <p:txBody>
          <a:bodyPr wrap="square">
            <a:spAutoFit/>
          </a:bodyPr>
          <a:lstStyle/>
          <a:p>
            <a:r>
              <a:rPr lang="ru-RU" sz="2400" dirty="0">
                <a:solidFill>
                  <a:srgbClr val="FF0000"/>
                </a:solidFill>
              </a:rPr>
              <a:t>Соедините стрелочками материки и их характеристики </a:t>
            </a:r>
          </a:p>
        </p:txBody>
      </p:sp>
      <p:sp>
        <p:nvSpPr>
          <p:cNvPr id="9" name="TextBox 8">
            <a:extLst>
              <a:ext uri="{FF2B5EF4-FFF2-40B4-BE49-F238E27FC236}">
                <a16:creationId xmlns:a16="http://schemas.microsoft.com/office/drawing/2014/main" xmlns="" id="{141FC4C2-DC53-AA9A-8096-DAA168EC07DB}"/>
              </a:ext>
            </a:extLst>
          </p:cNvPr>
          <p:cNvSpPr txBox="1"/>
          <p:nvPr/>
        </p:nvSpPr>
        <p:spPr>
          <a:xfrm>
            <a:off x="-3059832" y="5373216"/>
            <a:ext cx="3059832" cy="1200329"/>
          </a:xfrm>
          <a:prstGeom prst="rect">
            <a:avLst/>
          </a:prstGeom>
          <a:noFill/>
        </p:spPr>
        <p:txBody>
          <a:bodyPr wrap="square">
            <a:spAutoFit/>
          </a:bodyPr>
          <a:lstStyle/>
          <a:p>
            <a:r>
              <a:rPr lang="ru-RU" dirty="0"/>
              <a:t>Описание одной из стран Африки, Южной Америки или Австралии по географическим картам»</a:t>
            </a:r>
          </a:p>
        </p:txBody>
      </p:sp>
      <p:sp>
        <p:nvSpPr>
          <p:cNvPr id="11" name="TextBox 10">
            <a:extLst>
              <a:ext uri="{FF2B5EF4-FFF2-40B4-BE49-F238E27FC236}">
                <a16:creationId xmlns:a16="http://schemas.microsoft.com/office/drawing/2014/main" xmlns="" id="{0D671247-D117-7426-684C-F50F57A447F7}"/>
              </a:ext>
            </a:extLst>
          </p:cNvPr>
          <p:cNvSpPr txBox="1"/>
          <p:nvPr/>
        </p:nvSpPr>
        <p:spPr>
          <a:xfrm>
            <a:off x="107504" y="223173"/>
            <a:ext cx="8712968" cy="738664"/>
          </a:xfrm>
          <a:prstGeom prst="rect">
            <a:avLst/>
          </a:prstGeom>
          <a:noFill/>
        </p:spPr>
        <p:txBody>
          <a:bodyPr wrap="square">
            <a:spAutoFit/>
          </a:bodyPr>
          <a:lstStyle/>
          <a:p>
            <a:pPr algn="ctr"/>
            <a:r>
              <a:rPr lang="ru-RU" sz="2400" b="1" dirty="0"/>
              <a:t>Практическая работа по теме: </a:t>
            </a:r>
            <a:r>
              <a:rPr lang="ru-RU" dirty="0"/>
              <a:t>__________________________________________________________________________</a:t>
            </a:r>
          </a:p>
        </p:txBody>
      </p:sp>
      <p:pic>
        <p:nvPicPr>
          <p:cNvPr id="12" name="Рисунок 11">
            <a:extLst>
              <a:ext uri="{FF2B5EF4-FFF2-40B4-BE49-F238E27FC236}">
                <a16:creationId xmlns:a16="http://schemas.microsoft.com/office/drawing/2014/main" xmlns="" id="{8D866FAD-7DE3-CB5B-4ADB-DB792AC1EE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280" y="1047081"/>
            <a:ext cx="936104" cy="996435"/>
          </a:xfrm>
          <a:prstGeom prst="rect">
            <a:avLst/>
          </a:prstGeom>
        </p:spPr>
      </p:pic>
      <p:pic>
        <p:nvPicPr>
          <p:cNvPr id="19" name="Рисунок 18">
            <a:extLst>
              <a:ext uri="{FF2B5EF4-FFF2-40B4-BE49-F238E27FC236}">
                <a16:creationId xmlns:a16="http://schemas.microsoft.com/office/drawing/2014/main" xmlns="" id="{8620215C-BC59-C4BE-60A9-1AAEE9B03EDF}"/>
              </a:ext>
            </a:extLst>
          </p:cNvPr>
          <p:cNvPicPr>
            <a:picLocks noChangeAspect="1"/>
          </p:cNvPicPr>
          <p:nvPr/>
        </p:nvPicPr>
        <p:blipFill>
          <a:blip r:embed="rId3"/>
          <a:stretch>
            <a:fillRect/>
          </a:stretch>
        </p:blipFill>
        <p:spPr>
          <a:xfrm>
            <a:off x="469019" y="2037041"/>
            <a:ext cx="8205962" cy="4536504"/>
          </a:xfrm>
          <a:prstGeom prst="rect">
            <a:avLst/>
          </a:prstGeom>
        </p:spPr>
      </p:pic>
      <p:sp>
        <p:nvSpPr>
          <p:cNvPr id="20" name="TextBox 19">
            <a:extLst>
              <a:ext uri="{FF2B5EF4-FFF2-40B4-BE49-F238E27FC236}">
                <a16:creationId xmlns:a16="http://schemas.microsoft.com/office/drawing/2014/main" xmlns="" id="{14FE442E-0EF9-B58D-27EB-950A1B343384}"/>
              </a:ext>
            </a:extLst>
          </p:cNvPr>
          <p:cNvSpPr txBox="1"/>
          <p:nvPr/>
        </p:nvSpPr>
        <p:spPr>
          <a:xfrm>
            <a:off x="698456" y="3742885"/>
            <a:ext cx="2448272" cy="523220"/>
          </a:xfrm>
          <a:prstGeom prst="rect">
            <a:avLst/>
          </a:prstGeom>
          <a:noFill/>
        </p:spPr>
        <p:txBody>
          <a:bodyPr wrap="square" rtlCol="0">
            <a:spAutoFit/>
          </a:bodyPr>
          <a:lstStyle/>
          <a:p>
            <a:pPr algn="ctr"/>
            <a:r>
              <a:rPr lang="ru-RU" sz="2800" b="1" i="1" dirty="0">
                <a:effectLst>
                  <a:outerShdw blurRad="38100" dist="38100" dir="2700000" algn="tl">
                    <a:srgbClr val="000000">
                      <a:alpha val="43137"/>
                    </a:srgbClr>
                  </a:outerShdw>
                </a:effectLst>
              </a:rPr>
              <a:t>Африка</a:t>
            </a:r>
          </a:p>
        </p:txBody>
      </p:sp>
    </p:spTree>
    <p:extLst>
      <p:ext uri="{BB962C8B-B14F-4D97-AF65-F5344CB8AC3E}">
        <p14:creationId xmlns:p14="http://schemas.microsoft.com/office/powerpoint/2010/main" val="11309921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445CC5D-4A79-B7C7-3C72-2FB93CB0F5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1115C19F-EFA4-BBF0-B24B-E703B9C65384}"/>
              </a:ext>
            </a:extLst>
          </p:cNvPr>
          <p:cNvSpPr txBox="1"/>
          <p:nvPr/>
        </p:nvSpPr>
        <p:spPr>
          <a:xfrm>
            <a:off x="1277578" y="1421871"/>
            <a:ext cx="7436072" cy="461665"/>
          </a:xfrm>
          <a:prstGeom prst="rect">
            <a:avLst/>
          </a:prstGeom>
          <a:noFill/>
        </p:spPr>
        <p:txBody>
          <a:bodyPr wrap="square">
            <a:spAutoFit/>
          </a:bodyPr>
          <a:lstStyle/>
          <a:p>
            <a:r>
              <a:rPr lang="ru-RU" sz="2400" dirty="0">
                <a:solidFill>
                  <a:srgbClr val="FF0000"/>
                </a:solidFill>
              </a:rPr>
              <a:t>Соедините стрелочками материки и их характеристики </a:t>
            </a:r>
          </a:p>
        </p:txBody>
      </p:sp>
      <p:sp>
        <p:nvSpPr>
          <p:cNvPr id="9" name="TextBox 8">
            <a:extLst>
              <a:ext uri="{FF2B5EF4-FFF2-40B4-BE49-F238E27FC236}">
                <a16:creationId xmlns:a16="http://schemas.microsoft.com/office/drawing/2014/main" xmlns="" id="{CF7F248E-9E49-CA97-7AA6-2B9B901E3432}"/>
              </a:ext>
            </a:extLst>
          </p:cNvPr>
          <p:cNvSpPr txBox="1"/>
          <p:nvPr/>
        </p:nvSpPr>
        <p:spPr>
          <a:xfrm>
            <a:off x="-3059832" y="5373216"/>
            <a:ext cx="3059832" cy="1200329"/>
          </a:xfrm>
          <a:prstGeom prst="rect">
            <a:avLst/>
          </a:prstGeom>
          <a:noFill/>
        </p:spPr>
        <p:txBody>
          <a:bodyPr wrap="square">
            <a:spAutoFit/>
          </a:bodyPr>
          <a:lstStyle/>
          <a:p>
            <a:r>
              <a:rPr lang="ru-RU" dirty="0"/>
              <a:t>Описание одной из стран Африки, Южной Америки или Австралии по географическим картам»</a:t>
            </a:r>
          </a:p>
        </p:txBody>
      </p:sp>
      <p:sp>
        <p:nvSpPr>
          <p:cNvPr id="11" name="TextBox 10">
            <a:extLst>
              <a:ext uri="{FF2B5EF4-FFF2-40B4-BE49-F238E27FC236}">
                <a16:creationId xmlns:a16="http://schemas.microsoft.com/office/drawing/2014/main" xmlns="" id="{5F1B62D1-A5FA-207B-2B96-27B5CB55CC83}"/>
              </a:ext>
            </a:extLst>
          </p:cNvPr>
          <p:cNvSpPr txBox="1"/>
          <p:nvPr/>
        </p:nvSpPr>
        <p:spPr>
          <a:xfrm>
            <a:off x="107504" y="223173"/>
            <a:ext cx="8712968" cy="738664"/>
          </a:xfrm>
          <a:prstGeom prst="rect">
            <a:avLst/>
          </a:prstGeom>
          <a:noFill/>
        </p:spPr>
        <p:txBody>
          <a:bodyPr wrap="square">
            <a:spAutoFit/>
          </a:bodyPr>
          <a:lstStyle/>
          <a:p>
            <a:pPr algn="ctr"/>
            <a:r>
              <a:rPr lang="ru-RU" sz="2400" b="1" dirty="0"/>
              <a:t>Практическая работа по теме: </a:t>
            </a:r>
            <a:r>
              <a:rPr lang="ru-RU" dirty="0"/>
              <a:t>__________________________________________________________________________</a:t>
            </a:r>
          </a:p>
        </p:txBody>
      </p:sp>
      <p:pic>
        <p:nvPicPr>
          <p:cNvPr id="12" name="Рисунок 11">
            <a:extLst>
              <a:ext uri="{FF2B5EF4-FFF2-40B4-BE49-F238E27FC236}">
                <a16:creationId xmlns:a16="http://schemas.microsoft.com/office/drawing/2014/main" xmlns="" id="{D2F85437-E19E-F16D-585E-BA01352DD3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280" y="1047081"/>
            <a:ext cx="936104" cy="996435"/>
          </a:xfrm>
          <a:prstGeom prst="rect">
            <a:avLst/>
          </a:prstGeom>
        </p:spPr>
      </p:pic>
      <p:pic>
        <p:nvPicPr>
          <p:cNvPr id="19" name="Рисунок 18">
            <a:extLst>
              <a:ext uri="{FF2B5EF4-FFF2-40B4-BE49-F238E27FC236}">
                <a16:creationId xmlns:a16="http://schemas.microsoft.com/office/drawing/2014/main" xmlns="" id="{2AA0A126-3BF0-6DBB-918F-309BFA7BAE41}"/>
              </a:ext>
            </a:extLst>
          </p:cNvPr>
          <p:cNvPicPr>
            <a:picLocks noChangeAspect="1"/>
          </p:cNvPicPr>
          <p:nvPr/>
        </p:nvPicPr>
        <p:blipFill>
          <a:blip r:embed="rId3"/>
          <a:stretch>
            <a:fillRect/>
          </a:stretch>
        </p:blipFill>
        <p:spPr>
          <a:xfrm>
            <a:off x="482432" y="1916832"/>
            <a:ext cx="8205962" cy="4536504"/>
          </a:xfrm>
          <a:prstGeom prst="rect">
            <a:avLst/>
          </a:prstGeom>
        </p:spPr>
      </p:pic>
      <p:sp>
        <p:nvSpPr>
          <p:cNvPr id="2" name="TextBox 1">
            <a:extLst>
              <a:ext uri="{FF2B5EF4-FFF2-40B4-BE49-F238E27FC236}">
                <a16:creationId xmlns:a16="http://schemas.microsoft.com/office/drawing/2014/main" xmlns="" id="{90749C82-5FD1-79A3-21AC-421EAF42F43E}"/>
              </a:ext>
            </a:extLst>
          </p:cNvPr>
          <p:cNvSpPr txBox="1"/>
          <p:nvPr/>
        </p:nvSpPr>
        <p:spPr>
          <a:xfrm>
            <a:off x="482432" y="2330285"/>
            <a:ext cx="2880320" cy="523220"/>
          </a:xfrm>
          <a:prstGeom prst="rect">
            <a:avLst/>
          </a:prstGeom>
          <a:noFill/>
        </p:spPr>
        <p:txBody>
          <a:bodyPr wrap="square" rtlCol="0">
            <a:spAutoFit/>
          </a:bodyPr>
          <a:lstStyle/>
          <a:p>
            <a:pPr algn="ctr"/>
            <a:r>
              <a:rPr lang="ru-RU" sz="2800" b="1" i="1" dirty="0">
                <a:solidFill>
                  <a:srgbClr val="0000FF"/>
                </a:solidFill>
                <a:effectLst>
                  <a:outerShdw blurRad="38100" dist="38100" dir="2700000" algn="tl">
                    <a:srgbClr val="000000">
                      <a:alpha val="43137"/>
                    </a:srgbClr>
                  </a:outerShdw>
                </a:effectLst>
              </a:rPr>
              <a:t>Южная Америка</a:t>
            </a:r>
          </a:p>
        </p:txBody>
      </p:sp>
      <p:sp>
        <p:nvSpPr>
          <p:cNvPr id="4" name="TextBox 3">
            <a:extLst>
              <a:ext uri="{FF2B5EF4-FFF2-40B4-BE49-F238E27FC236}">
                <a16:creationId xmlns:a16="http://schemas.microsoft.com/office/drawing/2014/main" xmlns="" id="{DBC34C62-1452-72BD-C1C4-CA9BE1F745FD}"/>
              </a:ext>
            </a:extLst>
          </p:cNvPr>
          <p:cNvSpPr txBox="1"/>
          <p:nvPr/>
        </p:nvSpPr>
        <p:spPr>
          <a:xfrm>
            <a:off x="698456" y="3742885"/>
            <a:ext cx="2448272" cy="523220"/>
          </a:xfrm>
          <a:prstGeom prst="rect">
            <a:avLst/>
          </a:prstGeom>
          <a:noFill/>
        </p:spPr>
        <p:txBody>
          <a:bodyPr wrap="square" rtlCol="0">
            <a:spAutoFit/>
          </a:bodyPr>
          <a:lstStyle/>
          <a:p>
            <a:pPr algn="ctr"/>
            <a:r>
              <a:rPr lang="ru-RU" sz="2800" b="1" i="1" dirty="0">
                <a:solidFill>
                  <a:srgbClr val="FF0000"/>
                </a:solidFill>
                <a:effectLst>
                  <a:outerShdw blurRad="38100" dist="38100" dir="2700000" algn="tl">
                    <a:srgbClr val="000000">
                      <a:alpha val="43137"/>
                    </a:srgbClr>
                  </a:outerShdw>
                </a:effectLst>
              </a:rPr>
              <a:t>Африка</a:t>
            </a:r>
          </a:p>
        </p:txBody>
      </p:sp>
      <p:sp>
        <p:nvSpPr>
          <p:cNvPr id="5" name="TextBox 4">
            <a:extLst>
              <a:ext uri="{FF2B5EF4-FFF2-40B4-BE49-F238E27FC236}">
                <a16:creationId xmlns:a16="http://schemas.microsoft.com/office/drawing/2014/main" xmlns="" id="{E10DCB96-C059-B442-F983-C1E25E1A7909}"/>
              </a:ext>
            </a:extLst>
          </p:cNvPr>
          <p:cNvSpPr txBox="1"/>
          <p:nvPr/>
        </p:nvSpPr>
        <p:spPr>
          <a:xfrm>
            <a:off x="698456" y="5180138"/>
            <a:ext cx="2448272" cy="523220"/>
          </a:xfrm>
          <a:prstGeom prst="rect">
            <a:avLst/>
          </a:prstGeom>
          <a:noFill/>
        </p:spPr>
        <p:txBody>
          <a:bodyPr wrap="square" rtlCol="0">
            <a:spAutoFit/>
          </a:bodyPr>
          <a:lstStyle/>
          <a:p>
            <a:pPr algn="ctr"/>
            <a:r>
              <a:rPr lang="ru-RU" sz="2800" b="1" i="1" dirty="0">
                <a:solidFill>
                  <a:srgbClr val="00B050"/>
                </a:solidFill>
                <a:effectLst>
                  <a:outerShdw blurRad="38100" dist="38100" dir="2700000" algn="tl">
                    <a:srgbClr val="000000">
                      <a:alpha val="43137"/>
                    </a:srgbClr>
                  </a:outerShdw>
                </a:effectLst>
              </a:rPr>
              <a:t>Австралия</a:t>
            </a:r>
          </a:p>
        </p:txBody>
      </p:sp>
      <p:sp>
        <p:nvSpPr>
          <p:cNvPr id="6" name="Стрелка: вправо 5">
            <a:extLst>
              <a:ext uri="{FF2B5EF4-FFF2-40B4-BE49-F238E27FC236}">
                <a16:creationId xmlns:a16="http://schemas.microsoft.com/office/drawing/2014/main" xmlns="" id="{6EB18427-CC0E-033B-9292-B17E70E62D68}"/>
              </a:ext>
            </a:extLst>
          </p:cNvPr>
          <p:cNvSpPr/>
          <p:nvPr/>
        </p:nvSpPr>
        <p:spPr>
          <a:xfrm rot="10800000">
            <a:off x="3275856" y="2447439"/>
            <a:ext cx="1540469" cy="30402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Стрелка: вправо 6">
            <a:extLst>
              <a:ext uri="{FF2B5EF4-FFF2-40B4-BE49-F238E27FC236}">
                <a16:creationId xmlns:a16="http://schemas.microsoft.com/office/drawing/2014/main" xmlns="" id="{A06FCAA1-F04F-64B0-30F7-5847F93811A8}"/>
              </a:ext>
            </a:extLst>
          </p:cNvPr>
          <p:cNvSpPr/>
          <p:nvPr/>
        </p:nvSpPr>
        <p:spPr>
          <a:xfrm rot="10800000">
            <a:off x="2771800" y="3881060"/>
            <a:ext cx="2120724" cy="30402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трелка: вправо 7">
            <a:extLst>
              <a:ext uri="{FF2B5EF4-FFF2-40B4-BE49-F238E27FC236}">
                <a16:creationId xmlns:a16="http://schemas.microsoft.com/office/drawing/2014/main" xmlns="" id="{DEEF446B-2D7F-9350-5DD9-9083EBA5D9CB}"/>
              </a:ext>
            </a:extLst>
          </p:cNvPr>
          <p:cNvSpPr/>
          <p:nvPr/>
        </p:nvSpPr>
        <p:spPr>
          <a:xfrm rot="10800000">
            <a:off x="2915816" y="5373215"/>
            <a:ext cx="1900509" cy="304027"/>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xmlns="" id="{5D90118E-D12E-BA2D-B187-602E1246B426}"/>
              </a:ext>
            </a:extLst>
          </p:cNvPr>
          <p:cNvSpPr txBox="1"/>
          <p:nvPr/>
        </p:nvSpPr>
        <p:spPr>
          <a:xfrm>
            <a:off x="6588224" y="3619450"/>
            <a:ext cx="1728192" cy="523220"/>
          </a:xfrm>
          <a:prstGeom prst="rect">
            <a:avLst/>
          </a:prstGeom>
          <a:noFill/>
        </p:spPr>
        <p:txBody>
          <a:bodyPr wrap="square" rtlCol="0">
            <a:spAutoFit/>
          </a:bodyPr>
          <a:lstStyle/>
          <a:p>
            <a:r>
              <a:rPr lang="ru-RU" sz="2800" b="1" dirty="0">
                <a:effectLst>
                  <a:outerShdw blurRad="38100" dist="38100" dir="2700000" algn="tl">
                    <a:srgbClr val="000000">
                      <a:alpha val="43137"/>
                    </a:srgbClr>
                  </a:outerShdw>
                </a:effectLst>
              </a:rPr>
              <a:t>жаркий</a:t>
            </a:r>
          </a:p>
        </p:txBody>
      </p:sp>
      <p:sp>
        <p:nvSpPr>
          <p:cNvPr id="13" name="TextBox 12">
            <a:extLst>
              <a:ext uri="{FF2B5EF4-FFF2-40B4-BE49-F238E27FC236}">
                <a16:creationId xmlns:a16="http://schemas.microsoft.com/office/drawing/2014/main" xmlns="" id="{9A4FF4C8-D351-9E74-ECEC-CDDB46B1E9C3}"/>
              </a:ext>
            </a:extLst>
          </p:cNvPr>
          <p:cNvSpPr txBox="1"/>
          <p:nvPr/>
        </p:nvSpPr>
        <p:spPr>
          <a:xfrm>
            <a:off x="6717352" y="5682762"/>
            <a:ext cx="1728192" cy="523220"/>
          </a:xfrm>
          <a:prstGeom prst="rect">
            <a:avLst/>
          </a:prstGeom>
          <a:noFill/>
        </p:spPr>
        <p:txBody>
          <a:bodyPr wrap="square" rtlCol="0">
            <a:spAutoFit/>
          </a:bodyPr>
          <a:lstStyle/>
          <a:p>
            <a:r>
              <a:rPr lang="ru-RU" sz="2800" b="1" dirty="0">
                <a:effectLst>
                  <a:outerShdw blurRad="38100" dist="38100" dir="2700000" algn="tl">
                    <a:srgbClr val="000000">
                      <a:alpha val="43137"/>
                    </a:srgbClr>
                  </a:outerShdw>
                </a:effectLst>
              </a:rPr>
              <a:t>сухой</a:t>
            </a:r>
          </a:p>
        </p:txBody>
      </p:sp>
    </p:spTree>
    <p:extLst>
      <p:ext uri="{BB962C8B-B14F-4D97-AF65-F5344CB8AC3E}">
        <p14:creationId xmlns:p14="http://schemas.microsoft.com/office/powerpoint/2010/main" val="911132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ED3880F-A524-1A29-67DF-B69266F4202A}"/>
              </a:ext>
            </a:extLst>
          </p:cNvPr>
          <p:cNvSpPr txBox="1"/>
          <p:nvPr/>
        </p:nvSpPr>
        <p:spPr>
          <a:xfrm>
            <a:off x="1403648" y="1147827"/>
            <a:ext cx="6984776" cy="461665"/>
          </a:xfrm>
          <a:prstGeom prst="rect">
            <a:avLst/>
          </a:prstGeom>
          <a:noFill/>
        </p:spPr>
        <p:txBody>
          <a:bodyPr wrap="square">
            <a:spAutoFit/>
          </a:bodyPr>
          <a:lstStyle/>
          <a:p>
            <a:r>
              <a:rPr lang="ru-RU" sz="2400" dirty="0">
                <a:solidFill>
                  <a:srgbClr val="FF0000"/>
                </a:solidFill>
              </a:rPr>
              <a:t>В </a:t>
            </a:r>
            <a:r>
              <a:rPr lang="ru-RU" sz="2400" dirty="0" err="1">
                <a:solidFill>
                  <a:srgbClr val="FF0000"/>
                </a:solidFill>
              </a:rPr>
              <a:t>филворде</a:t>
            </a:r>
            <a:r>
              <a:rPr lang="ru-RU" sz="2400" dirty="0">
                <a:solidFill>
                  <a:srgbClr val="FF0000"/>
                </a:solidFill>
              </a:rPr>
              <a:t> обведите 10 слов по теме урока</a:t>
            </a:r>
          </a:p>
        </p:txBody>
      </p:sp>
      <p:sp>
        <p:nvSpPr>
          <p:cNvPr id="11" name="TextBox 10">
            <a:extLst>
              <a:ext uri="{FF2B5EF4-FFF2-40B4-BE49-F238E27FC236}">
                <a16:creationId xmlns:a16="http://schemas.microsoft.com/office/drawing/2014/main" xmlns="" id="{1A88E4FF-E66E-AC15-1B7B-2B1DC955927F}"/>
              </a:ext>
            </a:extLst>
          </p:cNvPr>
          <p:cNvSpPr txBox="1"/>
          <p:nvPr/>
        </p:nvSpPr>
        <p:spPr>
          <a:xfrm>
            <a:off x="107504" y="223173"/>
            <a:ext cx="8712968" cy="738664"/>
          </a:xfrm>
          <a:prstGeom prst="rect">
            <a:avLst/>
          </a:prstGeom>
          <a:noFill/>
        </p:spPr>
        <p:txBody>
          <a:bodyPr wrap="square">
            <a:spAutoFit/>
          </a:bodyPr>
          <a:lstStyle/>
          <a:p>
            <a:pPr algn="ctr"/>
            <a:r>
              <a:rPr lang="ru-RU" sz="2400" b="1" dirty="0"/>
              <a:t>Практическая работа по теме: </a:t>
            </a:r>
            <a:r>
              <a:rPr lang="ru-RU" dirty="0"/>
              <a:t>__________________________________________________________________________</a:t>
            </a:r>
          </a:p>
        </p:txBody>
      </p:sp>
      <p:pic>
        <p:nvPicPr>
          <p:cNvPr id="12" name="Рисунок 11">
            <a:extLst>
              <a:ext uri="{FF2B5EF4-FFF2-40B4-BE49-F238E27FC236}">
                <a16:creationId xmlns:a16="http://schemas.microsoft.com/office/drawing/2014/main" xmlns="" id="{595CA074-CA0A-A5A5-B646-7379EACD56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280" y="1047081"/>
            <a:ext cx="936104" cy="996435"/>
          </a:xfrm>
          <a:prstGeom prst="rect">
            <a:avLst/>
          </a:prstGeom>
        </p:spPr>
      </p:pic>
      <p:graphicFrame>
        <p:nvGraphicFramePr>
          <p:cNvPr id="13" name="Таблица 12">
            <a:extLst>
              <a:ext uri="{FF2B5EF4-FFF2-40B4-BE49-F238E27FC236}">
                <a16:creationId xmlns:a16="http://schemas.microsoft.com/office/drawing/2014/main" xmlns="" id="{9209825E-57AB-50A2-870A-0A4897A78638}"/>
              </a:ext>
            </a:extLst>
          </p:cNvPr>
          <p:cNvGraphicFramePr>
            <a:graphicFrameLocks noGrp="1"/>
          </p:cNvGraphicFramePr>
          <p:nvPr>
            <p:extLst>
              <p:ext uri="{D42A27DB-BD31-4B8C-83A1-F6EECF244321}">
                <p14:modId xmlns:p14="http://schemas.microsoft.com/office/powerpoint/2010/main" val="1872786170"/>
              </p:ext>
            </p:extLst>
          </p:nvPr>
        </p:nvGraphicFramePr>
        <p:xfrm>
          <a:off x="1240384" y="1795482"/>
          <a:ext cx="6643983" cy="4513840"/>
        </p:xfrm>
        <a:graphic>
          <a:graphicData uri="http://schemas.openxmlformats.org/drawingml/2006/table">
            <a:tbl>
              <a:tblPr firstRow="1" firstCol="1" bandRow="1">
                <a:tableStyleId>{2D5ABB26-0587-4C30-8999-92F81FD0307C}</a:tableStyleId>
              </a:tblPr>
              <a:tblGrid>
                <a:gridCol w="867666">
                  <a:extLst>
                    <a:ext uri="{9D8B030D-6E8A-4147-A177-3AD203B41FA5}">
                      <a16:colId xmlns:a16="http://schemas.microsoft.com/office/drawing/2014/main" xmlns="" val="2635118120"/>
                    </a:ext>
                  </a:extLst>
                </a:gridCol>
                <a:gridCol w="617441">
                  <a:extLst>
                    <a:ext uri="{9D8B030D-6E8A-4147-A177-3AD203B41FA5}">
                      <a16:colId xmlns:a16="http://schemas.microsoft.com/office/drawing/2014/main" xmlns="" val="100305543"/>
                    </a:ext>
                  </a:extLst>
                </a:gridCol>
                <a:gridCol w="617441">
                  <a:extLst>
                    <a:ext uri="{9D8B030D-6E8A-4147-A177-3AD203B41FA5}">
                      <a16:colId xmlns:a16="http://schemas.microsoft.com/office/drawing/2014/main" xmlns="" val="99502203"/>
                    </a:ext>
                  </a:extLst>
                </a:gridCol>
                <a:gridCol w="617441">
                  <a:extLst>
                    <a:ext uri="{9D8B030D-6E8A-4147-A177-3AD203B41FA5}">
                      <a16:colId xmlns:a16="http://schemas.microsoft.com/office/drawing/2014/main" xmlns="" val="3921698463"/>
                    </a:ext>
                  </a:extLst>
                </a:gridCol>
                <a:gridCol w="690557">
                  <a:extLst>
                    <a:ext uri="{9D8B030D-6E8A-4147-A177-3AD203B41FA5}">
                      <a16:colId xmlns:a16="http://schemas.microsoft.com/office/drawing/2014/main" xmlns="" val="1464741229"/>
                    </a:ext>
                  </a:extLst>
                </a:gridCol>
                <a:gridCol w="690557">
                  <a:extLst>
                    <a:ext uri="{9D8B030D-6E8A-4147-A177-3AD203B41FA5}">
                      <a16:colId xmlns:a16="http://schemas.microsoft.com/office/drawing/2014/main" xmlns="" val="2404636880"/>
                    </a:ext>
                  </a:extLst>
                </a:gridCol>
                <a:gridCol w="617441">
                  <a:extLst>
                    <a:ext uri="{9D8B030D-6E8A-4147-A177-3AD203B41FA5}">
                      <a16:colId xmlns:a16="http://schemas.microsoft.com/office/drawing/2014/main" xmlns="" val="3399344803"/>
                    </a:ext>
                  </a:extLst>
                </a:gridCol>
                <a:gridCol w="617441">
                  <a:extLst>
                    <a:ext uri="{9D8B030D-6E8A-4147-A177-3AD203B41FA5}">
                      <a16:colId xmlns:a16="http://schemas.microsoft.com/office/drawing/2014/main" xmlns="" val="2371664426"/>
                    </a:ext>
                  </a:extLst>
                </a:gridCol>
                <a:gridCol w="617441">
                  <a:extLst>
                    <a:ext uri="{9D8B030D-6E8A-4147-A177-3AD203B41FA5}">
                      <a16:colId xmlns:a16="http://schemas.microsoft.com/office/drawing/2014/main" xmlns="" val="3560838986"/>
                    </a:ext>
                  </a:extLst>
                </a:gridCol>
                <a:gridCol w="690557">
                  <a:extLst>
                    <a:ext uri="{9D8B030D-6E8A-4147-A177-3AD203B41FA5}">
                      <a16:colId xmlns:a16="http://schemas.microsoft.com/office/drawing/2014/main" xmlns="" val="3640168251"/>
                    </a:ext>
                  </a:extLst>
                </a:gridCol>
              </a:tblGrid>
              <a:tr h="451384">
                <a:tc>
                  <a:txBody>
                    <a:bodyPr/>
                    <a:lstStyle/>
                    <a:p>
                      <a:pPr>
                        <a:lnSpc>
                          <a:spcPct val="107000"/>
                        </a:lnSpc>
                        <a:spcAft>
                          <a:spcPts val="800"/>
                        </a:spcAft>
                      </a:pPr>
                      <a:r>
                        <a:rPr lang="ru-RU" sz="2800" kern="100" dirty="0">
                          <a:effectLst/>
                        </a:rPr>
                        <a:t>Б</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О</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П</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И</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С</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А</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Н</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И</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Е</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А</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20799523"/>
                  </a:ext>
                </a:extLst>
              </a:tr>
              <a:tr h="451384">
                <a:tc>
                  <a:txBody>
                    <a:bodyPr/>
                    <a:lstStyle/>
                    <a:p>
                      <a:pPr>
                        <a:lnSpc>
                          <a:spcPct val="107000"/>
                        </a:lnSpc>
                        <a:spcAft>
                          <a:spcPts val="800"/>
                        </a:spcAft>
                      </a:pPr>
                      <a:r>
                        <a:rPr lang="ru-RU" sz="2800" kern="100">
                          <a:effectLst/>
                        </a:rPr>
                        <a:t>Р</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М</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А</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Т</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Е</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Р</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И</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К</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А</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В</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45337561"/>
                  </a:ext>
                </a:extLst>
              </a:tr>
              <a:tr h="451384">
                <a:tc>
                  <a:txBody>
                    <a:bodyPr/>
                    <a:lstStyle/>
                    <a:p>
                      <a:pPr>
                        <a:lnSpc>
                          <a:spcPct val="107000"/>
                        </a:lnSpc>
                        <a:spcAft>
                          <a:spcPts val="800"/>
                        </a:spcAft>
                      </a:pPr>
                      <a:r>
                        <a:rPr lang="ru-RU" sz="2800" kern="100" dirty="0">
                          <a:effectLst/>
                        </a:rPr>
                        <a:t>А</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А</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П</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Р</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Т</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Ь</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А</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Ю</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М</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С</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07920570"/>
                  </a:ext>
                </a:extLst>
              </a:tr>
              <a:tr h="451384">
                <a:tc>
                  <a:txBody>
                    <a:bodyPr/>
                    <a:lstStyle/>
                    <a:p>
                      <a:pPr>
                        <a:lnSpc>
                          <a:spcPct val="107000"/>
                        </a:lnSpc>
                        <a:spcAft>
                          <a:spcPts val="800"/>
                        </a:spcAft>
                      </a:pPr>
                      <a:r>
                        <a:rPr lang="ru-RU" sz="2800" kern="100">
                          <a:effectLst/>
                        </a:rPr>
                        <a:t>З</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Л</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Ы</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Т</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К</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Щ</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Ф</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Ж</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Е</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Т</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65004101"/>
                  </a:ext>
                </a:extLst>
              </a:tr>
              <a:tr h="451384">
                <a:tc>
                  <a:txBody>
                    <a:bodyPr/>
                    <a:lstStyle/>
                    <a:p>
                      <a:pPr>
                        <a:lnSpc>
                          <a:spcPct val="107000"/>
                        </a:lnSpc>
                        <a:spcAft>
                          <a:spcPts val="800"/>
                        </a:spcAft>
                      </a:pPr>
                      <a:r>
                        <a:rPr lang="ru-RU" sz="2800" kern="100">
                          <a:effectLst/>
                        </a:rPr>
                        <a:t>И</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Ж</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В</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О</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Б</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Э</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Р</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Н</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Р</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Р</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502288"/>
                  </a:ext>
                </a:extLst>
              </a:tr>
              <a:tr h="451384">
                <a:tc>
                  <a:txBody>
                    <a:bodyPr/>
                    <a:lstStyle/>
                    <a:p>
                      <a:pPr>
                        <a:lnSpc>
                          <a:spcPct val="107000"/>
                        </a:lnSpc>
                        <a:spcAft>
                          <a:spcPts val="800"/>
                        </a:spcAft>
                      </a:pPr>
                      <a:r>
                        <a:rPr lang="ru-RU" sz="2800" kern="100">
                          <a:effectLst/>
                        </a:rPr>
                        <a:t>Л</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И</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А</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Ш</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Я</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М</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И</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А</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И</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А</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31738080"/>
                  </a:ext>
                </a:extLst>
              </a:tr>
              <a:tr h="451384">
                <a:tc>
                  <a:txBody>
                    <a:bodyPr/>
                    <a:lstStyle/>
                    <a:p>
                      <a:pPr>
                        <a:lnSpc>
                          <a:spcPct val="107000"/>
                        </a:lnSpc>
                        <a:spcAft>
                          <a:spcPts val="800"/>
                        </a:spcAft>
                      </a:pPr>
                      <a:r>
                        <a:rPr lang="ru-RU" sz="2800" kern="100">
                          <a:effectLst/>
                        </a:rPr>
                        <a:t>И</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Р</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Й</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В</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С</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И</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К</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Я</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К</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Л</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57548886"/>
                  </a:ext>
                </a:extLst>
              </a:tr>
              <a:tr h="451384">
                <a:tc>
                  <a:txBody>
                    <a:bodyPr/>
                    <a:lstStyle/>
                    <a:p>
                      <a:pPr>
                        <a:lnSpc>
                          <a:spcPct val="107000"/>
                        </a:lnSpc>
                        <a:spcAft>
                          <a:spcPts val="800"/>
                        </a:spcAft>
                      </a:pPr>
                      <a:r>
                        <a:rPr lang="ru-RU" sz="2800" kern="100">
                          <a:effectLst/>
                        </a:rPr>
                        <a:t>Я</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К</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Н</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Т</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К</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Ц</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А</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У</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А</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И</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31654031"/>
                  </a:ext>
                </a:extLst>
              </a:tr>
              <a:tr h="451384">
                <a:tc>
                  <a:txBody>
                    <a:bodyPr/>
                    <a:lstStyle/>
                    <a:p>
                      <a:pPr>
                        <a:lnSpc>
                          <a:spcPct val="107000"/>
                        </a:lnSpc>
                        <a:spcAft>
                          <a:spcPts val="800"/>
                        </a:spcAft>
                      </a:pPr>
                      <a:r>
                        <a:rPr lang="ru-RU" sz="2800" kern="100">
                          <a:effectLst/>
                        </a:rPr>
                        <a:t>Ц</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С</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Т</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Р</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А</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Н</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А</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Л</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И</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Я</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31625935"/>
                  </a:ext>
                </a:extLst>
              </a:tr>
              <a:tr h="451384">
                <a:tc>
                  <a:txBody>
                    <a:bodyPr/>
                    <a:lstStyle/>
                    <a:p>
                      <a:pPr>
                        <a:lnSpc>
                          <a:spcPct val="107000"/>
                        </a:lnSpc>
                        <a:spcAft>
                          <a:spcPts val="800"/>
                        </a:spcAft>
                      </a:pPr>
                      <a:r>
                        <a:rPr lang="ru-RU" sz="2800" kern="100">
                          <a:effectLst/>
                        </a:rPr>
                        <a:t>У</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С</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Р</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А</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В</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Н</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Е</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Н</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И</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Е</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5810515"/>
                  </a:ext>
                </a:extLst>
              </a:tr>
            </a:tbl>
          </a:graphicData>
        </a:graphic>
      </p:graphicFrame>
    </p:spTree>
    <p:extLst>
      <p:ext uri="{BB962C8B-B14F-4D97-AF65-F5344CB8AC3E}">
        <p14:creationId xmlns:p14="http://schemas.microsoft.com/office/powerpoint/2010/main" val="367293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6A8374-7A12-CA5D-611D-872E88303D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E727D75E-22F5-A1F9-E9CB-E27D730FBDB1}"/>
              </a:ext>
            </a:extLst>
          </p:cNvPr>
          <p:cNvSpPr txBox="1"/>
          <p:nvPr/>
        </p:nvSpPr>
        <p:spPr>
          <a:xfrm>
            <a:off x="1403648" y="1147827"/>
            <a:ext cx="6984776" cy="461665"/>
          </a:xfrm>
          <a:prstGeom prst="rect">
            <a:avLst/>
          </a:prstGeom>
          <a:noFill/>
        </p:spPr>
        <p:txBody>
          <a:bodyPr wrap="square">
            <a:spAutoFit/>
          </a:bodyPr>
          <a:lstStyle/>
          <a:p>
            <a:r>
              <a:rPr lang="ru-RU" sz="2400" dirty="0">
                <a:solidFill>
                  <a:srgbClr val="FF0000"/>
                </a:solidFill>
              </a:rPr>
              <a:t>В </a:t>
            </a:r>
            <a:r>
              <a:rPr lang="ru-RU" sz="2400" dirty="0" err="1">
                <a:solidFill>
                  <a:srgbClr val="FF0000"/>
                </a:solidFill>
              </a:rPr>
              <a:t>филворде</a:t>
            </a:r>
            <a:r>
              <a:rPr lang="ru-RU" sz="2400" dirty="0">
                <a:solidFill>
                  <a:srgbClr val="FF0000"/>
                </a:solidFill>
              </a:rPr>
              <a:t> обведите 10 слов по теме урока</a:t>
            </a:r>
          </a:p>
        </p:txBody>
      </p:sp>
      <p:sp>
        <p:nvSpPr>
          <p:cNvPr id="11" name="TextBox 10">
            <a:extLst>
              <a:ext uri="{FF2B5EF4-FFF2-40B4-BE49-F238E27FC236}">
                <a16:creationId xmlns:a16="http://schemas.microsoft.com/office/drawing/2014/main" xmlns="" id="{F8FF0F3E-242F-8CA5-A17B-BD2C25D806A7}"/>
              </a:ext>
            </a:extLst>
          </p:cNvPr>
          <p:cNvSpPr txBox="1"/>
          <p:nvPr/>
        </p:nvSpPr>
        <p:spPr>
          <a:xfrm>
            <a:off x="267232" y="46534"/>
            <a:ext cx="8712968" cy="738664"/>
          </a:xfrm>
          <a:prstGeom prst="rect">
            <a:avLst/>
          </a:prstGeom>
          <a:noFill/>
        </p:spPr>
        <p:txBody>
          <a:bodyPr wrap="square">
            <a:spAutoFit/>
          </a:bodyPr>
          <a:lstStyle/>
          <a:p>
            <a:pPr algn="ctr"/>
            <a:r>
              <a:rPr lang="ru-RU" sz="2400" b="1" dirty="0"/>
              <a:t>Практическая работа по теме: </a:t>
            </a:r>
            <a:r>
              <a:rPr lang="ru-RU" dirty="0"/>
              <a:t>__________________________________________________________________________</a:t>
            </a:r>
          </a:p>
        </p:txBody>
      </p:sp>
      <p:pic>
        <p:nvPicPr>
          <p:cNvPr id="12" name="Рисунок 11">
            <a:extLst>
              <a:ext uri="{FF2B5EF4-FFF2-40B4-BE49-F238E27FC236}">
                <a16:creationId xmlns:a16="http://schemas.microsoft.com/office/drawing/2014/main" xmlns="" id="{4493949C-D153-F939-06A0-F24955C650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232" y="1297264"/>
            <a:ext cx="936104" cy="996435"/>
          </a:xfrm>
          <a:prstGeom prst="rect">
            <a:avLst/>
          </a:prstGeom>
        </p:spPr>
      </p:pic>
      <p:graphicFrame>
        <p:nvGraphicFramePr>
          <p:cNvPr id="13" name="Таблица 12">
            <a:extLst>
              <a:ext uri="{FF2B5EF4-FFF2-40B4-BE49-F238E27FC236}">
                <a16:creationId xmlns:a16="http://schemas.microsoft.com/office/drawing/2014/main" xmlns="" id="{22D4FF9E-5493-99A5-C73A-648247D21C79}"/>
              </a:ext>
            </a:extLst>
          </p:cNvPr>
          <p:cNvGraphicFramePr>
            <a:graphicFrameLocks noGrp="1"/>
          </p:cNvGraphicFramePr>
          <p:nvPr>
            <p:extLst>
              <p:ext uri="{D42A27DB-BD31-4B8C-83A1-F6EECF244321}">
                <p14:modId xmlns:p14="http://schemas.microsoft.com/office/powerpoint/2010/main" val="1423924170"/>
              </p:ext>
            </p:extLst>
          </p:nvPr>
        </p:nvGraphicFramePr>
        <p:xfrm>
          <a:off x="1240384" y="1795482"/>
          <a:ext cx="6643983" cy="4513840"/>
        </p:xfrm>
        <a:graphic>
          <a:graphicData uri="http://schemas.openxmlformats.org/drawingml/2006/table">
            <a:tbl>
              <a:tblPr firstRow="1" firstCol="1" bandRow="1">
                <a:tableStyleId>{2D5ABB26-0587-4C30-8999-92F81FD0307C}</a:tableStyleId>
              </a:tblPr>
              <a:tblGrid>
                <a:gridCol w="867666">
                  <a:extLst>
                    <a:ext uri="{9D8B030D-6E8A-4147-A177-3AD203B41FA5}">
                      <a16:colId xmlns:a16="http://schemas.microsoft.com/office/drawing/2014/main" xmlns="" val="2635118120"/>
                    </a:ext>
                  </a:extLst>
                </a:gridCol>
                <a:gridCol w="617441">
                  <a:extLst>
                    <a:ext uri="{9D8B030D-6E8A-4147-A177-3AD203B41FA5}">
                      <a16:colId xmlns:a16="http://schemas.microsoft.com/office/drawing/2014/main" xmlns="" val="100305543"/>
                    </a:ext>
                  </a:extLst>
                </a:gridCol>
                <a:gridCol w="617441">
                  <a:extLst>
                    <a:ext uri="{9D8B030D-6E8A-4147-A177-3AD203B41FA5}">
                      <a16:colId xmlns:a16="http://schemas.microsoft.com/office/drawing/2014/main" xmlns="" val="99502203"/>
                    </a:ext>
                  </a:extLst>
                </a:gridCol>
                <a:gridCol w="617441">
                  <a:extLst>
                    <a:ext uri="{9D8B030D-6E8A-4147-A177-3AD203B41FA5}">
                      <a16:colId xmlns:a16="http://schemas.microsoft.com/office/drawing/2014/main" xmlns="" val="3921698463"/>
                    </a:ext>
                  </a:extLst>
                </a:gridCol>
                <a:gridCol w="690557">
                  <a:extLst>
                    <a:ext uri="{9D8B030D-6E8A-4147-A177-3AD203B41FA5}">
                      <a16:colId xmlns:a16="http://schemas.microsoft.com/office/drawing/2014/main" xmlns="" val="1464741229"/>
                    </a:ext>
                  </a:extLst>
                </a:gridCol>
                <a:gridCol w="690557">
                  <a:extLst>
                    <a:ext uri="{9D8B030D-6E8A-4147-A177-3AD203B41FA5}">
                      <a16:colId xmlns:a16="http://schemas.microsoft.com/office/drawing/2014/main" xmlns="" val="2404636880"/>
                    </a:ext>
                  </a:extLst>
                </a:gridCol>
                <a:gridCol w="617441">
                  <a:extLst>
                    <a:ext uri="{9D8B030D-6E8A-4147-A177-3AD203B41FA5}">
                      <a16:colId xmlns:a16="http://schemas.microsoft.com/office/drawing/2014/main" xmlns="" val="3399344803"/>
                    </a:ext>
                  </a:extLst>
                </a:gridCol>
                <a:gridCol w="617441">
                  <a:extLst>
                    <a:ext uri="{9D8B030D-6E8A-4147-A177-3AD203B41FA5}">
                      <a16:colId xmlns:a16="http://schemas.microsoft.com/office/drawing/2014/main" xmlns="" val="2371664426"/>
                    </a:ext>
                  </a:extLst>
                </a:gridCol>
                <a:gridCol w="617441">
                  <a:extLst>
                    <a:ext uri="{9D8B030D-6E8A-4147-A177-3AD203B41FA5}">
                      <a16:colId xmlns:a16="http://schemas.microsoft.com/office/drawing/2014/main" xmlns="" val="3560838986"/>
                    </a:ext>
                  </a:extLst>
                </a:gridCol>
                <a:gridCol w="690557">
                  <a:extLst>
                    <a:ext uri="{9D8B030D-6E8A-4147-A177-3AD203B41FA5}">
                      <a16:colId xmlns:a16="http://schemas.microsoft.com/office/drawing/2014/main" xmlns="" val="3640168251"/>
                    </a:ext>
                  </a:extLst>
                </a:gridCol>
              </a:tblGrid>
              <a:tr h="451384">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Б</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О</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П</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И</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С</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А</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Н</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И</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Е</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B050"/>
                          </a:solidFill>
                          <a:effectLst>
                            <a:outerShdw blurRad="38100" dist="38100" dir="2700000" algn="tl">
                              <a:srgbClr val="000000">
                                <a:alpha val="43137"/>
                              </a:srgbClr>
                            </a:outerShdw>
                          </a:effectLst>
                        </a:rPr>
                        <a:t>А</a:t>
                      </a:r>
                      <a:endParaRPr lang="ru-RU" sz="2800" b="1" kern="100"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20799523"/>
                  </a:ext>
                </a:extLst>
              </a:tr>
              <a:tr h="451384">
                <a:tc>
                  <a:txBody>
                    <a:bodyPr/>
                    <a:lstStyle/>
                    <a:p>
                      <a:pPr>
                        <a:lnSpc>
                          <a:spcPct val="107000"/>
                        </a:lnSpc>
                        <a:spcAft>
                          <a:spcPts val="800"/>
                        </a:spcAft>
                      </a:pPr>
                      <a:r>
                        <a:rPr lang="ru-RU" sz="2800" b="1" kern="100">
                          <a:solidFill>
                            <a:srgbClr val="0000FF"/>
                          </a:solidFill>
                          <a:effectLst>
                            <a:outerShdw blurRad="38100" dist="38100" dir="2700000" algn="tl">
                              <a:srgbClr val="000000">
                                <a:alpha val="43137"/>
                              </a:srgbClr>
                            </a:outerShdw>
                          </a:effectLst>
                        </a:rPr>
                        <a:t>Р</a:t>
                      </a:r>
                      <a:endParaRPr lang="ru-RU" sz="2800" b="1" kern="10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М</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А</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Т</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Е</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Р</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И</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К</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А</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B050"/>
                          </a:solidFill>
                          <a:effectLst>
                            <a:outerShdw blurRad="38100" dist="38100" dir="2700000" algn="tl">
                              <a:srgbClr val="000000">
                                <a:alpha val="43137"/>
                              </a:srgbClr>
                            </a:outerShdw>
                          </a:effectLst>
                        </a:rPr>
                        <a:t>В</a:t>
                      </a:r>
                      <a:endParaRPr lang="ru-RU" sz="2800" b="1" kern="100"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45337561"/>
                  </a:ext>
                </a:extLst>
              </a:tr>
              <a:tr h="451384">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А</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FF0000"/>
                          </a:solidFill>
                          <a:effectLst>
                            <a:outerShdw blurRad="38100" dist="38100" dir="2700000" algn="tl">
                              <a:srgbClr val="000000">
                                <a:alpha val="43137"/>
                              </a:srgbClr>
                            </a:outerShdw>
                          </a:effectLst>
                        </a:rPr>
                        <a:t>А</a:t>
                      </a:r>
                      <a:endParaRPr lang="ru-RU" sz="2800" b="1"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П</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Р</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Т</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Ь</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FF0000"/>
                          </a:solidFill>
                          <a:effectLst>
                            <a:outerShdw blurRad="38100" dist="38100" dir="2700000" algn="tl">
                              <a:srgbClr val="000000">
                                <a:alpha val="43137"/>
                              </a:srgbClr>
                            </a:outerShdw>
                          </a:effectLst>
                        </a:rPr>
                        <a:t>А</a:t>
                      </a:r>
                      <a:endParaRPr lang="ru-RU" sz="2800" b="1"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Ю</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М</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B050"/>
                          </a:solidFill>
                          <a:effectLst>
                            <a:outerShdw blurRad="38100" dist="38100" dir="2700000" algn="tl">
                              <a:srgbClr val="000000">
                                <a:alpha val="43137"/>
                              </a:srgbClr>
                            </a:outerShdw>
                          </a:effectLst>
                        </a:rPr>
                        <a:t>С</a:t>
                      </a:r>
                      <a:endParaRPr lang="ru-RU" sz="2800" b="1" kern="100"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07920570"/>
                  </a:ext>
                </a:extLst>
              </a:tr>
              <a:tr h="451384">
                <a:tc>
                  <a:txBody>
                    <a:bodyPr/>
                    <a:lstStyle/>
                    <a:p>
                      <a:pPr>
                        <a:lnSpc>
                          <a:spcPct val="107000"/>
                        </a:lnSpc>
                        <a:spcAft>
                          <a:spcPts val="800"/>
                        </a:spcAft>
                      </a:pPr>
                      <a:r>
                        <a:rPr lang="ru-RU" sz="2800" b="1" kern="100">
                          <a:solidFill>
                            <a:srgbClr val="0000FF"/>
                          </a:solidFill>
                          <a:effectLst>
                            <a:outerShdw blurRad="38100" dist="38100" dir="2700000" algn="tl">
                              <a:srgbClr val="000000">
                                <a:alpha val="43137"/>
                              </a:srgbClr>
                            </a:outerShdw>
                          </a:effectLst>
                        </a:rPr>
                        <a:t>З</a:t>
                      </a:r>
                      <a:endParaRPr lang="ru-RU" sz="2800" b="1" kern="10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FF0000"/>
                          </a:solidFill>
                          <a:effectLst>
                            <a:outerShdw blurRad="38100" dist="38100" dir="2700000" algn="tl">
                              <a:srgbClr val="000000">
                                <a:alpha val="43137"/>
                              </a:srgbClr>
                            </a:outerShdw>
                          </a:effectLst>
                        </a:rPr>
                        <a:t>Л</a:t>
                      </a:r>
                      <a:endParaRPr lang="ru-RU" sz="2800" b="1"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Ы</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Т</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К</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Щ</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FF0000"/>
                          </a:solidFill>
                          <a:effectLst>
                            <a:outerShdw blurRad="38100" dist="38100" dir="2700000" algn="tl">
                              <a:srgbClr val="000000">
                                <a:alpha val="43137"/>
                              </a:srgbClr>
                            </a:outerShdw>
                          </a:effectLst>
                        </a:rPr>
                        <a:t>Ф</a:t>
                      </a:r>
                      <a:endParaRPr lang="ru-RU" sz="2800" b="1"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Ж</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Е</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B050"/>
                          </a:solidFill>
                          <a:effectLst>
                            <a:outerShdw blurRad="38100" dist="38100" dir="2700000" algn="tl">
                              <a:srgbClr val="000000">
                                <a:alpha val="43137"/>
                              </a:srgbClr>
                            </a:outerShdw>
                          </a:effectLst>
                        </a:rPr>
                        <a:t>Т</a:t>
                      </a:r>
                      <a:endParaRPr lang="ru-RU" sz="2800" b="1" kern="100"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65004101"/>
                  </a:ext>
                </a:extLst>
              </a:tr>
              <a:tr h="451384">
                <a:tc>
                  <a:txBody>
                    <a:bodyPr/>
                    <a:lstStyle/>
                    <a:p>
                      <a:pPr>
                        <a:lnSpc>
                          <a:spcPct val="107000"/>
                        </a:lnSpc>
                        <a:spcAft>
                          <a:spcPts val="800"/>
                        </a:spcAft>
                      </a:pPr>
                      <a:r>
                        <a:rPr lang="ru-RU" sz="2800" b="1" kern="100">
                          <a:solidFill>
                            <a:srgbClr val="0000FF"/>
                          </a:solidFill>
                          <a:effectLst>
                            <a:outerShdw blurRad="38100" dist="38100" dir="2700000" algn="tl">
                              <a:srgbClr val="000000">
                                <a:alpha val="43137"/>
                              </a:srgbClr>
                            </a:outerShdw>
                          </a:effectLst>
                        </a:rPr>
                        <a:t>И</a:t>
                      </a:r>
                      <a:endParaRPr lang="ru-RU" sz="2800" b="1" kern="10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FF0000"/>
                          </a:solidFill>
                          <a:effectLst>
                            <a:outerShdw blurRad="38100" dist="38100" dir="2700000" algn="tl">
                              <a:srgbClr val="000000">
                                <a:alpha val="43137"/>
                              </a:srgbClr>
                            </a:outerShdw>
                          </a:effectLst>
                        </a:rPr>
                        <a:t>Ж</a:t>
                      </a:r>
                      <a:endParaRPr lang="ru-RU" sz="2800" b="1"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В</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О</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Б</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Э</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FF0000"/>
                          </a:solidFill>
                          <a:effectLst>
                            <a:outerShdw blurRad="38100" dist="38100" dir="2700000" algn="tl">
                              <a:srgbClr val="000000">
                                <a:alpha val="43137"/>
                              </a:srgbClr>
                            </a:outerShdw>
                          </a:effectLst>
                        </a:rPr>
                        <a:t>Р</a:t>
                      </a:r>
                      <a:endParaRPr lang="ru-RU" sz="2800" b="1"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Н</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Р</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B050"/>
                          </a:solidFill>
                          <a:effectLst>
                            <a:outerShdw blurRad="38100" dist="38100" dir="2700000" algn="tl">
                              <a:srgbClr val="000000">
                                <a:alpha val="43137"/>
                              </a:srgbClr>
                            </a:outerShdw>
                          </a:effectLst>
                        </a:rPr>
                        <a:t>Р</a:t>
                      </a:r>
                      <a:endParaRPr lang="ru-RU" sz="2800" b="1" kern="100"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502288"/>
                  </a:ext>
                </a:extLst>
              </a:tr>
              <a:tr h="451384">
                <a:tc>
                  <a:txBody>
                    <a:bodyPr/>
                    <a:lstStyle/>
                    <a:p>
                      <a:pPr>
                        <a:lnSpc>
                          <a:spcPct val="107000"/>
                        </a:lnSpc>
                        <a:spcAft>
                          <a:spcPts val="800"/>
                        </a:spcAft>
                      </a:pPr>
                      <a:r>
                        <a:rPr lang="ru-RU" sz="2800" b="1" kern="100">
                          <a:solidFill>
                            <a:srgbClr val="0000FF"/>
                          </a:solidFill>
                          <a:effectLst>
                            <a:outerShdw blurRad="38100" dist="38100" dir="2700000" algn="tl">
                              <a:srgbClr val="000000">
                                <a:alpha val="43137"/>
                              </a:srgbClr>
                            </a:outerShdw>
                          </a:effectLst>
                        </a:rPr>
                        <a:t>Л</a:t>
                      </a:r>
                      <a:endParaRPr lang="ru-RU" sz="2800" b="1" kern="10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FF0000"/>
                          </a:solidFill>
                          <a:effectLst>
                            <a:outerShdw blurRad="38100" dist="38100" dir="2700000" algn="tl">
                              <a:srgbClr val="000000">
                                <a:alpha val="43137"/>
                              </a:srgbClr>
                            </a:outerShdw>
                          </a:effectLst>
                        </a:rPr>
                        <a:t>И</a:t>
                      </a:r>
                      <a:endParaRPr lang="ru-RU" sz="2800" b="1"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А</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Ш</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Я</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М</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FF0000"/>
                          </a:solidFill>
                          <a:effectLst>
                            <a:outerShdw blurRad="38100" dist="38100" dir="2700000" algn="tl">
                              <a:srgbClr val="000000">
                                <a:alpha val="43137"/>
                              </a:srgbClr>
                            </a:outerShdw>
                          </a:effectLst>
                        </a:rPr>
                        <a:t>И</a:t>
                      </a:r>
                      <a:endParaRPr lang="ru-RU" sz="2800" b="1"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А</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И</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B050"/>
                          </a:solidFill>
                          <a:effectLst>
                            <a:outerShdw blurRad="38100" dist="38100" dir="2700000" algn="tl">
                              <a:srgbClr val="000000">
                                <a:alpha val="43137"/>
                              </a:srgbClr>
                            </a:outerShdw>
                          </a:effectLst>
                        </a:rPr>
                        <a:t>А</a:t>
                      </a:r>
                      <a:endParaRPr lang="ru-RU" sz="2800" b="1" kern="100"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31738080"/>
                  </a:ext>
                </a:extLst>
              </a:tr>
              <a:tr h="451384">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И</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FF0000"/>
                          </a:solidFill>
                          <a:effectLst>
                            <a:outerShdw blurRad="38100" dist="38100" dir="2700000" algn="tl">
                              <a:srgbClr val="000000">
                                <a:alpha val="43137"/>
                              </a:srgbClr>
                            </a:outerShdw>
                          </a:effectLst>
                        </a:rPr>
                        <a:t>Р</a:t>
                      </a:r>
                      <a:endParaRPr lang="ru-RU" sz="2800" b="1"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Й</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В</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С</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И</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FF0000"/>
                          </a:solidFill>
                          <a:effectLst>
                            <a:outerShdw blurRad="38100" dist="38100" dir="2700000" algn="tl">
                              <a:srgbClr val="000000">
                                <a:alpha val="43137"/>
                              </a:srgbClr>
                            </a:outerShdw>
                          </a:effectLst>
                        </a:rPr>
                        <a:t>К</a:t>
                      </a:r>
                      <a:endParaRPr lang="ru-RU" sz="2800" b="1"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Я</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К</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B050"/>
                          </a:solidFill>
                          <a:effectLst>
                            <a:outerShdw blurRad="38100" dist="38100" dir="2700000" algn="tl">
                              <a:srgbClr val="000000">
                                <a:alpha val="43137"/>
                              </a:srgbClr>
                            </a:outerShdw>
                          </a:effectLst>
                        </a:rPr>
                        <a:t>Л</a:t>
                      </a:r>
                      <a:endParaRPr lang="ru-RU" sz="2800" b="1" kern="100"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57548886"/>
                  </a:ext>
                </a:extLst>
              </a:tr>
              <a:tr h="451384">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Я</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К</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Н</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Т</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К</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solidFill>
                            <a:schemeClr val="bg1">
                              <a:lumMod val="65000"/>
                            </a:schemeClr>
                          </a:solidFill>
                          <a:effectLst/>
                        </a:rPr>
                        <a:t>Ц</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FF0000"/>
                          </a:solidFill>
                          <a:effectLst>
                            <a:outerShdw blurRad="38100" dist="38100" dir="2700000" algn="tl">
                              <a:srgbClr val="000000">
                                <a:alpha val="43137"/>
                              </a:srgbClr>
                            </a:outerShdw>
                          </a:effectLst>
                        </a:rPr>
                        <a:t>А</a:t>
                      </a:r>
                      <a:endParaRPr lang="ru-RU" sz="2800" b="1"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dirty="0">
                          <a:effectLst/>
                        </a:rPr>
                        <a:t>У</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00FF"/>
                          </a:solidFill>
                          <a:effectLst>
                            <a:outerShdw blurRad="38100" dist="38100" dir="2700000" algn="tl">
                              <a:srgbClr val="000000">
                                <a:alpha val="43137"/>
                              </a:srgbClr>
                            </a:outerShdw>
                          </a:effectLst>
                        </a:rPr>
                        <a:t>А</a:t>
                      </a:r>
                      <a:endParaRPr lang="ru-RU" sz="2800" b="1" kern="1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B050"/>
                          </a:solidFill>
                          <a:effectLst>
                            <a:outerShdw blurRad="38100" dist="38100" dir="2700000" algn="tl">
                              <a:srgbClr val="000000">
                                <a:alpha val="43137"/>
                              </a:srgbClr>
                            </a:outerShdw>
                          </a:effectLst>
                        </a:rPr>
                        <a:t>И</a:t>
                      </a:r>
                      <a:endParaRPr lang="ru-RU" sz="2800" b="1" kern="100"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31654031"/>
                  </a:ext>
                </a:extLst>
              </a:tr>
              <a:tr h="451384">
                <a:tc>
                  <a:txBody>
                    <a:bodyPr/>
                    <a:lstStyle/>
                    <a:p>
                      <a:pPr>
                        <a:lnSpc>
                          <a:spcPct val="107000"/>
                        </a:lnSpc>
                        <a:spcAft>
                          <a:spcPts val="800"/>
                        </a:spcAft>
                      </a:pPr>
                      <a:r>
                        <a:rPr lang="ru-RU" sz="2800" kern="100">
                          <a:solidFill>
                            <a:schemeClr val="bg1">
                              <a:lumMod val="65000"/>
                            </a:schemeClr>
                          </a:solidFill>
                          <a:effectLst/>
                        </a:rPr>
                        <a:t>Ц</a:t>
                      </a:r>
                      <a:endParaRPr lang="ru-RU" sz="2800" kern="1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С</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Т</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Р</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А</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Н</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А</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Л</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kern="100">
                          <a:effectLst/>
                        </a:rPr>
                        <a:t>И</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rgbClr val="00B050"/>
                          </a:solidFill>
                          <a:effectLst>
                            <a:outerShdw blurRad="38100" dist="38100" dir="2700000" algn="tl">
                              <a:srgbClr val="000000">
                                <a:alpha val="43137"/>
                              </a:srgbClr>
                            </a:outerShdw>
                          </a:effectLst>
                        </a:rPr>
                        <a:t>Я</a:t>
                      </a:r>
                      <a:endParaRPr lang="ru-RU" sz="2800" b="1" kern="100"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31625935"/>
                  </a:ext>
                </a:extLst>
              </a:tr>
              <a:tr h="451384">
                <a:tc>
                  <a:txBody>
                    <a:bodyPr/>
                    <a:lstStyle/>
                    <a:p>
                      <a:pPr>
                        <a:lnSpc>
                          <a:spcPct val="107000"/>
                        </a:lnSpc>
                        <a:spcAft>
                          <a:spcPts val="800"/>
                        </a:spcAft>
                      </a:pPr>
                      <a:r>
                        <a:rPr lang="ru-RU" sz="2800" kern="100" dirty="0">
                          <a:solidFill>
                            <a:schemeClr val="bg1">
                              <a:lumMod val="65000"/>
                            </a:schemeClr>
                          </a:solidFill>
                          <a:effectLst/>
                        </a:rPr>
                        <a:t>У</a:t>
                      </a:r>
                      <a:endParaRPr lang="ru-RU" sz="2800" kern="1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С</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Р</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А</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В</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Н</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Е</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Н</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И</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2800" b="1" kern="100" dirty="0">
                          <a:solidFill>
                            <a:schemeClr val="tx1"/>
                          </a:solidFill>
                          <a:effectLst>
                            <a:outerShdw blurRad="38100" dist="38100" dir="2700000" algn="tl">
                              <a:srgbClr val="000000">
                                <a:alpha val="43137"/>
                              </a:srgbClr>
                            </a:outerShdw>
                          </a:effectLst>
                        </a:rPr>
                        <a:t>Е</a:t>
                      </a:r>
                      <a:endParaRPr lang="ru-RU" sz="2800" b="1" kern="1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5810515"/>
                  </a:ext>
                </a:extLst>
              </a:tr>
            </a:tbl>
          </a:graphicData>
        </a:graphic>
      </p:graphicFrame>
    </p:spTree>
    <p:extLst>
      <p:ext uri="{BB962C8B-B14F-4D97-AF65-F5344CB8AC3E}">
        <p14:creationId xmlns:p14="http://schemas.microsoft.com/office/powerpoint/2010/main" val="130905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FEA4585-67C4-B586-B962-EBE0E45123CD}"/>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FBF8C751-8F3D-7059-BEEA-DA00F2D6795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61764" y="1988840"/>
            <a:ext cx="8820472" cy="2859896"/>
          </a:xfrm>
          <a:prstGeom prst="rect">
            <a:avLst/>
          </a:prstGeom>
        </p:spPr>
      </p:pic>
      <p:pic>
        <p:nvPicPr>
          <p:cNvPr id="4" name="Рисунок 3">
            <a:extLst>
              <a:ext uri="{FF2B5EF4-FFF2-40B4-BE49-F238E27FC236}">
                <a16:creationId xmlns:a16="http://schemas.microsoft.com/office/drawing/2014/main" xmlns="" id="{460CB27C-65B2-8FEE-C12F-04AA0A1D22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138477"/>
            <a:ext cx="932769" cy="993734"/>
          </a:xfrm>
          <a:prstGeom prst="rect">
            <a:avLst/>
          </a:prstGeom>
        </p:spPr>
      </p:pic>
      <p:sp>
        <p:nvSpPr>
          <p:cNvPr id="5" name="TextBox 4">
            <a:extLst>
              <a:ext uri="{FF2B5EF4-FFF2-40B4-BE49-F238E27FC236}">
                <a16:creationId xmlns:a16="http://schemas.microsoft.com/office/drawing/2014/main" xmlns="" id="{79B54D61-4C62-A48E-E6DD-EEB5BEAFDC31}"/>
              </a:ext>
            </a:extLst>
          </p:cNvPr>
          <p:cNvSpPr txBox="1"/>
          <p:nvPr/>
        </p:nvSpPr>
        <p:spPr>
          <a:xfrm>
            <a:off x="172212" y="4883504"/>
            <a:ext cx="6408712" cy="369332"/>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Цель урока: </a:t>
            </a:r>
          </a:p>
        </p:txBody>
      </p:sp>
      <p:sp>
        <p:nvSpPr>
          <p:cNvPr id="9" name="TextBox 8">
            <a:extLst>
              <a:ext uri="{FF2B5EF4-FFF2-40B4-BE49-F238E27FC236}">
                <a16:creationId xmlns:a16="http://schemas.microsoft.com/office/drawing/2014/main" xmlns="" id="{F2F89BBC-DDA9-5B6F-9C87-E0245882850E}"/>
              </a:ext>
            </a:extLst>
          </p:cNvPr>
          <p:cNvSpPr txBox="1"/>
          <p:nvPr/>
        </p:nvSpPr>
        <p:spPr>
          <a:xfrm>
            <a:off x="161764" y="1071335"/>
            <a:ext cx="8712968" cy="738664"/>
          </a:xfrm>
          <a:prstGeom prst="rect">
            <a:avLst/>
          </a:prstGeom>
          <a:noFill/>
        </p:spPr>
        <p:txBody>
          <a:bodyPr wrap="square">
            <a:spAutoFit/>
          </a:bodyPr>
          <a:lstStyle/>
          <a:p>
            <a:pPr algn="ctr"/>
            <a:r>
              <a:rPr lang="ru-RU" sz="2400" b="1" dirty="0"/>
              <a:t>Практическая работа по теме: </a:t>
            </a:r>
            <a:r>
              <a:rPr lang="ru-RU" dirty="0"/>
              <a:t>__________________________________________________________________________</a:t>
            </a:r>
          </a:p>
        </p:txBody>
      </p:sp>
      <p:sp>
        <p:nvSpPr>
          <p:cNvPr id="10" name="TextBox 9">
            <a:extLst>
              <a:ext uri="{FF2B5EF4-FFF2-40B4-BE49-F238E27FC236}">
                <a16:creationId xmlns:a16="http://schemas.microsoft.com/office/drawing/2014/main" xmlns="" id="{6242A6C9-3EDB-0FD8-F242-59D619365ACB}"/>
              </a:ext>
            </a:extLst>
          </p:cNvPr>
          <p:cNvSpPr txBox="1"/>
          <p:nvPr/>
        </p:nvSpPr>
        <p:spPr>
          <a:xfrm>
            <a:off x="54261" y="1358536"/>
            <a:ext cx="882047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1"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Описание 1й из стран  Африки, Юж</a:t>
            </a:r>
            <a:r>
              <a:rPr kumimoji="0" lang="ru-RU" sz="240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a:t>
            </a:r>
            <a:r>
              <a:rPr kumimoji="0" lang="ru-RU" sz="2400" b="1" i="1"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 Америки или Австралии по картам</a:t>
            </a:r>
          </a:p>
        </p:txBody>
      </p:sp>
      <p:sp>
        <p:nvSpPr>
          <p:cNvPr id="12" name="Прямоугольник 11">
            <a:extLst>
              <a:ext uri="{FF2B5EF4-FFF2-40B4-BE49-F238E27FC236}">
                <a16:creationId xmlns:a16="http://schemas.microsoft.com/office/drawing/2014/main" xmlns="" id="{24A2FB84-5D13-F439-E83F-904E1BEB2CCB}"/>
              </a:ext>
            </a:extLst>
          </p:cNvPr>
          <p:cNvSpPr/>
          <p:nvPr/>
        </p:nvSpPr>
        <p:spPr>
          <a:xfrm>
            <a:off x="755576" y="2420888"/>
            <a:ext cx="3240360" cy="216024"/>
          </a:xfrm>
          <a:prstGeom prst="rect">
            <a:avLst/>
          </a:prstGeom>
          <a:solidFill>
            <a:srgbClr val="FF000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a:extLst>
              <a:ext uri="{FF2B5EF4-FFF2-40B4-BE49-F238E27FC236}">
                <a16:creationId xmlns:a16="http://schemas.microsoft.com/office/drawing/2014/main" xmlns="" id="{3ABDB3B9-2D45-72B4-7B62-0F1F879250EF}"/>
              </a:ext>
            </a:extLst>
          </p:cNvPr>
          <p:cNvSpPr/>
          <p:nvPr/>
        </p:nvSpPr>
        <p:spPr>
          <a:xfrm>
            <a:off x="755576" y="2623687"/>
            <a:ext cx="2880320" cy="216024"/>
          </a:xfrm>
          <a:prstGeom prst="rect">
            <a:avLst/>
          </a:prstGeom>
          <a:solidFill>
            <a:srgbClr val="FF000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13">
            <a:extLst>
              <a:ext uri="{FF2B5EF4-FFF2-40B4-BE49-F238E27FC236}">
                <a16:creationId xmlns:a16="http://schemas.microsoft.com/office/drawing/2014/main" xmlns="" id="{A3E2009D-D168-1D04-98B9-ED36BB00A2F8}"/>
              </a:ext>
            </a:extLst>
          </p:cNvPr>
          <p:cNvSpPr/>
          <p:nvPr/>
        </p:nvSpPr>
        <p:spPr>
          <a:xfrm>
            <a:off x="741368" y="4365104"/>
            <a:ext cx="3614608" cy="216024"/>
          </a:xfrm>
          <a:prstGeom prst="rect">
            <a:avLst/>
          </a:prstGeom>
          <a:solidFill>
            <a:srgbClr val="FF000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14">
            <a:extLst>
              <a:ext uri="{FF2B5EF4-FFF2-40B4-BE49-F238E27FC236}">
                <a16:creationId xmlns:a16="http://schemas.microsoft.com/office/drawing/2014/main" xmlns="" id="{B5A73008-7EB7-E974-A9B9-16E3E8ED5FDD}"/>
              </a:ext>
            </a:extLst>
          </p:cNvPr>
          <p:cNvSpPr/>
          <p:nvPr/>
        </p:nvSpPr>
        <p:spPr>
          <a:xfrm>
            <a:off x="756360" y="4140353"/>
            <a:ext cx="2375480" cy="216024"/>
          </a:xfrm>
          <a:prstGeom prst="rect">
            <a:avLst/>
          </a:prstGeom>
          <a:solidFill>
            <a:srgbClr val="FF000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a:extLst>
              <a:ext uri="{FF2B5EF4-FFF2-40B4-BE49-F238E27FC236}">
                <a16:creationId xmlns:a16="http://schemas.microsoft.com/office/drawing/2014/main" xmlns="" id="{754719BB-83F6-4C0C-E035-07082AEDB4BD}"/>
              </a:ext>
            </a:extLst>
          </p:cNvPr>
          <p:cNvSpPr/>
          <p:nvPr/>
        </p:nvSpPr>
        <p:spPr>
          <a:xfrm rot="5400000">
            <a:off x="-376188" y="3152606"/>
            <a:ext cx="1721591" cy="253904"/>
          </a:xfrm>
          <a:prstGeom prst="rect">
            <a:avLst/>
          </a:prstGeom>
          <a:solidFill>
            <a:srgbClr val="FF000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a:extLst>
              <a:ext uri="{FF2B5EF4-FFF2-40B4-BE49-F238E27FC236}">
                <a16:creationId xmlns:a16="http://schemas.microsoft.com/office/drawing/2014/main" xmlns="" id="{D0A28D50-6905-6DB3-DB38-F4ECA634E05F}"/>
              </a:ext>
            </a:extLst>
          </p:cNvPr>
          <p:cNvSpPr/>
          <p:nvPr/>
        </p:nvSpPr>
        <p:spPr>
          <a:xfrm rot="5400000">
            <a:off x="3256579" y="3271387"/>
            <a:ext cx="1916074" cy="253905"/>
          </a:xfrm>
          <a:prstGeom prst="rect">
            <a:avLst/>
          </a:prstGeom>
          <a:solidFill>
            <a:srgbClr val="FF000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a:extLst>
              <a:ext uri="{FF2B5EF4-FFF2-40B4-BE49-F238E27FC236}">
                <a16:creationId xmlns:a16="http://schemas.microsoft.com/office/drawing/2014/main" xmlns="" id="{85AE25B5-0570-04C4-78E6-0778D1710BC9}"/>
              </a:ext>
            </a:extLst>
          </p:cNvPr>
          <p:cNvSpPr/>
          <p:nvPr/>
        </p:nvSpPr>
        <p:spPr>
          <a:xfrm rot="5400000">
            <a:off x="2993702" y="3274910"/>
            <a:ext cx="1499393" cy="253904"/>
          </a:xfrm>
          <a:prstGeom prst="rect">
            <a:avLst/>
          </a:prstGeom>
          <a:solidFill>
            <a:srgbClr val="FF000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рямоугольник 18">
            <a:extLst>
              <a:ext uri="{FF2B5EF4-FFF2-40B4-BE49-F238E27FC236}">
                <a16:creationId xmlns:a16="http://schemas.microsoft.com/office/drawing/2014/main" xmlns="" id="{594B7644-919A-D86B-1126-F6AA332268C1}"/>
              </a:ext>
            </a:extLst>
          </p:cNvPr>
          <p:cNvSpPr/>
          <p:nvPr/>
        </p:nvSpPr>
        <p:spPr>
          <a:xfrm rot="5400000">
            <a:off x="2777667" y="3258379"/>
            <a:ext cx="1064789" cy="253904"/>
          </a:xfrm>
          <a:prstGeom prst="rect">
            <a:avLst/>
          </a:prstGeom>
          <a:solidFill>
            <a:srgbClr val="FF000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19">
            <a:extLst>
              <a:ext uri="{FF2B5EF4-FFF2-40B4-BE49-F238E27FC236}">
                <a16:creationId xmlns:a16="http://schemas.microsoft.com/office/drawing/2014/main" xmlns="" id="{905E3083-C11E-3798-7687-F6ECD18DD3AA}"/>
              </a:ext>
            </a:extLst>
          </p:cNvPr>
          <p:cNvSpPr/>
          <p:nvPr/>
        </p:nvSpPr>
        <p:spPr>
          <a:xfrm rot="5400000">
            <a:off x="2196997" y="3374055"/>
            <a:ext cx="1322594" cy="253905"/>
          </a:xfrm>
          <a:prstGeom prst="rect">
            <a:avLst/>
          </a:prstGeom>
          <a:solidFill>
            <a:srgbClr val="FF000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рямоугольник 20">
            <a:extLst>
              <a:ext uri="{FF2B5EF4-FFF2-40B4-BE49-F238E27FC236}">
                <a16:creationId xmlns:a16="http://schemas.microsoft.com/office/drawing/2014/main" xmlns="" id="{AB58AAA3-D977-DFDE-CDA5-440CF9041F9D}"/>
              </a:ext>
            </a:extLst>
          </p:cNvPr>
          <p:cNvSpPr/>
          <p:nvPr/>
        </p:nvSpPr>
        <p:spPr>
          <a:xfrm rot="5400000">
            <a:off x="352973" y="3261218"/>
            <a:ext cx="1059109" cy="253905"/>
          </a:xfrm>
          <a:prstGeom prst="rect">
            <a:avLst/>
          </a:prstGeom>
          <a:solidFill>
            <a:srgbClr val="FF000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Box 21">
            <a:extLst>
              <a:ext uri="{FF2B5EF4-FFF2-40B4-BE49-F238E27FC236}">
                <a16:creationId xmlns:a16="http://schemas.microsoft.com/office/drawing/2014/main" xmlns="" id="{FB4637BD-8AFF-7203-ED93-A770076680F0}"/>
              </a:ext>
            </a:extLst>
          </p:cNvPr>
          <p:cNvSpPr txBox="1"/>
          <p:nvPr/>
        </p:nvSpPr>
        <p:spPr>
          <a:xfrm>
            <a:off x="4190464" y="2480642"/>
            <a:ext cx="2182832" cy="369332"/>
          </a:xfrm>
          <a:prstGeom prst="rect">
            <a:avLst/>
          </a:prstGeom>
          <a:noFill/>
        </p:spPr>
        <p:txBody>
          <a:bodyPr wrap="square" rtlCol="0">
            <a:spAutoFit/>
          </a:bodyPr>
          <a:lstStyle/>
          <a:p>
            <a:pPr algn="ctr"/>
            <a:r>
              <a:rPr lang="ru-RU" b="1" i="1" dirty="0" err="1">
                <a:solidFill>
                  <a:srgbClr val="0000FF"/>
                </a:solidFill>
                <a:effectLst>
                  <a:outerShdw blurRad="38100" dist="38100" dir="2700000" algn="tl">
                    <a:srgbClr val="000000">
                      <a:alpha val="43137"/>
                    </a:srgbClr>
                  </a:outerShdw>
                </a:effectLst>
              </a:rPr>
              <a:t>Юж</a:t>
            </a:r>
            <a:r>
              <a:rPr lang="ru-RU" b="1" i="1" dirty="0">
                <a:solidFill>
                  <a:srgbClr val="0000FF"/>
                </a:solidFill>
                <a:effectLst>
                  <a:outerShdw blurRad="38100" dist="38100" dir="2700000" algn="tl">
                    <a:srgbClr val="000000">
                      <a:alpha val="43137"/>
                    </a:srgbClr>
                  </a:outerShdw>
                </a:effectLst>
              </a:rPr>
              <a:t> Америка</a:t>
            </a:r>
          </a:p>
        </p:txBody>
      </p:sp>
      <p:sp>
        <p:nvSpPr>
          <p:cNvPr id="24" name="TextBox 23">
            <a:extLst>
              <a:ext uri="{FF2B5EF4-FFF2-40B4-BE49-F238E27FC236}">
                <a16:creationId xmlns:a16="http://schemas.microsoft.com/office/drawing/2014/main" xmlns="" id="{6D60E2D0-0965-40B2-E793-9DDBDDF04508}"/>
              </a:ext>
            </a:extLst>
          </p:cNvPr>
          <p:cNvSpPr txBox="1"/>
          <p:nvPr/>
        </p:nvSpPr>
        <p:spPr>
          <a:xfrm>
            <a:off x="2987651" y="3893350"/>
            <a:ext cx="4572000" cy="369332"/>
          </a:xfrm>
          <a:prstGeom prst="rect">
            <a:avLst/>
          </a:prstGeom>
          <a:noFill/>
        </p:spPr>
        <p:txBody>
          <a:bodyPr wrap="square">
            <a:spAutoFit/>
          </a:bodyPr>
          <a:lstStyle/>
          <a:p>
            <a:pPr algn="ctr"/>
            <a:r>
              <a:rPr lang="ru-RU" sz="1800" b="1" i="1" dirty="0">
                <a:solidFill>
                  <a:srgbClr val="00B050"/>
                </a:solidFill>
                <a:effectLst>
                  <a:outerShdw blurRad="38100" dist="38100" dir="2700000" algn="tl">
                    <a:srgbClr val="000000">
                      <a:alpha val="43137"/>
                    </a:srgbClr>
                  </a:outerShdw>
                </a:effectLst>
              </a:rPr>
              <a:t>Австралия</a:t>
            </a:r>
          </a:p>
        </p:txBody>
      </p:sp>
      <p:sp>
        <p:nvSpPr>
          <p:cNvPr id="25" name="Стрелка: вправо 24">
            <a:extLst>
              <a:ext uri="{FF2B5EF4-FFF2-40B4-BE49-F238E27FC236}">
                <a16:creationId xmlns:a16="http://schemas.microsoft.com/office/drawing/2014/main" xmlns="" id="{337FC456-4A90-37D5-976E-2612FD6696D0}"/>
              </a:ext>
            </a:extLst>
          </p:cNvPr>
          <p:cNvSpPr/>
          <p:nvPr/>
        </p:nvSpPr>
        <p:spPr>
          <a:xfrm rot="10800000">
            <a:off x="6079257" y="2560332"/>
            <a:ext cx="741089" cy="32903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Стрелка: вправо 25">
            <a:extLst>
              <a:ext uri="{FF2B5EF4-FFF2-40B4-BE49-F238E27FC236}">
                <a16:creationId xmlns:a16="http://schemas.microsoft.com/office/drawing/2014/main" xmlns="" id="{7CE6E6E0-29E5-A594-7A7E-12BD62446E3C}"/>
              </a:ext>
            </a:extLst>
          </p:cNvPr>
          <p:cNvSpPr/>
          <p:nvPr/>
        </p:nvSpPr>
        <p:spPr>
          <a:xfrm rot="10800000">
            <a:off x="5687608" y="3275259"/>
            <a:ext cx="1132408" cy="24644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Стрелка: вправо 26">
            <a:extLst>
              <a:ext uri="{FF2B5EF4-FFF2-40B4-BE49-F238E27FC236}">
                <a16:creationId xmlns:a16="http://schemas.microsoft.com/office/drawing/2014/main" xmlns="" id="{C0D215A8-ED67-18B5-C20D-0EABE1F03DE3}"/>
              </a:ext>
            </a:extLst>
          </p:cNvPr>
          <p:cNvSpPr/>
          <p:nvPr/>
        </p:nvSpPr>
        <p:spPr>
          <a:xfrm rot="10800000" flipV="1">
            <a:off x="5939402" y="4078016"/>
            <a:ext cx="791819" cy="218354"/>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a:extLst>
              <a:ext uri="{FF2B5EF4-FFF2-40B4-BE49-F238E27FC236}">
                <a16:creationId xmlns:a16="http://schemas.microsoft.com/office/drawing/2014/main" xmlns="" id="{25FCA826-029B-4C06-8748-0C6F9AEE93DF}"/>
              </a:ext>
            </a:extLst>
          </p:cNvPr>
          <p:cNvSpPr txBox="1"/>
          <p:nvPr/>
        </p:nvSpPr>
        <p:spPr>
          <a:xfrm>
            <a:off x="7610134" y="3117501"/>
            <a:ext cx="994314" cy="369332"/>
          </a:xfrm>
          <a:prstGeom prst="rect">
            <a:avLst/>
          </a:prstGeom>
          <a:noFill/>
        </p:spPr>
        <p:txBody>
          <a:bodyPr wrap="square">
            <a:spAutoFit/>
          </a:bodyPr>
          <a:lstStyle/>
          <a:p>
            <a:r>
              <a:rPr lang="ru-RU" sz="1800" b="1" dirty="0">
                <a:effectLst>
                  <a:outerShdw blurRad="38100" dist="38100" dir="2700000" algn="tl">
                    <a:srgbClr val="000000">
                      <a:alpha val="43137"/>
                    </a:srgbClr>
                  </a:outerShdw>
                </a:effectLst>
              </a:rPr>
              <a:t>жаркий</a:t>
            </a:r>
          </a:p>
        </p:txBody>
      </p:sp>
      <p:sp>
        <p:nvSpPr>
          <p:cNvPr id="31" name="TextBox 30">
            <a:extLst>
              <a:ext uri="{FF2B5EF4-FFF2-40B4-BE49-F238E27FC236}">
                <a16:creationId xmlns:a16="http://schemas.microsoft.com/office/drawing/2014/main" xmlns="" id="{00F2588D-BEE1-A4A5-A190-CA14B490403B}"/>
              </a:ext>
            </a:extLst>
          </p:cNvPr>
          <p:cNvSpPr txBox="1"/>
          <p:nvPr/>
        </p:nvSpPr>
        <p:spPr>
          <a:xfrm>
            <a:off x="7736573" y="4213535"/>
            <a:ext cx="838941" cy="369332"/>
          </a:xfrm>
          <a:prstGeom prst="rect">
            <a:avLst/>
          </a:prstGeom>
          <a:noFill/>
        </p:spPr>
        <p:txBody>
          <a:bodyPr wrap="square">
            <a:spAutoFit/>
          </a:bodyPr>
          <a:lstStyle/>
          <a:p>
            <a:r>
              <a:rPr lang="ru-RU" sz="1800" b="1" dirty="0">
                <a:effectLst>
                  <a:outerShdw blurRad="38100" dist="38100" dir="2700000" algn="tl">
                    <a:srgbClr val="000000">
                      <a:alpha val="43137"/>
                    </a:srgbClr>
                  </a:outerShdw>
                </a:effectLst>
              </a:rPr>
              <a:t>сухой</a:t>
            </a:r>
          </a:p>
        </p:txBody>
      </p:sp>
      <p:sp>
        <p:nvSpPr>
          <p:cNvPr id="32" name="TextBox 31">
            <a:extLst>
              <a:ext uri="{FF2B5EF4-FFF2-40B4-BE49-F238E27FC236}">
                <a16:creationId xmlns:a16="http://schemas.microsoft.com/office/drawing/2014/main" xmlns="" id="{66BDFCA9-0120-716E-B4DD-CCC9831A3FBB}"/>
              </a:ext>
            </a:extLst>
          </p:cNvPr>
          <p:cNvSpPr txBox="1"/>
          <p:nvPr/>
        </p:nvSpPr>
        <p:spPr>
          <a:xfrm>
            <a:off x="1628056" y="290877"/>
            <a:ext cx="6408712" cy="1231106"/>
          </a:xfrm>
          <a:prstGeom prst="rect">
            <a:avLst/>
          </a:prstGeom>
          <a:noFill/>
        </p:spPr>
        <p:txBody>
          <a:bodyPr wrap="square" rtlCol="0">
            <a:spAutoFit/>
          </a:bodyPr>
          <a:lstStyle/>
          <a:p>
            <a:pPr algn="ctr"/>
            <a:r>
              <a:rPr lang="ru-RU" sz="2800" b="1" dirty="0">
                <a:solidFill>
                  <a:srgbClr val="FF0000"/>
                </a:solidFill>
                <a:effectLst>
                  <a:outerShdw blurRad="38100" dist="38100" dir="2700000" algn="tl">
                    <a:srgbClr val="000000">
                      <a:alpha val="43137"/>
                    </a:srgbClr>
                  </a:outerShdw>
                </a:effectLst>
              </a:rPr>
              <a:t>Внимание!</a:t>
            </a:r>
          </a:p>
          <a:p>
            <a:pPr algn="ctr"/>
            <a:r>
              <a:rPr lang="ru-RU" sz="2800" b="1" dirty="0">
                <a:solidFill>
                  <a:srgbClr val="FF0000"/>
                </a:solidFill>
                <a:effectLst>
                  <a:outerShdw blurRad="38100" dist="38100" dir="2700000" algn="tl">
                    <a:srgbClr val="000000">
                      <a:alpha val="43137"/>
                    </a:srgbClr>
                  </a:outerShdw>
                </a:effectLst>
              </a:rPr>
              <a:t>Письменное задание</a:t>
            </a:r>
          </a:p>
          <a:p>
            <a:endParaRPr lang="ru-RU" dirty="0"/>
          </a:p>
        </p:txBody>
      </p:sp>
      <p:sp>
        <p:nvSpPr>
          <p:cNvPr id="33" name="TextBox 32">
            <a:extLst>
              <a:ext uri="{FF2B5EF4-FFF2-40B4-BE49-F238E27FC236}">
                <a16:creationId xmlns:a16="http://schemas.microsoft.com/office/drawing/2014/main" xmlns="" id="{E89AFFFC-DB58-1370-80F5-896E08B53922}"/>
              </a:ext>
            </a:extLst>
          </p:cNvPr>
          <p:cNvSpPr txBox="1"/>
          <p:nvPr/>
        </p:nvSpPr>
        <p:spPr>
          <a:xfrm>
            <a:off x="1446021" y="4826941"/>
            <a:ext cx="364069" cy="461665"/>
          </a:xfrm>
          <a:prstGeom prst="rect">
            <a:avLst/>
          </a:prstGeom>
          <a:noFill/>
        </p:spPr>
        <p:txBody>
          <a:bodyPr wrap="square">
            <a:spAutoFit/>
          </a:bodyPr>
          <a:lstStyle/>
          <a:p>
            <a:r>
              <a:rPr lang="ru-RU" sz="2400" b="1" dirty="0">
                <a:effectLst>
                  <a:outerShdw blurRad="38100" dist="38100" dir="2700000" algn="tl">
                    <a:srgbClr val="000000">
                      <a:alpha val="43137"/>
                    </a:srgbClr>
                  </a:outerShdw>
                </a:effectLst>
              </a:rPr>
              <a:t>?</a:t>
            </a:r>
          </a:p>
        </p:txBody>
      </p:sp>
      <p:sp>
        <p:nvSpPr>
          <p:cNvPr id="35" name="TextBox 34">
            <a:extLst>
              <a:ext uri="{FF2B5EF4-FFF2-40B4-BE49-F238E27FC236}">
                <a16:creationId xmlns:a16="http://schemas.microsoft.com/office/drawing/2014/main" xmlns="" id="{2FD28A5B-55F9-800A-B0D6-599EDF10480F}"/>
              </a:ext>
            </a:extLst>
          </p:cNvPr>
          <p:cNvSpPr txBox="1"/>
          <p:nvPr/>
        </p:nvSpPr>
        <p:spPr>
          <a:xfrm>
            <a:off x="1754386" y="4845694"/>
            <a:ext cx="7120345" cy="605294"/>
          </a:xfrm>
          <a:prstGeom prst="rect">
            <a:avLst/>
          </a:prstGeom>
          <a:noFill/>
        </p:spPr>
        <p:txBody>
          <a:bodyPr wrap="square">
            <a:spAutoFit/>
          </a:bodyPr>
          <a:lstStyle/>
          <a:p>
            <a:pPr>
              <a:lnSpc>
                <a:spcPts val="1950"/>
              </a:lnSpc>
              <a:spcAft>
                <a:spcPts val="1200"/>
              </a:spcAft>
            </a:pPr>
            <a:r>
              <a:rPr lang="ru-RU" sz="1800" dirty="0">
                <a:solidFill>
                  <a:srgbClr val="000000"/>
                </a:solidFill>
                <a:effectLst/>
                <a:latin typeface="Arial Unicode MS"/>
                <a:ea typeface="Times New Roman" panose="02020603050405020304" pitchFamily="18" charset="0"/>
              </a:rPr>
              <a:t>научиться составлять комплексную характеристику страны по тематическим картам и дополнительной литературе.</a:t>
            </a:r>
            <a:endParaRPr lang="ru-RU" sz="1600" dirty="0">
              <a:effectLst/>
              <a:latin typeface="Times New Roman" panose="02020603050405020304" pitchFamily="18" charset="0"/>
              <a:ea typeface="Times New Roman" panose="02020603050405020304" pitchFamily="18" charset="0"/>
            </a:endParaRPr>
          </a:p>
        </p:txBody>
      </p:sp>
      <p:sp>
        <p:nvSpPr>
          <p:cNvPr id="36" name="Прямоугольник 35">
            <a:extLst>
              <a:ext uri="{FF2B5EF4-FFF2-40B4-BE49-F238E27FC236}">
                <a16:creationId xmlns:a16="http://schemas.microsoft.com/office/drawing/2014/main" xmlns="" id="{146AA07D-177A-D7A4-817D-C1FFA615EC79}"/>
              </a:ext>
            </a:extLst>
          </p:cNvPr>
          <p:cNvSpPr/>
          <p:nvPr/>
        </p:nvSpPr>
        <p:spPr>
          <a:xfrm>
            <a:off x="1741330" y="4871108"/>
            <a:ext cx="7064642" cy="572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a:extLst>
              <a:ext uri="{FF2B5EF4-FFF2-40B4-BE49-F238E27FC236}">
                <a16:creationId xmlns:a16="http://schemas.microsoft.com/office/drawing/2014/main" xmlns="" id="{F5F2F97E-6FC5-9629-28D1-4AF99B3644E4}"/>
              </a:ext>
            </a:extLst>
          </p:cNvPr>
          <p:cNvSpPr txBox="1"/>
          <p:nvPr/>
        </p:nvSpPr>
        <p:spPr>
          <a:xfrm>
            <a:off x="159388" y="5491802"/>
            <a:ext cx="6408712" cy="369332"/>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Задачи урока: </a:t>
            </a:r>
          </a:p>
        </p:txBody>
      </p:sp>
      <p:sp>
        <p:nvSpPr>
          <p:cNvPr id="41" name="TextBox 40">
            <a:extLst>
              <a:ext uri="{FF2B5EF4-FFF2-40B4-BE49-F238E27FC236}">
                <a16:creationId xmlns:a16="http://schemas.microsoft.com/office/drawing/2014/main" xmlns="" id="{ED291DF2-91C1-A817-D503-F8A0EB9F1058}"/>
              </a:ext>
            </a:extLst>
          </p:cNvPr>
          <p:cNvSpPr txBox="1"/>
          <p:nvPr/>
        </p:nvSpPr>
        <p:spPr>
          <a:xfrm>
            <a:off x="1801296" y="5499464"/>
            <a:ext cx="7004676" cy="923330"/>
          </a:xfrm>
          <a:prstGeom prst="rect">
            <a:avLst/>
          </a:prstGeom>
          <a:noFill/>
        </p:spPr>
        <p:txBody>
          <a:bodyPr wrap="square">
            <a:spAutoFit/>
          </a:bodyPr>
          <a:lstStyle/>
          <a:p>
            <a:r>
              <a:rPr lang="ru-RU" dirty="0"/>
              <a:t>1. Изучить особенности описания страны по географическим картам.</a:t>
            </a:r>
          </a:p>
          <a:p>
            <a:r>
              <a:rPr lang="ru-RU" dirty="0"/>
              <a:t>2. Составить характеристику страны по плану.</a:t>
            </a:r>
          </a:p>
          <a:p>
            <a:r>
              <a:rPr lang="ru-RU" dirty="0"/>
              <a:t>3. Сделать общий вывод по всем странам.</a:t>
            </a:r>
          </a:p>
        </p:txBody>
      </p:sp>
      <p:sp>
        <p:nvSpPr>
          <p:cNvPr id="42" name="Прямоугольник 41">
            <a:extLst>
              <a:ext uri="{FF2B5EF4-FFF2-40B4-BE49-F238E27FC236}">
                <a16:creationId xmlns:a16="http://schemas.microsoft.com/office/drawing/2014/main" xmlns="" id="{FC11E780-2E81-8DE9-AE90-B156CC2E9CDB}"/>
              </a:ext>
            </a:extLst>
          </p:cNvPr>
          <p:cNvSpPr/>
          <p:nvPr/>
        </p:nvSpPr>
        <p:spPr>
          <a:xfrm>
            <a:off x="1810089" y="5595389"/>
            <a:ext cx="7064642" cy="11463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5440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36"/>
                                        </p:tgtEl>
                                      </p:cBhvr>
                                    </p:animEffect>
                                    <p:anim calcmode="lin" valueType="num">
                                      <p:cBhvr>
                                        <p:cTn id="14" dur="1000"/>
                                        <p:tgtEl>
                                          <p:spTgt spid="36"/>
                                        </p:tgtEl>
                                        <p:attrNameLst>
                                          <p:attrName>ppt_x</p:attrName>
                                        </p:attrNameLst>
                                      </p:cBhvr>
                                      <p:tavLst>
                                        <p:tav tm="0">
                                          <p:val>
                                            <p:strVal val="ppt_x"/>
                                          </p:val>
                                        </p:tav>
                                        <p:tav tm="100000">
                                          <p:val>
                                            <p:strVal val="ppt_x"/>
                                          </p:val>
                                        </p:tav>
                                      </p:tavLst>
                                    </p:anim>
                                    <p:anim calcmode="lin" valueType="num">
                                      <p:cBhvr>
                                        <p:cTn id="15" dur="1000"/>
                                        <p:tgtEl>
                                          <p:spTgt spid="36"/>
                                        </p:tgtEl>
                                        <p:attrNameLst>
                                          <p:attrName>ppt_y</p:attrName>
                                        </p:attrNameLst>
                                      </p:cBhvr>
                                      <p:tavLst>
                                        <p:tav tm="0">
                                          <p:val>
                                            <p:strVal val="ppt_y"/>
                                          </p:val>
                                        </p:tav>
                                        <p:tav tm="100000">
                                          <p:val>
                                            <p:strVal val="ppt_y+.1"/>
                                          </p:val>
                                        </p:tav>
                                      </p:tavLst>
                                    </p:anim>
                                    <p:set>
                                      <p:cBhvr>
                                        <p:cTn id="16" dur="1" fill="hold">
                                          <p:stCondLst>
                                            <p:cond delay="999"/>
                                          </p:stCondLst>
                                        </p:cTn>
                                        <p:tgtEl>
                                          <p:spTgt spid="3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42"/>
                                        </p:tgtEl>
                                      </p:cBhvr>
                                    </p:animEffect>
                                    <p:anim calcmode="lin" valueType="num">
                                      <p:cBhvr>
                                        <p:cTn id="21" dur="1000"/>
                                        <p:tgtEl>
                                          <p:spTgt spid="42"/>
                                        </p:tgtEl>
                                        <p:attrNameLst>
                                          <p:attrName>ppt_x</p:attrName>
                                        </p:attrNameLst>
                                      </p:cBhvr>
                                      <p:tavLst>
                                        <p:tav tm="0">
                                          <p:val>
                                            <p:strVal val="ppt_x"/>
                                          </p:val>
                                        </p:tav>
                                        <p:tav tm="100000">
                                          <p:val>
                                            <p:strVal val="ppt_x"/>
                                          </p:val>
                                        </p:tav>
                                      </p:tavLst>
                                    </p:anim>
                                    <p:anim calcmode="lin" valueType="num">
                                      <p:cBhvr>
                                        <p:cTn id="22" dur="1000"/>
                                        <p:tgtEl>
                                          <p:spTgt spid="42"/>
                                        </p:tgtEl>
                                        <p:attrNameLst>
                                          <p:attrName>ppt_y</p:attrName>
                                        </p:attrNameLst>
                                      </p:cBhvr>
                                      <p:tavLst>
                                        <p:tav tm="0">
                                          <p:val>
                                            <p:strVal val="ppt_y"/>
                                          </p:val>
                                        </p:tav>
                                        <p:tav tm="100000">
                                          <p:val>
                                            <p:strVal val="ppt_y+.1"/>
                                          </p:val>
                                        </p:tav>
                                      </p:tavLst>
                                    </p:anim>
                                    <p:set>
                                      <p:cBhvr>
                                        <p:cTn id="23" dur="1" fill="hold">
                                          <p:stCondLst>
                                            <p:cond delay="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18BE94E-5304-62DB-0B69-C90662450F6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D30D9525-ADDD-F3C5-AB15-E4712811DC0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49731" y="3093356"/>
            <a:ext cx="8964488" cy="2947824"/>
          </a:xfrm>
          <a:prstGeom prst="rect">
            <a:avLst/>
          </a:prstGeom>
        </p:spPr>
      </p:pic>
      <p:sp>
        <p:nvSpPr>
          <p:cNvPr id="4" name="TextBox 3">
            <a:extLst>
              <a:ext uri="{FF2B5EF4-FFF2-40B4-BE49-F238E27FC236}">
                <a16:creationId xmlns:a16="http://schemas.microsoft.com/office/drawing/2014/main" xmlns="" id="{C06A08DB-919C-E729-C081-701577495940}"/>
              </a:ext>
            </a:extLst>
          </p:cNvPr>
          <p:cNvSpPr txBox="1"/>
          <p:nvPr/>
        </p:nvSpPr>
        <p:spPr>
          <a:xfrm>
            <a:off x="1367644" y="116632"/>
            <a:ext cx="6408712" cy="1231106"/>
          </a:xfrm>
          <a:prstGeom prst="rect">
            <a:avLst/>
          </a:prstGeom>
          <a:noFill/>
        </p:spPr>
        <p:txBody>
          <a:bodyPr wrap="square" rtlCol="0">
            <a:spAutoFit/>
          </a:bodyPr>
          <a:lstStyle/>
          <a:p>
            <a:pPr algn="ctr"/>
            <a:r>
              <a:rPr lang="ru-RU" sz="2800" b="1" dirty="0">
                <a:solidFill>
                  <a:srgbClr val="FF0000"/>
                </a:solidFill>
                <a:effectLst>
                  <a:outerShdw blurRad="38100" dist="38100" dir="2700000" algn="tl">
                    <a:srgbClr val="000000">
                      <a:alpha val="43137"/>
                    </a:srgbClr>
                  </a:outerShdw>
                </a:effectLst>
              </a:rPr>
              <a:t>Внимание!</a:t>
            </a:r>
          </a:p>
          <a:p>
            <a:pPr algn="ctr"/>
            <a:r>
              <a:rPr lang="ru-RU" sz="2800" b="1" dirty="0">
                <a:solidFill>
                  <a:srgbClr val="FF0000"/>
                </a:solidFill>
                <a:effectLst>
                  <a:outerShdw blurRad="38100" dist="38100" dir="2700000" algn="tl">
                    <a:srgbClr val="000000">
                      <a:alpha val="43137"/>
                    </a:srgbClr>
                  </a:outerShdw>
                </a:effectLst>
              </a:rPr>
              <a:t>Письменное задание</a:t>
            </a:r>
          </a:p>
          <a:p>
            <a:endParaRPr lang="ru-RU" dirty="0"/>
          </a:p>
        </p:txBody>
      </p:sp>
      <p:pic>
        <p:nvPicPr>
          <p:cNvPr id="5" name="Рисунок 4">
            <a:extLst>
              <a:ext uri="{FF2B5EF4-FFF2-40B4-BE49-F238E27FC236}">
                <a16:creationId xmlns:a16="http://schemas.microsoft.com/office/drawing/2014/main" xmlns="" id="{55E217E4-97C3-6FAF-180C-AE6B5A2477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93896"/>
            <a:ext cx="932769" cy="993734"/>
          </a:xfrm>
          <a:prstGeom prst="rect">
            <a:avLst/>
          </a:prstGeom>
        </p:spPr>
      </p:pic>
      <p:sp>
        <p:nvSpPr>
          <p:cNvPr id="7" name="TextBox 6">
            <a:extLst>
              <a:ext uri="{FF2B5EF4-FFF2-40B4-BE49-F238E27FC236}">
                <a16:creationId xmlns:a16="http://schemas.microsoft.com/office/drawing/2014/main" xmlns="" id="{349CFA99-73F1-A804-233F-67E4631A3600}"/>
              </a:ext>
            </a:extLst>
          </p:cNvPr>
          <p:cNvSpPr txBox="1"/>
          <p:nvPr/>
        </p:nvSpPr>
        <p:spPr>
          <a:xfrm>
            <a:off x="149731" y="1203818"/>
            <a:ext cx="8844538" cy="1758110"/>
          </a:xfrm>
          <a:prstGeom prst="rect">
            <a:avLst/>
          </a:prstGeom>
          <a:noFill/>
        </p:spPr>
        <p:txBody>
          <a:bodyPr wrap="square">
            <a:spAutoFit/>
          </a:bodyPr>
          <a:lstStyle/>
          <a:p>
            <a:pPr>
              <a:lnSpc>
                <a:spcPct val="107000"/>
              </a:lnSpc>
              <a:spcAft>
                <a:spcPts val="800"/>
              </a:spcAft>
            </a:pPr>
            <a:r>
              <a:rPr lang="ru-RU" sz="2400" kern="100" dirty="0">
                <a:effectLst/>
                <a:latin typeface="Calibri" panose="020F0502020204030204" pitchFamily="34" charset="0"/>
                <a:ea typeface="Calibri" panose="020F0502020204030204" pitchFamily="34" charset="0"/>
                <a:cs typeface="Times New Roman" panose="02020603050405020304" pitchFamily="18" charset="0"/>
              </a:rPr>
              <a:t>     Подпишите  </a:t>
            </a:r>
            <a:r>
              <a:rPr lang="ru-RU"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материки цветом из схемы </a:t>
            </a:r>
            <a:r>
              <a:rPr lang="ru-RU" sz="2400" kern="100" dirty="0">
                <a:effectLst/>
                <a:latin typeface="Calibri" panose="020F0502020204030204" pitchFamily="34" charset="0"/>
                <a:ea typeface="Calibri" panose="020F0502020204030204" pitchFamily="34" charset="0"/>
                <a:cs typeface="Times New Roman" panose="02020603050405020304" pitchFamily="18" charset="0"/>
              </a:rPr>
              <a:t> и </a:t>
            </a:r>
            <a:r>
              <a:rPr lang="ru-RU" sz="2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океаны</a:t>
            </a:r>
            <a:r>
              <a:rPr lang="ru-RU" sz="2400" kern="100" dirty="0">
                <a:effectLst/>
                <a:latin typeface="Calibri" panose="020F0502020204030204" pitchFamily="34" charset="0"/>
                <a:ea typeface="Calibri" panose="020F0502020204030204" pitchFamily="34" charset="0"/>
                <a:cs typeface="Times New Roman" panose="02020603050405020304" pitchFamily="18" charset="0"/>
              </a:rPr>
              <a:t>, которые их омывают.</a:t>
            </a:r>
          </a:p>
          <a:p>
            <a:pPr>
              <a:lnSpc>
                <a:spcPct val="107000"/>
              </a:lnSpc>
              <a:spcAft>
                <a:spcPts val="800"/>
              </a:spcAft>
            </a:pPr>
            <a:r>
              <a:rPr lang="ru-RU" sz="2400" kern="100" dirty="0">
                <a:effectLst/>
                <a:latin typeface="Calibri" panose="020F0502020204030204" pitchFamily="34" charset="0"/>
                <a:ea typeface="Calibri" panose="020F0502020204030204" pitchFamily="34" charset="0"/>
                <a:cs typeface="Times New Roman" panose="02020603050405020304" pitchFamily="18" charset="0"/>
              </a:rPr>
              <a:t>    На карте </a:t>
            </a:r>
            <a:r>
              <a:rPr lang="ru-RU" sz="2400" b="1" kern="100" dirty="0">
                <a:effectLst/>
                <a:latin typeface="Calibri" panose="020F0502020204030204" pitchFamily="34" charset="0"/>
                <a:ea typeface="Calibri" panose="020F0502020204030204" pitchFamily="34" charset="0"/>
                <a:cs typeface="Times New Roman" panose="02020603050405020304" pitchFamily="18" charset="0"/>
              </a:rPr>
              <a:t>печатными буквами </a:t>
            </a:r>
            <a:r>
              <a:rPr lang="ru-RU" sz="2400" kern="100" dirty="0">
                <a:effectLst/>
                <a:latin typeface="Calibri" panose="020F0502020204030204" pitchFamily="34" charset="0"/>
                <a:ea typeface="Calibri" panose="020F0502020204030204" pitchFamily="34" charset="0"/>
                <a:cs typeface="Times New Roman" panose="02020603050405020304" pitchFamily="18" charset="0"/>
              </a:rPr>
              <a:t>укажите государства, указанные в </a:t>
            </a:r>
            <a:r>
              <a:rPr lang="ru-RU" sz="2400" kern="100" dirty="0" err="1">
                <a:effectLst/>
                <a:latin typeface="Calibri" panose="020F0502020204030204" pitchFamily="34" charset="0"/>
                <a:ea typeface="Calibri" panose="020F0502020204030204" pitchFamily="34" charset="0"/>
                <a:cs typeface="Times New Roman" panose="02020603050405020304" pitchFamily="18" charset="0"/>
              </a:rPr>
              <a:t>филворде</a:t>
            </a:r>
            <a:r>
              <a:rPr lang="ru-RU"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2400" b="1" i="1" kern="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Атлас с.</a:t>
            </a:r>
            <a:endParaRPr lang="ru-RU" sz="2400" b="1" i="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81EFAAC5-3CFB-D660-962B-827A996B4B44}"/>
              </a:ext>
            </a:extLst>
          </p:cNvPr>
          <p:cNvSpPr txBox="1"/>
          <p:nvPr/>
        </p:nvSpPr>
        <p:spPr>
          <a:xfrm>
            <a:off x="1427619" y="6172608"/>
            <a:ext cx="6408712" cy="523220"/>
          </a:xfrm>
          <a:prstGeom prst="rect">
            <a:avLst/>
          </a:prstGeom>
          <a:noFill/>
        </p:spPr>
        <p:txBody>
          <a:bodyPr wrap="square" rtlCol="0">
            <a:spAutoFit/>
          </a:bodyPr>
          <a:lstStyle/>
          <a:p>
            <a:pPr algn="ctr"/>
            <a:r>
              <a:rPr lang="ru-RU" sz="2800" b="1" dirty="0">
                <a:effectLst>
                  <a:outerShdw blurRad="38100" dist="38100" dir="2700000" algn="tl">
                    <a:srgbClr val="000000">
                      <a:alpha val="43137"/>
                    </a:srgbClr>
                  </a:outerShdw>
                </a:effectLst>
              </a:rPr>
              <a:t>Время: 2 минуты</a:t>
            </a:r>
            <a:endParaRPr lang="ru-RU" dirty="0"/>
          </a:p>
        </p:txBody>
      </p:sp>
    </p:spTree>
    <p:extLst>
      <p:ext uri="{BB962C8B-B14F-4D97-AF65-F5344CB8AC3E}">
        <p14:creationId xmlns:p14="http://schemas.microsoft.com/office/powerpoint/2010/main" val="273567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9D646FD-E14B-4D8D-5E6F-115C42EC0BAC}"/>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B1F4ECE6-D62C-3293-AF8E-A00416CB598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49731" y="2514848"/>
            <a:ext cx="8964488" cy="2947824"/>
          </a:xfrm>
          <a:prstGeom prst="rect">
            <a:avLst/>
          </a:prstGeom>
        </p:spPr>
      </p:pic>
      <p:sp>
        <p:nvSpPr>
          <p:cNvPr id="4" name="TextBox 3">
            <a:extLst>
              <a:ext uri="{FF2B5EF4-FFF2-40B4-BE49-F238E27FC236}">
                <a16:creationId xmlns:a16="http://schemas.microsoft.com/office/drawing/2014/main" xmlns="" id="{809C82AE-DA55-CAF9-97F3-CAE65C25B001}"/>
              </a:ext>
            </a:extLst>
          </p:cNvPr>
          <p:cNvSpPr txBox="1"/>
          <p:nvPr/>
        </p:nvSpPr>
        <p:spPr>
          <a:xfrm>
            <a:off x="1367644" y="116632"/>
            <a:ext cx="6408712" cy="1231106"/>
          </a:xfrm>
          <a:prstGeom prst="rect">
            <a:avLst/>
          </a:prstGeom>
          <a:noFill/>
        </p:spPr>
        <p:txBody>
          <a:bodyPr wrap="square" rtlCol="0">
            <a:spAutoFit/>
          </a:bodyPr>
          <a:lstStyle/>
          <a:p>
            <a:pPr algn="ctr"/>
            <a:r>
              <a:rPr lang="ru-RU" sz="2800" b="1" dirty="0">
                <a:solidFill>
                  <a:srgbClr val="FF0000"/>
                </a:solidFill>
                <a:effectLst>
                  <a:outerShdw blurRad="38100" dist="38100" dir="2700000" algn="tl">
                    <a:srgbClr val="000000">
                      <a:alpha val="43137"/>
                    </a:srgbClr>
                  </a:outerShdw>
                </a:effectLst>
              </a:rPr>
              <a:t>Внимание!</a:t>
            </a:r>
          </a:p>
          <a:p>
            <a:pPr algn="ctr"/>
            <a:r>
              <a:rPr lang="ru-RU" sz="2800" b="1" dirty="0">
                <a:solidFill>
                  <a:srgbClr val="FF0000"/>
                </a:solidFill>
                <a:effectLst>
                  <a:outerShdw blurRad="38100" dist="38100" dir="2700000" algn="tl">
                    <a:srgbClr val="000000">
                      <a:alpha val="43137"/>
                    </a:srgbClr>
                  </a:outerShdw>
                </a:effectLst>
              </a:rPr>
              <a:t>Письменное задание</a:t>
            </a:r>
          </a:p>
          <a:p>
            <a:endParaRPr lang="ru-RU" dirty="0"/>
          </a:p>
        </p:txBody>
      </p:sp>
      <p:pic>
        <p:nvPicPr>
          <p:cNvPr id="5" name="Рисунок 4">
            <a:extLst>
              <a:ext uri="{FF2B5EF4-FFF2-40B4-BE49-F238E27FC236}">
                <a16:creationId xmlns:a16="http://schemas.microsoft.com/office/drawing/2014/main" xmlns="" id="{8370EF4E-7E7D-5E71-F801-024F5DA2D6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93896"/>
            <a:ext cx="932769" cy="993734"/>
          </a:xfrm>
          <a:prstGeom prst="rect">
            <a:avLst/>
          </a:prstGeom>
        </p:spPr>
      </p:pic>
      <p:sp>
        <p:nvSpPr>
          <p:cNvPr id="6" name="TextBox 5">
            <a:extLst>
              <a:ext uri="{FF2B5EF4-FFF2-40B4-BE49-F238E27FC236}">
                <a16:creationId xmlns:a16="http://schemas.microsoft.com/office/drawing/2014/main" xmlns="" id="{33367B47-68A9-E031-C3DC-431F1CAF74CA}"/>
              </a:ext>
            </a:extLst>
          </p:cNvPr>
          <p:cNvSpPr txBox="1"/>
          <p:nvPr/>
        </p:nvSpPr>
        <p:spPr>
          <a:xfrm>
            <a:off x="-324544" y="4870508"/>
            <a:ext cx="2880320" cy="523220"/>
          </a:xfrm>
          <a:prstGeom prst="rect">
            <a:avLst/>
          </a:prstGeom>
          <a:noFill/>
        </p:spPr>
        <p:txBody>
          <a:bodyPr wrap="square" rtlCol="0">
            <a:spAutoFit/>
          </a:bodyPr>
          <a:lstStyle/>
          <a:p>
            <a:pPr algn="ctr"/>
            <a:r>
              <a:rPr lang="ru-RU" sz="2800" b="1" i="1" dirty="0" err="1">
                <a:solidFill>
                  <a:srgbClr val="0000FF"/>
                </a:solidFill>
                <a:effectLst>
                  <a:outerShdw blurRad="38100" dist="38100" dir="2700000" algn="tl">
                    <a:srgbClr val="000000">
                      <a:alpha val="43137"/>
                    </a:srgbClr>
                  </a:outerShdw>
                </a:effectLst>
              </a:rPr>
              <a:t>Юж</a:t>
            </a:r>
            <a:r>
              <a:rPr lang="ru-RU" sz="2800" b="1" i="1" dirty="0">
                <a:solidFill>
                  <a:srgbClr val="0000FF"/>
                </a:solidFill>
                <a:effectLst>
                  <a:outerShdw blurRad="38100" dist="38100" dir="2700000" algn="tl">
                    <a:srgbClr val="000000">
                      <a:alpha val="43137"/>
                    </a:srgbClr>
                  </a:outerShdw>
                </a:effectLst>
              </a:rPr>
              <a:t> Америка</a:t>
            </a:r>
          </a:p>
        </p:txBody>
      </p:sp>
      <p:sp>
        <p:nvSpPr>
          <p:cNvPr id="8" name="TextBox 7">
            <a:extLst>
              <a:ext uri="{FF2B5EF4-FFF2-40B4-BE49-F238E27FC236}">
                <a16:creationId xmlns:a16="http://schemas.microsoft.com/office/drawing/2014/main" xmlns="" id="{CC7DC26C-B28A-2F9D-E7FB-2BFDC57B9019}"/>
              </a:ext>
            </a:extLst>
          </p:cNvPr>
          <p:cNvSpPr txBox="1"/>
          <p:nvPr/>
        </p:nvSpPr>
        <p:spPr>
          <a:xfrm>
            <a:off x="2339752" y="4867914"/>
            <a:ext cx="2448272" cy="523220"/>
          </a:xfrm>
          <a:prstGeom prst="rect">
            <a:avLst/>
          </a:prstGeom>
          <a:noFill/>
        </p:spPr>
        <p:txBody>
          <a:bodyPr wrap="square" rtlCol="0">
            <a:spAutoFit/>
          </a:bodyPr>
          <a:lstStyle/>
          <a:p>
            <a:pPr algn="ctr"/>
            <a:r>
              <a:rPr lang="ru-RU" sz="2800" b="1" i="1" dirty="0">
                <a:solidFill>
                  <a:srgbClr val="FF0000"/>
                </a:solidFill>
                <a:effectLst>
                  <a:outerShdw blurRad="38100" dist="38100" dir="2700000" algn="tl">
                    <a:srgbClr val="000000">
                      <a:alpha val="43137"/>
                    </a:srgbClr>
                  </a:outerShdw>
                </a:effectLst>
              </a:rPr>
              <a:t>Африка</a:t>
            </a:r>
          </a:p>
        </p:txBody>
      </p:sp>
      <p:sp>
        <p:nvSpPr>
          <p:cNvPr id="9" name="TextBox 8">
            <a:extLst>
              <a:ext uri="{FF2B5EF4-FFF2-40B4-BE49-F238E27FC236}">
                <a16:creationId xmlns:a16="http://schemas.microsoft.com/office/drawing/2014/main" xmlns="" id="{067A413D-BE79-D64A-566B-E9E94D45D219}"/>
              </a:ext>
            </a:extLst>
          </p:cNvPr>
          <p:cNvSpPr txBox="1"/>
          <p:nvPr/>
        </p:nvSpPr>
        <p:spPr>
          <a:xfrm>
            <a:off x="6694259" y="4907483"/>
            <a:ext cx="2448272" cy="523220"/>
          </a:xfrm>
          <a:prstGeom prst="rect">
            <a:avLst/>
          </a:prstGeom>
          <a:noFill/>
        </p:spPr>
        <p:txBody>
          <a:bodyPr wrap="square" rtlCol="0">
            <a:spAutoFit/>
          </a:bodyPr>
          <a:lstStyle/>
          <a:p>
            <a:pPr algn="ctr"/>
            <a:r>
              <a:rPr lang="ru-RU" sz="2800" b="1" i="1" dirty="0">
                <a:solidFill>
                  <a:srgbClr val="00B050"/>
                </a:solidFill>
                <a:effectLst>
                  <a:outerShdw blurRad="38100" dist="38100" dir="2700000" algn="tl">
                    <a:srgbClr val="000000">
                      <a:alpha val="43137"/>
                    </a:srgbClr>
                  </a:outerShdw>
                </a:effectLst>
              </a:rPr>
              <a:t>Австралия</a:t>
            </a:r>
          </a:p>
        </p:txBody>
      </p:sp>
      <p:sp>
        <p:nvSpPr>
          <p:cNvPr id="10" name="TextBox 9">
            <a:extLst>
              <a:ext uri="{FF2B5EF4-FFF2-40B4-BE49-F238E27FC236}">
                <a16:creationId xmlns:a16="http://schemas.microsoft.com/office/drawing/2014/main" xmlns="" id="{81D8243F-C9DB-C4D4-35C6-D4920F67906F}"/>
              </a:ext>
            </a:extLst>
          </p:cNvPr>
          <p:cNvSpPr txBox="1"/>
          <p:nvPr/>
        </p:nvSpPr>
        <p:spPr>
          <a:xfrm>
            <a:off x="4473153" y="4903683"/>
            <a:ext cx="2448272" cy="523220"/>
          </a:xfrm>
          <a:prstGeom prst="rect">
            <a:avLst/>
          </a:prstGeom>
          <a:noFill/>
        </p:spPr>
        <p:txBody>
          <a:bodyPr wrap="square" rtlCol="0">
            <a:spAutoFit/>
          </a:bodyPr>
          <a:lstStyle/>
          <a:p>
            <a:pPr algn="ctr"/>
            <a:r>
              <a:rPr lang="ru-RU" sz="2800" b="1" i="1" dirty="0">
                <a:effectLst>
                  <a:outerShdw blurRad="38100" dist="38100" dir="2700000" algn="tl">
                    <a:srgbClr val="000000">
                      <a:alpha val="43137"/>
                    </a:srgbClr>
                  </a:outerShdw>
                </a:effectLst>
              </a:rPr>
              <a:t>Антарктида</a:t>
            </a:r>
          </a:p>
        </p:txBody>
      </p:sp>
      <p:sp>
        <p:nvSpPr>
          <p:cNvPr id="12" name="TextBox 11">
            <a:extLst>
              <a:ext uri="{FF2B5EF4-FFF2-40B4-BE49-F238E27FC236}">
                <a16:creationId xmlns:a16="http://schemas.microsoft.com/office/drawing/2014/main" xmlns="" id="{369F19D8-BE1C-9C40-9690-738496828440}"/>
              </a:ext>
            </a:extLst>
          </p:cNvPr>
          <p:cNvSpPr txBox="1"/>
          <p:nvPr/>
        </p:nvSpPr>
        <p:spPr>
          <a:xfrm rot="16200000">
            <a:off x="-1233809" y="3689364"/>
            <a:ext cx="2880320" cy="523220"/>
          </a:xfrm>
          <a:prstGeom prst="rect">
            <a:avLst/>
          </a:prstGeom>
          <a:noFill/>
        </p:spPr>
        <p:txBody>
          <a:bodyPr wrap="square" rtlCol="0">
            <a:spAutoFit/>
          </a:bodyPr>
          <a:lstStyle/>
          <a:p>
            <a:pPr algn="ctr"/>
            <a:r>
              <a:rPr lang="ru-RU" sz="2800" b="1" i="1" dirty="0">
                <a:solidFill>
                  <a:srgbClr val="0070C0"/>
                </a:solidFill>
                <a:effectLst>
                  <a:outerShdw blurRad="38100" dist="38100" dir="2700000" algn="tl">
                    <a:srgbClr val="000000">
                      <a:alpha val="43137"/>
                    </a:srgbClr>
                  </a:outerShdw>
                </a:effectLst>
              </a:rPr>
              <a:t>Тихий </a:t>
            </a:r>
            <a:r>
              <a:rPr lang="ru-RU" sz="2800" b="1" i="1" dirty="0" err="1">
                <a:solidFill>
                  <a:srgbClr val="0070C0"/>
                </a:solidFill>
                <a:effectLst>
                  <a:outerShdw blurRad="38100" dist="38100" dir="2700000" algn="tl">
                    <a:srgbClr val="000000">
                      <a:alpha val="43137"/>
                    </a:srgbClr>
                  </a:outerShdw>
                </a:effectLst>
              </a:rPr>
              <a:t>ок</a:t>
            </a:r>
            <a:endParaRPr lang="ru-RU" sz="2800" b="1" i="1" dirty="0">
              <a:solidFill>
                <a:srgbClr val="0070C0"/>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xmlns="" id="{9355E4E0-2937-4BD9-1CEC-9E871FD6346A}"/>
              </a:ext>
            </a:extLst>
          </p:cNvPr>
          <p:cNvSpPr txBox="1"/>
          <p:nvPr/>
        </p:nvSpPr>
        <p:spPr>
          <a:xfrm rot="16200000">
            <a:off x="3249017" y="3474963"/>
            <a:ext cx="2880320" cy="523220"/>
          </a:xfrm>
          <a:prstGeom prst="rect">
            <a:avLst/>
          </a:prstGeom>
          <a:noFill/>
        </p:spPr>
        <p:txBody>
          <a:bodyPr wrap="square" rtlCol="0">
            <a:spAutoFit/>
          </a:bodyPr>
          <a:lstStyle/>
          <a:p>
            <a:pPr algn="ctr"/>
            <a:r>
              <a:rPr lang="ru-RU" sz="2800" b="1" i="1" dirty="0">
                <a:solidFill>
                  <a:srgbClr val="0070C0"/>
                </a:solidFill>
                <a:effectLst>
                  <a:outerShdw blurRad="38100" dist="38100" dir="2700000" algn="tl">
                    <a:srgbClr val="000000">
                      <a:alpha val="43137"/>
                    </a:srgbClr>
                  </a:outerShdw>
                </a:effectLst>
              </a:rPr>
              <a:t>Тихий </a:t>
            </a:r>
            <a:r>
              <a:rPr lang="ru-RU" sz="2800" b="1" i="1" dirty="0" err="1">
                <a:solidFill>
                  <a:srgbClr val="0070C0"/>
                </a:solidFill>
                <a:effectLst>
                  <a:outerShdw blurRad="38100" dist="38100" dir="2700000" algn="tl">
                    <a:srgbClr val="000000">
                      <a:alpha val="43137"/>
                    </a:srgbClr>
                  </a:outerShdw>
                </a:effectLst>
              </a:rPr>
              <a:t>ок</a:t>
            </a:r>
            <a:endParaRPr lang="ru-RU" sz="2800" b="1" i="1" dirty="0">
              <a:solidFill>
                <a:srgbClr val="0070C0"/>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xmlns="" id="{C3E4AB3C-13A9-EB28-744D-BB8F01ACF1DA}"/>
              </a:ext>
            </a:extLst>
          </p:cNvPr>
          <p:cNvSpPr txBox="1"/>
          <p:nvPr/>
        </p:nvSpPr>
        <p:spPr>
          <a:xfrm rot="16200000">
            <a:off x="682055" y="3186826"/>
            <a:ext cx="3452877" cy="954107"/>
          </a:xfrm>
          <a:prstGeom prst="rect">
            <a:avLst/>
          </a:prstGeom>
          <a:noFill/>
        </p:spPr>
        <p:txBody>
          <a:bodyPr wrap="square" rtlCol="0">
            <a:spAutoFit/>
          </a:bodyPr>
          <a:lstStyle/>
          <a:p>
            <a:pPr algn="ctr"/>
            <a:r>
              <a:rPr lang="ru-RU" sz="2800" b="1" i="1" dirty="0">
                <a:solidFill>
                  <a:srgbClr val="0070C0"/>
                </a:solidFill>
                <a:effectLst>
                  <a:outerShdw blurRad="38100" dist="38100" dir="2700000" algn="tl">
                    <a:srgbClr val="000000">
                      <a:alpha val="43137"/>
                    </a:srgbClr>
                  </a:outerShdw>
                </a:effectLst>
              </a:rPr>
              <a:t>Атлантический </a:t>
            </a:r>
          </a:p>
          <a:p>
            <a:pPr algn="ctr"/>
            <a:r>
              <a:rPr lang="ru-RU" sz="2800" b="1" i="1" dirty="0" err="1">
                <a:solidFill>
                  <a:srgbClr val="0070C0"/>
                </a:solidFill>
                <a:effectLst>
                  <a:outerShdw blurRad="38100" dist="38100" dir="2700000" algn="tl">
                    <a:srgbClr val="000000">
                      <a:alpha val="43137"/>
                    </a:srgbClr>
                  </a:outerShdw>
                </a:effectLst>
              </a:rPr>
              <a:t>ок</a:t>
            </a:r>
            <a:endParaRPr lang="ru-RU" sz="2800" b="1" i="1" dirty="0">
              <a:solidFill>
                <a:srgbClr val="0070C0"/>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xmlns="" id="{1605B996-51FD-004D-CB33-09C43A10A733}"/>
              </a:ext>
            </a:extLst>
          </p:cNvPr>
          <p:cNvSpPr txBox="1"/>
          <p:nvPr/>
        </p:nvSpPr>
        <p:spPr>
          <a:xfrm rot="16200000">
            <a:off x="5254099" y="3463523"/>
            <a:ext cx="2880320" cy="523220"/>
          </a:xfrm>
          <a:prstGeom prst="rect">
            <a:avLst/>
          </a:prstGeom>
          <a:noFill/>
        </p:spPr>
        <p:txBody>
          <a:bodyPr wrap="square" rtlCol="0">
            <a:spAutoFit/>
          </a:bodyPr>
          <a:lstStyle/>
          <a:p>
            <a:pPr algn="ctr"/>
            <a:r>
              <a:rPr lang="ru-RU" sz="2800" b="1" i="1" dirty="0">
                <a:solidFill>
                  <a:srgbClr val="0070C0"/>
                </a:solidFill>
                <a:effectLst>
                  <a:outerShdw blurRad="38100" dist="38100" dir="2700000" algn="tl">
                    <a:srgbClr val="000000">
                      <a:alpha val="43137"/>
                    </a:srgbClr>
                  </a:outerShdw>
                </a:effectLst>
              </a:rPr>
              <a:t>Индийский </a:t>
            </a:r>
            <a:r>
              <a:rPr lang="ru-RU" sz="2800" b="1" i="1" dirty="0" err="1">
                <a:solidFill>
                  <a:srgbClr val="0070C0"/>
                </a:solidFill>
                <a:effectLst>
                  <a:outerShdw blurRad="38100" dist="38100" dir="2700000" algn="tl">
                    <a:srgbClr val="000000">
                      <a:alpha val="43137"/>
                    </a:srgbClr>
                  </a:outerShdw>
                </a:effectLst>
              </a:rPr>
              <a:t>ок</a:t>
            </a:r>
            <a:endParaRPr lang="ru-RU" sz="2800" b="1" i="1" dirty="0">
              <a:solidFill>
                <a:srgbClr val="0070C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xmlns="" id="{FFC48F42-2A1E-6DDE-65E9-655BE768674B}"/>
              </a:ext>
            </a:extLst>
          </p:cNvPr>
          <p:cNvSpPr txBox="1"/>
          <p:nvPr/>
        </p:nvSpPr>
        <p:spPr>
          <a:xfrm>
            <a:off x="1232270" y="3039308"/>
            <a:ext cx="364069" cy="523220"/>
          </a:xfrm>
          <a:prstGeom prst="rect">
            <a:avLst/>
          </a:prstGeom>
          <a:noFill/>
        </p:spPr>
        <p:txBody>
          <a:bodyPr wrap="square">
            <a:spAutoFit/>
          </a:bodyPr>
          <a:lstStyle/>
          <a:p>
            <a:r>
              <a:rPr lang="ru-RU" sz="2800" b="1" dirty="0">
                <a:effectLst>
                  <a:outerShdw blurRad="38100" dist="38100" dir="2700000" algn="tl">
                    <a:srgbClr val="000000">
                      <a:alpha val="43137"/>
                    </a:srgbClr>
                  </a:outerShdw>
                </a:effectLst>
              </a:rPr>
              <a:t>?</a:t>
            </a:r>
          </a:p>
        </p:txBody>
      </p:sp>
      <p:sp>
        <p:nvSpPr>
          <p:cNvPr id="11" name="TextBox 10">
            <a:extLst>
              <a:ext uri="{FF2B5EF4-FFF2-40B4-BE49-F238E27FC236}">
                <a16:creationId xmlns:a16="http://schemas.microsoft.com/office/drawing/2014/main" xmlns="" id="{706E65CB-72F2-4C11-B6F8-6F29FA537B0C}"/>
              </a:ext>
            </a:extLst>
          </p:cNvPr>
          <p:cNvSpPr txBox="1"/>
          <p:nvPr/>
        </p:nvSpPr>
        <p:spPr>
          <a:xfrm>
            <a:off x="3091758" y="2804637"/>
            <a:ext cx="364069" cy="461665"/>
          </a:xfrm>
          <a:prstGeom prst="rect">
            <a:avLst/>
          </a:prstGeom>
          <a:noFill/>
        </p:spPr>
        <p:txBody>
          <a:bodyPr wrap="square">
            <a:spAutoFit/>
          </a:bodyPr>
          <a:lstStyle/>
          <a:p>
            <a:r>
              <a:rPr lang="ru-RU" sz="2400" b="1" dirty="0">
                <a:effectLst>
                  <a:outerShdw blurRad="38100" dist="38100" dir="2700000" algn="tl">
                    <a:srgbClr val="000000">
                      <a:alpha val="43137"/>
                    </a:srgbClr>
                  </a:outerShdw>
                </a:effectLst>
              </a:rPr>
              <a:t>?</a:t>
            </a:r>
          </a:p>
        </p:txBody>
      </p:sp>
      <p:sp>
        <p:nvSpPr>
          <p:cNvPr id="13" name="TextBox 12">
            <a:extLst>
              <a:ext uri="{FF2B5EF4-FFF2-40B4-BE49-F238E27FC236}">
                <a16:creationId xmlns:a16="http://schemas.microsoft.com/office/drawing/2014/main" xmlns="" id="{DF770B96-801E-4925-3BBD-0B5D8985E475}"/>
              </a:ext>
            </a:extLst>
          </p:cNvPr>
          <p:cNvSpPr txBox="1"/>
          <p:nvPr/>
        </p:nvSpPr>
        <p:spPr>
          <a:xfrm>
            <a:off x="5740492" y="3331695"/>
            <a:ext cx="364069" cy="461665"/>
          </a:xfrm>
          <a:prstGeom prst="rect">
            <a:avLst/>
          </a:prstGeom>
          <a:noFill/>
        </p:spPr>
        <p:txBody>
          <a:bodyPr wrap="square">
            <a:spAutoFit/>
          </a:bodyPr>
          <a:lstStyle/>
          <a:p>
            <a:r>
              <a:rPr lang="ru-RU" sz="24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5396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4"/>
                                        </p:tgtEl>
                                      </p:cBhvr>
                                      <p:by x="150000" y="150000"/>
                                    </p:animScale>
                                  </p:childTnLst>
                                </p:cTn>
                              </p:par>
                              <p:par>
                                <p:cTn id="7" presetID="6" presetClass="emph" presetSubtype="0" fill="hold" grpId="0" nodeType="withEffect">
                                  <p:stCondLst>
                                    <p:cond delay="0"/>
                                  </p:stCondLst>
                                  <p:childTnLst>
                                    <p:animScale>
                                      <p:cBhvr>
                                        <p:cTn id="8" dur="2000" fill="hold"/>
                                        <p:tgtEl>
                                          <p:spTgt spid="16"/>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10"/>
                                        </p:tgtEl>
                                      </p:cBhvr>
                                      <p:by x="150000" y="150000"/>
                                    </p:animScale>
                                  </p:childTnLst>
                                </p:cTn>
                              </p:par>
                              <p:par>
                                <p:cTn id="13" presetID="6" presetClass="emph" presetSubtype="0" fill="hold" grpId="0" nodeType="withEffect">
                                  <p:stCondLst>
                                    <p:cond delay="0"/>
                                  </p:stCondLst>
                                  <p:childTnLst>
                                    <p:animScale>
                                      <p:cBhvr>
                                        <p:cTn id="14"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4F822FF-491B-ABFE-DD4F-7FCF07E66CDC}"/>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8B72271F-17D4-34B1-03B1-31AFB719EAD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49731" y="2514848"/>
            <a:ext cx="8964488" cy="2947824"/>
          </a:xfrm>
          <a:prstGeom prst="rect">
            <a:avLst/>
          </a:prstGeom>
        </p:spPr>
      </p:pic>
      <p:sp>
        <p:nvSpPr>
          <p:cNvPr id="4" name="TextBox 3">
            <a:extLst>
              <a:ext uri="{FF2B5EF4-FFF2-40B4-BE49-F238E27FC236}">
                <a16:creationId xmlns:a16="http://schemas.microsoft.com/office/drawing/2014/main" xmlns="" id="{2D385D5F-D662-0DFD-F3AF-EBDF53001282}"/>
              </a:ext>
            </a:extLst>
          </p:cNvPr>
          <p:cNvSpPr txBox="1"/>
          <p:nvPr/>
        </p:nvSpPr>
        <p:spPr>
          <a:xfrm>
            <a:off x="1367644" y="116632"/>
            <a:ext cx="6408712" cy="1231106"/>
          </a:xfrm>
          <a:prstGeom prst="rect">
            <a:avLst/>
          </a:prstGeom>
          <a:noFill/>
        </p:spPr>
        <p:txBody>
          <a:bodyPr wrap="square" rtlCol="0">
            <a:spAutoFit/>
          </a:bodyPr>
          <a:lstStyle/>
          <a:p>
            <a:pPr algn="ctr"/>
            <a:r>
              <a:rPr lang="ru-RU" sz="2800" b="1" dirty="0">
                <a:solidFill>
                  <a:srgbClr val="FF0000"/>
                </a:solidFill>
                <a:effectLst>
                  <a:outerShdw blurRad="38100" dist="38100" dir="2700000" algn="tl">
                    <a:srgbClr val="000000">
                      <a:alpha val="43137"/>
                    </a:srgbClr>
                  </a:outerShdw>
                </a:effectLst>
              </a:rPr>
              <a:t>Внимание!</a:t>
            </a:r>
          </a:p>
          <a:p>
            <a:pPr algn="ctr"/>
            <a:r>
              <a:rPr lang="ru-RU" sz="2800" b="1" dirty="0">
                <a:solidFill>
                  <a:srgbClr val="FF0000"/>
                </a:solidFill>
                <a:effectLst>
                  <a:outerShdw blurRad="38100" dist="38100" dir="2700000" algn="tl">
                    <a:srgbClr val="000000">
                      <a:alpha val="43137"/>
                    </a:srgbClr>
                  </a:outerShdw>
                </a:effectLst>
              </a:rPr>
              <a:t>Письменное задание</a:t>
            </a:r>
          </a:p>
          <a:p>
            <a:endParaRPr lang="ru-RU" dirty="0"/>
          </a:p>
        </p:txBody>
      </p:sp>
      <p:pic>
        <p:nvPicPr>
          <p:cNvPr id="5" name="Рисунок 4">
            <a:extLst>
              <a:ext uri="{FF2B5EF4-FFF2-40B4-BE49-F238E27FC236}">
                <a16:creationId xmlns:a16="http://schemas.microsoft.com/office/drawing/2014/main" xmlns="" id="{39C7323E-5D1C-C5BB-18AF-705F278821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93896"/>
            <a:ext cx="932769" cy="993734"/>
          </a:xfrm>
          <a:prstGeom prst="rect">
            <a:avLst/>
          </a:prstGeom>
        </p:spPr>
      </p:pic>
      <p:sp>
        <p:nvSpPr>
          <p:cNvPr id="6" name="TextBox 5">
            <a:extLst>
              <a:ext uri="{FF2B5EF4-FFF2-40B4-BE49-F238E27FC236}">
                <a16:creationId xmlns:a16="http://schemas.microsoft.com/office/drawing/2014/main" xmlns="" id="{ABDF7EEB-301E-FF6E-64DB-F733257DF844}"/>
              </a:ext>
            </a:extLst>
          </p:cNvPr>
          <p:cNvSpPr txBox="1"/>
          <p:nvPr/>
        </p:nvSpPr>
        <p:spPr>
          <a:xfrm>
            <a:off x="-324544" y="4870508"/>
            <a:ext cx="2880320" cy="523220"/>
          </a:xfrm>
          <a:prstGeom prst="rect">
            <a:avLst/>
          </a:prstGeom>
          <a:noFill/>
        </p:spPr>
        <p:txBody>
          <a:bodyPr wrap="square" rtlCol="0">
            <a:spAutoFit/>
          </a:bodyPr>
          <a:lstStyle/>
          <a:p>
            <a:pPr algn="ctr"/>
            <a:r>
              <a:rPr lang="ru-RU" sz="2800" b="1" i="1" dirty="0" err="1">
                <a:solidFill>
                  <a:srgbClr val="0000FF"/>
                </a:solidFill>
                <a:effectLst>
                  <a:outerShdw blurRad="38100" dist="38100" dir="2700000" algn="tl">
                    <a:srgbClr val="000000">
                      <a:alpha val="43137"/>
                    </a:srgbClr>
                  </a:outerShdw>
                </a:effectLst>
              </a:rPr>
              <a:t>Юж</a:t>
            </a:r>
            <a:r>
              <a:rPr lang="ru-RU" sz="2800" b="1" i="1" dirty="0">
                <a:solidFill>
                  <a:srgbClr val="0000FF"/>
                </a:solidFill>
                <a:effectLst>
                  <a:outerShdw blurRad="38100" dist="38100" dir="2700000" algn="tl">
                    <a:srgbClr val="000000">
                      <a:alpha val="43137"/>
                    </a:srgbClr>
                  </a:outerShdw>
                </a:effectLst>
              </a:rPr>
              <a:t> Америка</a:t>
            </a:r>
          </a:p>
        </p:txBody>
      </p:sp>
      <p:sp>
        <p:nvSpPr>
          <p:cNvPr id="8" name="TextBox 7">
            <a:extLst>
              <a:ext uri="{FF2B5EF4-FFF2-40B4-BE49-F238E27FC236}">
                <a16:creationId xmlns:a16="http://schemas.microsoft.com/office/drawing/2014/main" xmlns="" id="{DFFBAF78-6D9A-07F2-AB5E-2614B2ACFFAB}"/>
              </a:ext>
            </a:extLst>
          </p:cNvPr>
          <p:cNvSpPr txBox="1"/>
          <p:nvPr/>
        </p:nvSpPr>
        <p:spPr>
          <a:xfrm>
            <a:off x="2339752" y="4867914"/>
            <a:ext cx="2448272" cy="523220"/>
          </a:xfrm>
          <a:prstGeom prst="rect">
            <a:avLst/>
          </a:prstGeom>
          <a:noFill/>
        </p:spPr>
        <p:txBody>
          <a:bodyPr wrap="square" rtlCol="0">
            <a:spAutoFit/>
          </a:bodyPr>
          <a:lstStyle/>
          <a:p>
            <a:pPr algn="ctr"/>
            <a:r>
              <a:rPr lang="ru-RU" sz="2800" b="1" i="1" dirty="0">
                <a:solidFill>
                  <a:srgbClr val="FF0000"/>
                </a:solidFill>
                <a:effectLst>
                  <a:outerShdw blurRad="38100" dist="38100" dir="2700000" algn="tl">
                    <a:srgbClr val="000000">
                      <a:alpha val="43137"/>
                    </a:srgbClr>
                  </a:outerShdw>
                </a:effectLst>
              </a:rPr>
              <a:t>Африка</a:t>
            </a:r>
          </a:p>
        </p:txBody>
      </p:sp>
      <p:sp>
        <p:nvSpPr>
          <p:cNvPr id="9" name="TextBox 8">
            <a:extLst>
              <a:ext uri="{FF2B5EF4-FFF2-40B4-BE49-F238E27FC236}">
                <a16:creationId xmlns:a16="http://schemas.microsoft.com/office/drawing/2014/main" xmlns="" id="{BE8F1495-79C1-7F8C-1619-CDEAF9ECDD7D}"/>
              </a:ext>
            </a:extLst>
          </p:cNvPr>
          <p:cNvSpPr txBox="1"/>
          <p:nvPr/>
        </p:nvSpPr>
        <p:spPr>
          <a:xfrm>
            <a:off x="4631975" y="5188381"/>
            <a:ext cx="2448272" cy="523220"/>
          </a:xfrm>
          <a:prstGeom prst="rect">
            <a:avLst/>
          </a:prstGeom>
          <a:noFill/>
        </p:spPr>
        <p:txBody>
          <a:bodyPr wrap="square" rtlCol="0">
            <a:spAutoFit/>
          </a:bodyPr>
          <a:lstStyle/>
          <a:p>
            <a:pPr algn="ctr"/>
            <a:r>
              <a:rPr lang="ru-RU" sz="2800" b="1" i="1" dirty="0">
                <a:solidFill>
                  <a:srgbClr val="00B050"/>
                </a:solidFill>
                <a:effectLst>
                  <a:outerShdw blurRad="38100" dist="38100" dir="2700000" algn="tl">
                    <a:srgbClr val="000000">
                      <a:alpha val="43137"/>
                    </a:srgbClr>
                  </a:outerShdw>
                </a:effectLst>
              </a:rPr>
              <a:t>Австралия</a:t>
            </a:r>
          </a:p>
        </p:txBody>
      </p:sp>
      <p:sp>
        <p:nvSpPr>
          <p:cNvPr id="10" name="TextBox 9">
            <a:extLst>
              <a:ext uri="{FF2B5EF4-FFF2-40B4-BE49-F238E27FC236}">
                <a16:creationId xmlns:a16="http://schemas.microsoft.com/office/drawing/2014/main" xmlns="" id="{6752B234-33BE-C5E2-2A42-C2EC8DADB241}"/>
              </a:ext>
            </a:extLst>
          </p:cNvPr>
          <p:cNvSpPr txBox="1"/>
          <p:nvPr/>
        </p:nvSpPr>
        <p:spPr>
          <a:xfrm>
            <a:off x="6378402" y="4876205"/>
            <a:ext cx="2448272" cy="523220"/>
          </a:xfrm>
          <a:prstGeom prst="rect">
            <a:avLst/>
          </a:prstGeom>
          <a:noFill/>
        </p:spPr>
        <p:txBody>
          <a:bodyPr wrap="square" rtlCol="0">
            <a:spAutoFit/>
          </a:bodyPr>
          <a:lstStyle/>
          <a:p>
            <a:pPr algn="ctr"/>
            <a:r>
              <a:rPr lang="ru-RU" sz="2800" b="1" i="1" dirty="0">
                <a:effectLst>
                  <a:outerShdw blurRad="38100" dist="38100" dir="2700000" algn="tl">
                    <a:srgbClr val="000000">
                      <a:alpha val="43137"/>
                    </a:srgbClr>
                  </a:outerShdw>
                </a:effectLst>
              </a:rPr>
              <a:t>Антарктида</a:t>
            </a:r>
          </a:p>
        </p:txBody>
      </p:sp>
      <p:sp>
        <p:nvSpPr>
          <p:cNvPr id="12" name="TextBox 11">
            <a:extLst>
              <a:ext uri="{FF2B5EF4-FFF2-40B4-BE49-F238E27FC236}">
                <a16:creationId xmlns:a16="http://schemas.microsoft.com/office/drawing/2014/main" xmlns="" id="{D823690F-6B64-A58D-F216-734C05A061E3}"/>
              </a:ext>
            </a:extLst>
          </p:cNvPr>
          <p:cNvSpPr txBox="1"/>
          <p:nvPr/>
        </p:nvSpPr>
        <p:spPr>
          <a:xfrm rot="16200000">
            <a:off x="-1233809" y="3689364"/>
            <a:ext cx="2880320" cy="523220"/>
          </a:xfrm>
          <a:prstGeom prst="rect">
            <a:avLst/>
          </a:prstGeom>
          <a:noFill/>
        </p:spPr>
        <p:txBody>
          <a:bodyPr wrap="square" rtlCol="0">
            <a:spAutoFit/>
          </a:bodyPr>
          <a:lstStyle/>
          <a:p>
            <a:pPr algn="ctr"/>
            <a:r>
              <a:rPr lang="ru-RU" sz="2800" b="1" i="1" dirty="0">
                <a:solidFill>
                  <a:srgbClr val="0070C0"/>
                </a:solidFill>
                <a:effectLst>
                  <a:outerShdw blurRad="38100" dist="38100" dir="2700000" algn="tl">
                    <a:srgbClr val="000000">
                      <a:alpha val="43137"/>
                    </a:srgbClr>
                  </a:outerShdw>
                </a:effectLst>
              </a:rPr>
              <a:t>Тихий </a:t>
            </a:r>
            <a:r>
              <a:rPr lang="ru-RU" sz="2800" b="1" i="1" dirty="0" err="1">
                <a:solidFill>
                  <a:srgbClr val="0070C0"/>
                </a:solidFill>
                <a:effectLst>
                  <a:outerShdw blurRad="38100" dist="38100" dir="2700000" algn="tl">
                    <a:srgbClr val="000000">
                      <a:alpha val="43137"/>
                    </a:srgbClr>
                  </a:outerShdw>
                </a:effectLst>
              </a:rPr>
              <a:t>ок</a:t>
            </a:r>
            <a:endParaRPr lang="ru-RU" sz="2800" b="1" i="1" dirty="0">
              <a:solidFill>
                <a:srgbClr val="0070C0"/>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xmlns="" id="{2CFDA324-BE94-2694-37D2-38A10AD1B1CF}"/>
              </a:ext>
            </a:extLst>
          </p:cNvPr>
          <p:cNvSpPr txBox="1"/>
          <p:nvPr/>
        </p:nvSpPr>
        <p:spPr>
          <a:xfrm rot="16200000">
            <a:off x="5279630" y="3432011"/>
            <a:ext cx="2880320" cy="523220"/>
          </a:xfrm>
          <a:prstGeom prst="rect">
            <a:avLst/>
          </a:prstGeom>
          <a:noFill/>
        </p:spPr>
        <p:txBody>
          <a:bodyPr wrap="square" rtlCol="0">
            <a:spAutoFit/>
          </a:bodyPr>
          <a:lstStyle/>
          <a:p>
            <a:pPr algn="ctr"/>
            <a:r>
              <a:rPr lang="ru-RU" sz="2800" b="1" i="1" dirty="0">
                <a:solidFill>
                  <a:srgbClr val="0070C0"/>
                </a:solidFill>
                <a:effectLst>
                  <a:outerShdw blurRad="38100" dist="38100" dir="2700000" algn="tl">
                    <a:srgbClr val="000000">
                      <a:alpha val="43137"/>
                    </a:srgbClr>
                  </a:outerShdw>
                </a:effectLst>
              </a:rPr>
              <a:t>Тихий </a:t>
            </a:r>
            <a:r>
              <a:rPr lang="ru-RU" sz="2800" b="1" i="1" dirty="0" err="1">
                <a:solidFill>
                  <a:srgbClr val="0070C0"/>
                </a:solidFill>
                <a:effectLst>
                  <a:outerShdw blurRad="38100" dist="38100" dir="2700000" algn="tl">
                    <a:srgbClr val="000000">
                      <a:alpha val="43137"/>
                    </a:srgbClr>
                  </a:outerShdw>
                </a:effectLst>
              </a:rPr>
              <a:t>ок</a:t>
            </a:r>
            <a:endParaRPr lang="ru-RU" sz="2800" b="1" i="1" dirty="0">
              <a:solidFill>
                <a:srgbClr val="0070C0"/>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xmlns="" id="{654FDEFF-643B-2D0B-1047-CC63208CB5C2}"/>
              </a:ext>
            </a:extLst>
          </p:cNvPr>
          <p:cNvSpPr txBox="1"/>
          <p:nvPr/>
        </p:nvSpPr>
        <p:spPr>
          <a:xfrm rot="16200000">
            <a:off x="682055" y="3186826"/>
            <a:ext cx="3452877" cy="954107"/>
          </a:xfrm>
          <a:prstGeom prst="rect">
            <a:avLst/>
          </a:prstGeom>
          <a:noFill/>
        </p:spPr>
        <p:txBody>
          <a:bodyPr wrap="square" rtlCol="0">
            <a:spAutoFit/>
          </a:bodyPr>
          <a:lstStyle/>
          <a:p>
            <a:pPr algn="ctr"/>
            <a:r>
              <a:rPr lang="ru-RU" sz="2800" b="1" i="1" dirty="0">
                <a:solidFill>
                  <a:srgbClr val="0070C0"/>
                </a:solidFill>
                <a:effectLst>
                  <a:outerShdw blurRad="38100" dist="38100" dir="2700000" algn="tl">
                    <a:srgbClr val="000000">
                      <a:alpha val="43137"/>
                    </a:srgbClr>
                  </a:outerShdw>
                </a:effectLst>
              </a:rPr>
              <a:t>Атлантический </a:t>
            </a:r>
          </a:p>
          <a:p>
            <a:pPr algn="ctr"/>
            <a:r>
              <a:rPr lang="ru-RU" sz="2800" b="1" i="1" dirty="0" err="1">
                <a:solidFill>
                  <a:srgbClr val="0070C0"/>
                </a:solidFill>
                <a:effectLst>
                  <a:outerShdw blurRad="38100" dist="38100" dir="2700000" algn="tl">
                    <a:srgbClr val="000000">
                      <a:alpha val="43137"/>
                    </a:srgbClr>
                  </a:outerShdw>
                </a:effectLst>
              </a:rPr>
              <a:t>ок</a:t>
            </a:r>
            <a:endParaRPr lang="ru-RU" sz="2800" b="1" i="1" dirty="0">
              <a:solidFill>
                <a:srgbClr val="0070C0"/>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xmlns="" id="{6282C938-C5BE-7CCC-F8E3-6274B1FF0D7C}"/>
              </a:ext>
            </a:extLst>
          </p:cNvPr>
          <p:cNvSpPr txBox="1"/>
          <p:nvPr/>
        </p:nvSpPr>
        <p:spPr>
          <a:xfrm rot="16200000">
            <a:off x="3254538" y="3448304"/>
            <a:ext cx="2880320" cy="523220"/>
          </a:xfrm>
          <a:prstGeom prst="rect">
            <a:avLst/>
          </a:prstGeom>
          <a:noFill/>
        </p:spPr>
        <p:txBody>
          <a:bodyPr wrap="square" rtlCol="0">
            <a:spAutoFit/>
          </a:bodyPr>
          <a:lstStyle/>
          <a:p>
            <a:pPr algn="ctr"/>
            <a:r>
              <a:rPr lang="ru-RU" sz="2800" b="1" i="1" dirty="0">
                <a:solidFill>
                  <a:srgbClr val="0070C0"/>
                </a:solidFill>
                <a:effectLst>
                  <a:outerShdw blurRad="38100" dist="38100" dir="2700000" algn="tl">
                    <a:srgbClr val="000000">
                      <a:alpha val="43137"/>
                    </a:srgbClr>
                  </a:outerShdw>
                </a:effectLst>
              </a:rPr>
              <a:t>Индийский </a:t>
            </a:r>
            <a:r>
              <a:rPr lang="ru-RU" sz="2800" b="1" i="1" dirty="0" err="1">
                <a:solidFill>
                  <a:srgbClr val="0070C0"/>
                </a:solidFill>
                <a:effectLst>
                  <a:outerShdw blurRad="38100" dist="38100" dir="2700000" algn="tl">
                    <a:srgbClr val="000000">
                      <a:alpha val="43137"/>
                    </a:srgbClr>
                  </a:outerShdw>
                </a:effectLst>
              </a:rPr>
              <a:t>ок</a:t>
            </a:r>
            <a:endParaRPr lang="ru-RU" sz="2800" b="1" i="1" dirty="0">
              <a:solidFill>
                <a:srgbClr val="0070C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xmlns="" id="{D5147456-09D9-E425-6E7D-24F5EB91B615}"/>
              </a:ext>
            </a:extLst>
          </p:cNvPr>
          <p:cNvSpPr txBox="1"/>
          <p:nvPr/>
        </p:nvSpPr>
        <p:spPr>
          <a:xfrm>
            <a:off x="877124" y="3047753"/>
            <a:ext cx="1152128" cy="381247"/>
          </a:xfrm>
          <a:prstGeom prst="rect">
            <a:avLst/>
          </a:prstGeom>
          <a:noFill/>
        </p:spPr>
        <p:txBody>
          <a:bodyPr wrap="square">
            <a:spAutoFit/>
          </a:bodyPr>
          <a:lstStyle/>
          <a:p>
            <a:r>
              <a:rPr lang="ru-RU" sz="1800" b="1" dirty="0">
                <a:effectLst>
                  <a:outerShdw blurRad="38100" dist="38100" dir="2700000" algn="tl">
                    <a:srgbClr val="000000">
                      <a:alpha val="43137"/>
                    </a:srgbClr>
                  </a:outerShdw>
                </a:effectLst>
              </a:rPr>
              <a:t>Бразилия</a:t>
            </a:r>
          </a:p>
        </p:txBody>
      </p:sp>
      <p:sp>
        <p:nvSpPr>
          <p:cNvPr id="13" name="TextBox 12">
            <a:extLst>
              <a:ext uri="{FF2B5EF4-FFF2-40B4-BE49-F238E27FC236}">
                <a16:creationId xmlns:a16="http://schemas.microsoft.com/office/drawing/2014/main" xmlns="" id="{0608732E-592B-8D18-0EB6-C7B367270522}"/>
              </a:ext>
            </a:extLst>
          </p:cNvPr>
          <p:cNvSpPr txBox="1"/>
          <p:nvPr/>
        </p:nvSpPr>
        <p:spPr>
          <a:xfrm>
            <a:off x="2769180" y="2709199"/>
            <a:ext cx="1200401" cy="307777"/>
          </a:xfrm>
          <a:prstGeom prst="rect">
            <a:avLst/>
          </a:prstGeom>
          <a:noFill/>
        </p:spPr>
        <p:txBody>
          <a:bodyPr wrap="square">
            <a:spAutoFit/>
          </a:bodyPr>
          <a:lstStyle/>
          <a:p>
            <a:r>
              <a:rPr lang="ru-RU" sz="1400" b="1" dirty="0">
                <a:effectLst>
                  <a:outerShdw blurRad="38100" dist="38100" dir="2700000" algn="tl">
                    <a:srgbClr val="000000">
                      <a:alpha val="43137"/>
                    </a:srgbClr>
                  </a:outerShdw>
                </a:effectLst>
              </a:rPr>
              <a:t>Алжир</a:t>
            </a:r>
          </a:p>
        </p:txBody>
      </p:sp>
      <p:sp>
        <p:nvSpPr>
          <p:cNvPr id="18" name="TextBox 17">
            <a:extLst>
              <a:ext uri="{FF2B5EF4-FFF2-40B4-BE49-F238E27FC236}">
                <a16:creationId xmlns:a16="http://schemas.microsoft.com/office/drawing/2014/main" xmlns="" id="{3D50B7A9-0AD9-35D4-93BA-01D913CE91F9}"/>
              </a:ext>
            </a:extLst>
          </p:cNvPr>
          <p:cNvSpPr txBox="1"/>
          <p:nvPr/>
        </p:nvSpPr>
        <p:spPr>
          <a:xfrm>
            <a:off x="5292665" y="3428072"/>
            <a:ext cx="1413805" cy="369332"/>
          </a:xfrm>
          <a:prstGeom prst="rect">
            <a:avLst/>
          </a:prstGeom>
          <a:noFill/>
        </p:spPr>
        <p:txBody>
          <a:bodyPr wrap="square">
            <a:spAutoFit/>
          </a:bodyPr>
          <a:lstStyle/>
          <a:p>
            <a:r>
              <a:rPr lang="ru-RU" sz="1800" b="1" dirty="0">
                <a:effectLst>
                  <a:outerShdw blurRad="38100" dist="38100" dir="2700000" algn="tl">
                    <a:srgbClr val="000000">
                      <a:alpha val="43137"/>
                    </a:srgbClr>
                  </a:outerShdw>
                </a:effectLst>
              </a:rPr>
              <a:t>Австралия</a:t>
            </a:r>
          </a:p>
        </p:txBody>
      </p:sp>
    </p:spTree>
    <p:extLst>
      <p:ext uri="{BB962C8B-B14F-4D97-AF65-F5344CB8AC3E}">
        <p14:creationId xmlns:p14="http://schemas.microsoft.com/office/powerpoint/2010/main" val="2982401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4"/>
                                        </p:tgtEl>
                                      </p:cBhvr>
                                      <p:by x="150000" y="150000"/>
                                    </p:animScale>
                                  </p:childTnLst>
                                </p:cTn>
                              </p:par>
                              <p:par>
                                <p:cTn id="7" presetID="6" presetClass="emph" presetSubtype="0" fill="hold" grpId="0" nodeType="withEffect">
                                  <p:stCondLst>
                                    <p:cond delay="0"/>
                                  </p:stCondLst>
                                  <p:childTnLst>
                                    <p:animScale>
                                      <p:cBhvr>
                                        <p:cTn id="8" dur="2000" fill="hold"/>
                                        <p:tgtEl>
                                          <p:spTgt spid="16"/>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10"/>
                                        </p:tgtEl>
                                      </p:cBhvr>
                                      <p:by x="150000" y="150000"/>
                                    </p:animScale>
                                  </p:childTnLst>
                                </p:cTn>
                              </p:par>
                              <p:par>
                                <p:cTn id="13" presetID="6" presetClass="emph" presetSubtype="0" fill="hold" grpId="0" nodeType="withEffect">
                                  <p:stCondLst>
                                    <p:cond delay="0"/>
                                  </p:stCondLst>
                                  <p:childTnLst>
                                    <p:animScale>
                                      <p:cBhvr>
                                        <p:cTn id="14"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opfonpack.ru/uploads/images/k/a/r/karta_mira_kartinki_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Прямоугольник 3"/>
          <p:cNvSpPr/>
          <p:nvPr/>
        </p:nvSpPr>
        <p:spPr>
          <a:xfrm>
            <a:off x="2071670" y="3643314"/>
            <a:ext cx="5410777" cy="215443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УГАДАЙ   СТРАНУ</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10AC2D7-D966-1D84-356C-48C12D4AF854}"/>
              </a:ext>
            </a:extLst>
          </p:cNvPr>
          <p:cNvSpPr txBox="1"/>
          <p:nvPr/>
        </p:nvSpPr>
        <p:spPr>
          <a:xfrm>
            <a:off x="2411760" y="32296"/>
            <a:ext cx="4572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Домашнее задание</a:t>
            </a:r>
          </a:p>
        </p:txBody>
      </p:sp>
      <p:sp>
        <p:nvSpPr>
          <p:cNvPr id="5" name="TextBox 4">
            <a:extLst>
              <a:ext uri="{FF2B5EF4-FFF2-40B4-BE49-F238E27FC236}">
                <a16:creationId xmlns:a16="http://schemas.microsoft.com/office/drawing/2014/main" xmlns="" id="{5D08B527-E4D8-15C9-CE2F-C2A5079A71CF}"/>
              </a:ext>
            </a:extLst>
          </p:cNvPr>
          <p:cNvSpPr txBox="1"/>
          <p:nvPr/>
        </p:nvSpPr>
        <p:spPr>
          <a:xfrm>
            <a:off x="413792" y="548680"/>
            <a:ext cx="8316416" cy="2121158"/>
          </a:xfrm>
          <a:prstGeom prst="rect">
            <a:avLst/>
          </a:prstGeom>
          <a:noFill/>
        </p:spPr>
        <p:txBody>
          <a:bodyPr wrap="square">
            <a:spAutoFit/>
          </a:bodyPr>
          <a:lstStyle/>
          <a:p>
            <a:pPr algn="ctr">
              <a:lnSpc>
                <a:spcPct val="107000"/>
              </a:lnSpc>
              <a:spcAft>
                <a:spcPts val="800"/>
              </a:spcAft>
            </a:pPr>
            <a:r>
              <a:rPr lang="ru-RU" sz="2800" kern="100" dirty="0">
                <a:effectLst/>
                <a:latin typeface="Calibri" panose="020F0502020204030204" pitchFamily="34" charset="0"/>
                <a:ea typeface="Calibri" panose="020F0502020204030204" pitchFamily="34" charset="0"/>
                <a:cs typeface="Times New Roman" panose="02020603050405020304" pitchFamily="18" charset="0"/>
              </a:rPr>
              <a:t>§40 или</a:t>
            </a:r>
          </a:p>
          <a:p>
            <a:pPr algn="ctr">
              <a:lnSpc>
                <a:spcPct val="107000"/>
              </a:lnSpc>
              <a:spcAft>
                <a:spcPts val="800"/>
              </a:spcAft>
            </a:pPr>
            <a:r>
              <a:rPr lang="ru-RU" sz="2800" kern="100" dirty="0">
                <a:effectLst/>
                <a:latin typeface="Calibri" panose="020F0502020204030204" pitchFamily="34" charset="0"/>
                <a:ea typeface="Calibri" panose="020F0502020204030204" pitchFamily="34" charset="0"/>
                <a:cs typeface="Times New Roman" panose="02020603050405020304" pitchFamily="18" charset="0"/>
              </a:rPr>
              <a:t> подготовить </a:t>
            </a:r>
            <a:r>
              <a:rPr lang="ru-RU" sz="2800" b="1" kern="100" dirty="0">
                <a:effectLst/>
                <a:latin typeface="Calibri" panose="020F0502020204030204" pitchFamily="34" charset="0"/>
                <a:ea typeface="Calibri" panose="020F0502020204030204" pitchFamily="34" charset="0"/>
                <a:cs typeface="Times New Roman" panose="02020603050405020304" pitchFamily="18" charset="0"/>
              </a:rPr>
              <a:t>сообщение</a:t>
            </a:r>
            <a:r>
              <a:rPr lang="ru-RU" sz="2800" kern="100" dirty="0">
                <a:effectLst/>
                <a:latin typeface="Calibri" panose="020F0502020204030204" pitchFamily="34" charset="0"/>
                <a:ea typeface="Calibri" panose="020F0502020204030204" pitchFamily="34" charset="0"/>
                <a:cs typeface="Times New Roman" panose="02020603050405020304" pitchFamily="18" charset="0"/>
              </a:rPr>
              <a:t> на 3 мин</a:t>
            </a:r>
          </a:p>
          <a:p>
            <a:pPr algn="ctr">
              <a:lnSpc>
                <a:spcPct val="107000"/>
              </a:lnSpc>
              <a:spcAft>
                <a:spcPts val="800"/>
              </a:spcAft>
            </a:pPr>
            <a:r>
              <a:rPr lang="ru-RU"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2800" b="1" kern="100" dirty="0">
                <a:effectLst/>
                <a:latin typeface="Calibri" panose="020F0502020204030204" pitchFamily="34" charset="0"/>
                <a:ea typeface="Calibri" panose="020F0502020204030204" pitchFamily="34" charset="0"/>
                <a:cs typeface="Times New Roman" panose="02020603050405020304" pitchFamily="18" charset="0"/>
              </a:rPr>
              <a:t>о  первых русских  </a:t>
            </a:r>
            <a:r>
              <a:rPr lang="ru-RU" sz="2800" kern="100" dirty="0">
                <a:effectLst/>
                <a:latin typeface="Calibri" panose="020F0502020204030204" pitchFamily="34" charset="0"/>
                <a:ea typeface="Calibri" panose="020F0502020204030204" pitchFamily="34" charset="0"/>
                <a:cs typeface="Times New Roman" panose="02020603050405020304" pitchFamily="18" charset="0"/>
              </a:rPr>
              <a:t>исследователях </a:t>
            </a:r>
            <a:r>
              <a:rPr lang="ru-RU" sz="2800" kern="100" dirty="0">
                <a:latin typeface="Calibri" panose="020F0502020204030204" pitchFamily="34" charset="0"/>
                <a:ea typeface="Calibri" panose="020F0502020204030204" pitchFamily="34" charset="0"/>
                <a:cs typeface="Times New Roman" panose="02020603050405020304" pitchFamily="18" charset="0"/>
              </a:rPr>
              <a:t>или о </a:t>
            </a:r>
            <a:r>
              <a:rPr lang="ru-RU" sz="2800" b="1" kern="100" dirty="0">
                <a:latin typeface="Calibri" panose="020F0502020204030204" pitchFamily="34" charset="0"/>
                <a:ea typeface="Calibri" panose="020F0502020204030204" pitchFamily="34" charset="0"/>
                <a:cs typeface="Times New Roman" panose="02020603050405020304" pitchFamily="18" charset="0"/>
              </a:rPr>
              <a:t>современных </a:t>
            </a:r>
            <a:r>
              <a:rPr lang="ru-RU" sz="2800" kern="100" dirty="0">
                <a:latin typeface="Calibri" panose="020F0502020204030204" pitchFamily="34" charset="0"/>
                <a:ea typeface="Calibri" panose="020F0502020204030204" pitchFamily="34" charset="0"/>
                <a:cs typeface="Times New Roman" panose="02020603050405020304" pitchFamily="18" charset="0"/>
              </a:rPr>
              <a:t> </a:t>
            </a:r>
            <a:r>
              <a:rPr lang="ru-RU" sz="2800" b="1" kern="100" dirty="0">
                <a:latin typeface="Calibri" panose="020F0502020204030204" pitchFamily="34" charset="0"/>
                <a:ea typeface="Calibri" panose="020F0502020204030204" pitchFamily="34" charset="0"/>
                <a:cs typeface="Times New Roman" panose="02020603050405020304" pitchFamily="18" charset="0"/>
              </a:rPr>
              <a:t>русских</a:t>
            </a:r>
            <a:r>
              <a:rPr lang="ru-RU" sz="2800" kern="100" dirty="0">
                <a:latin typeface="Calibri" panose="020F0502020204030204" pitchFamily="34" charset="0"/>
                <a:ea typeface="Calibri" panose="020F0502020204030204" pitchFamily="34" charset="0"/>
                <a:cs typeface="Times New Roman" panose="02020603050405020304" pitchFamily="18" charset="0"/>
              </a:rPr>
              <a:t> исследователях Антарктиды </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a16="http://schemas.microsoft.com/office/drawing/2014/main" xmlns="" id="{9D5CC531-6DBB-98F7-67A2-6750007AE1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5936" y="2780928"/>
            <a:ext cx="4860032" cy="3645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4740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853">
            <a:alpha val="54000"/>
          </a:srgb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9AA174B-9003-A503-F71B-9F8BB62C7D38}"/>
              </a:ext>
            </a:extLst>
          </p:cNvPr>
          <p:cNvSpPr txBox="1"/>
          <p:nvPr/>
        </p:nvSpPr>
        <p:spPr>
          <a:xfrm>
            <a:off x="251520" y="1412776"/>
            <a:ext cx="8640960" cy="3801362"/>
          </a:xfrm>
          <a:prstGeom prst="rect">
            <a:avLst/>
          </a:prstGeom>
          <a:noFill/>
        </p:spPr>
        <p:txBody>
          <a:bodyPr wrap="square">
            <a:spAutoFit/>
          </a:bodyPr>
          <a:lstStyle/>
          <a:p>
            <a:pPr algn="ctr">
              <a:lnSpc>
                <a:spcPct val="107000"/>
              </a:lnSpc>
              <a:spcAft>
                <a:spcPts val="800"/>
              </a:spcAft>
            </a:pP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Ветер дует нам в лицо </a:t>
            </a:r>
            <a:r>
              <a:rPr lang="ru-RU" sz="2800" i="1" kern="100" dirty="0">
                <a:effectLst/>
                <a:latin typeface="Times New Roman" panose="02020603050405020304" pitchFamily="18" charset="0"/>
                <a:ea typeface="Calibri" panose="020F0502020204030204" pitchFamily="34" charset="0"/>
                <a:cs typeface="Times New Roman" panose="02020603050405020304" pitchFamily="18" charset="0"/>
              </a:rPr>
              <a:t>(ладошками машем на лицо)</a:t>
            </a:r>
            <a:endParaRPr lang="ru-RU"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Закачалось деревцо </a:t>
            </a:r>
            <a:r>
              <a:rPr lang="ru-RU" sz="2800" i="1" kern="100" dirty="0">
                <a:effectLst/>
                <a:latin typeface="Times New Roman" panose="02020603050405020304" pitchFamily="18" charset="0"/>
                <a:ea typeface="Calibri" panose="020F0502020204030204" pitchFamily="34" charset="0"/>
                <a:cs typeface="Times New Roman" panose="02020603050405020304" pitchFamily="18" charset="0"/>
              </a:rPr>
              <a:t>(наклоны туловища в сторону)</a:t>
            </a:r>
          </a:p>
          <a:p>
            <a:pPr algn="ctr">
              <a:lnSpc>
                <a:spcPct val="107000"/>
              </a:lnSpc>
              <a:spcAft>
                <a:spcPts val="800"/>
              </a:spcAft>
            </a:pP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Ветерок все тише, тише </a:t>
            </a:r>
            <a:r>
              <a:rPr lang="ru-RU" sz="2800" i="1" kern="100" dirty="0">
                <a:effectLst/>
                <a:latin typeface="Times New Roman" panose="02020603050405020304" pitchFamily="18" charset="0"/>
                <a:ea typeface="Calibri" panose="020F0502020204030204" pitchFamily="34" charset="0"/>
                <a:cs typeface="Times New Roman" panose="02020603050405020304" pitchFamily="18" charset="0"/>
              </a:rPr>
              <a:t>(стали ровно)</a:t>
            </a:r>
          </a:p>
          <a:p>
            <a:pPr algn="ctr">
              <a:lnSpc>
                <a:spcPct val="107000"/>
              </a:lnSpc>
              <a:spcAft>
                <a:spcPts val="800"/>
              </a:spcAft>
            </a:pP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Деревцо все выше, выше </a:t>
            </a:r>
            <a:r>
              <a:rPr lang="ru-RU" sz="2800" i="1" kern="100" dirty="0">
                <a:effectLst/>
                <a:latin typeface="Times New Roman" panose="02020603050405020304" pitchFamily="18" charset="0"/>
                <a:ea typeface="Calibri" panose="020F0502020204030204" pitchFamily="34" charset="0"/>
                <a:cs typeface="Times New Roman" panose="02020603050405020304" pitchFamily="18" charset="0"/>
              </a:rPr>
              <a:t>(потянулись)</a:t>
            </a:r>
          </a:p>
          <a:p>
            <a:pPr algn="ctr">
              <a:lnSpc>
                <a:spcPct val="107000"/>
              </a:lnSpc>
              <a:spcAft>
                <a:spcPts val="800"/>
              </a:spcAft>
            </a:pP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Руки согнули, кисти встряхнули,</a:t>
            </a:r>
          </a:p>
          <a:p>
            <a:pPr algn="ctr">
              <a:lnSpc>
                <a:spcPct val="107000"/>
              </a:lnSpc>
              <a:spcAft>
                <a:spcPts val="800"/>
              </a:spcAft>
            </a:pP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Ветер срывает росу и руки ровно на стол я сложу </a:t>
            </a:r>
            <a:r>
              <a:rPr lang="ru-RU" sz="2800" i="1" kern="100" dirty="0">
                <a:effectLst/>
                <a:latin typeface="Times New Roman" panose="02020603050405020304" pitchFamily="18" charset="0"/>
                <a:ea typeface="Calibri" panose="020F0502020204030204" pitchFamily="34" charset="0"/>
                <a:cs typeface="Times New Roman" panose="02020603050405020304" pitchFamily="18" charset="0"/>
              </a:rPr>
              <a:t>(присаживаемся на место и следим за осанкой)</a:t>
            </a:r>
          </a:p>
        </p:txBody>
      </p:sp>
      <p:sp>
        <p:nvSpPr>
          <p:cNvPr id="5" name="TextBox 4">
            <a:extLst>
              <a:ext uri="{FF2B5EF4-FFF2-40B4-BE49-F238E27FC236}">
                <a16:creationId xmlns:a16="http://schemas.microsoft.com/office/drawing/2014/main" xmlns="" id="{FE02670E-6DA5-29B6-2964-C9B8F19F195C}"/>
              </a:ext>
            </a:extLst>
          </p:cNvPr>
          <p:cNvSpPr txBox="1"/>
          <p:nvPr/>
        </p:nvSpPr>
        <p:spPr>
          <a:xfrm>
            <a:off x="2060848" y="116632"/>
            <a:ext cx="5022304" cy="76803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u-RU" sz="4400" b="1" i="0" u="sng"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Физкультминутка</a:t>
            </a:r>
            <a:endParaRPr kumimoji="0" lang="ru-RU" sz="44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4620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FC53923B-63F7-1BA0-DD89-44F3600F54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28800"/>
            <a:ext cx="9144000" cy="5623084"/>
          </a:xfrm>
          <a:prstGeom prst="rect">
            <a:avLst/>
          </a:prstGeom>
        </p:spPr>
      </p:pic>
      <p:pic>
        <p:nvPicPr>
          <p:cNvPr id="5" name="Рисунок 4">
            <a:extLst>
              <a:ext uri="{FF2B5EF4-FFF2-40B4-BE49-F238E27FC236}">
                <a16:creationId xmlns:a16="http://schemas.microsoft.com/office/drawing/2014/main" xmlns="" id="{1C495FA9-774E-6E27-FEA5-EAECB96262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16632"/>
            <a:ext cx="932769" cy="993734"/>
          </a:xfrm>
          <a:prstGeom prst="rect">
            <a:avLst/>
          </a:prstGeom>
        </p:spPr>
      </p:pic>
      <p:sp>
        <p:nvSpPr>
          <p:cNvPr id="7" name="TextBox 6">
            <a:extLst>
              <a:ext uri="{FF2B5EF4-FFF2-40B4-BE49-F238E27FC236}">
                <a16:creationId xmlns:a16="http://schemas.microsoft.com/office/drawing/2014/main" xmlns="" id="{5E297CBC-739F-D7F4-672E-3966A5D03792}"/>
              </a:ext>
            </a:extLst>
          </p:cNvPr>
          <p:cNvSpPr txBox="1"/>
          <p:nvPr/>
        </p:nvSpPr>
        <p:spPr>
          <a:xfrm>
            <a:off x="1007096" y="35352"/>
            <a:ext cx="8136904" cy="1846659"/>
          </a:xfrm>
          <a:prstGeom prst="rect">
            <a:avLst/>
          </a:prstGeom>
          <a:noFill/>
        </p:spPr>
        <p:txBody>
          <a:bodyPr wrap="square" rtlCol="0">
            <a:spAutoFit/>
          </a:bodyPr>
          <a:lstStyle/>
          <a:p>
            <a:pPr algn="ctr"/>
            <a:r>
              <a:rPr lang="ru-RU" sz="2800" b="1" dirty="0">
                <a:solidFill>
                  <a:srgbClr val="FF0000"/>
                </a:solidFill>
                <a:effectLst>
                  <a:outerShdw blurRad="38100" dist="38100" dir="2700000" algn="tl">
                    <a:srgbClr val="000000">
                      <a:alpha val="43137"/>
                    </a:srgbClr>
                  </a:outerShdw>
                </a:effectLst>
              </a:rPr>
              <a:t>Работа по группам и в команде</a:t>
            </a:r>
            <a:r>
              <a:rPr lang="ru-RU" sz="2800" dirty="0">
                <a:solidFill>
                  <a:srgbClr val="FF0000"/>
                </a:solidFill>
              </a:rPr>
              <a:t>:</a:t>
            </a:r>
            <a:r>
              <a:rPr lang="ru-RU" sz="2800" b="1" dirty="0">
                <a:solidFill>
                  <a:srgbClr val="FF0000"/>
                </a:solidFill>
              </a:rPr>
              <a:t> </a:t>
            </a:r>
          </a:p>
          <a:p>
            <a:pPr algn="ctr"/>
            <a:r>
              <a:rPr lang="ru-RU" sz="2400" dirty="0"/>
              <a:t>заполните пропуски в таблице</a:t>
            </a:r>
            <a:r>
              <a:rPr lang="ru-RU" sz="2400" dirty="0">
                <a:effectLst>
                  <a:outerShdw blurRad="38100" dist="38100" dir="2700000" algn="tl">
                    <a:srgbClr val="000000">
                      <a:alpha val="43137"/>
                    </a:srgbClr>
                  </a:outerShdw>
                </a:effectLst>
              </a:rPr>
              <a:t>, применяя знания работы по картам и дополнительной информации в сети Интернет*</a:t>
            </a:r>
          </a:p>
          <a:p>
            <a:pPr algn="ctr"/>
            <a:r>
              <a:rPr lang="ru-RU" sz="2000" b="1" dirty="0">
                <a:solidFill>
                  <a:srgbClr val="0000FF"/>
                </a:solidFill>
                <a:effectLst>
                  <a:outerShdw blurRad="38100" dist="38100" dir="2700000" algn="tl">
                    <a:srgbClr val="000000">
                      <a:alpha val="43137"/>
                    </a:srgbClr>
                  </a:outerShdw>
                </a:effectLst>
              </a:rPr>
              <a:t>Время: 5 минут</a:t>
            </a:r>
          </a:p>
          <a:p>
            <a:endParaRPr lang="ru-RU" dirty="0"/>
          </a:p>
        </p:txBody>
      </p:sp>
    </p:spTree>
    <p:extLst>
      <p:ext uri="{BB962C8B-B14F-4D97-AF65-F5344CB8AC3E}">
        <p14:creationId xmlns:p14="http://schemas.microsoft.com/office/powerpoint/2010/main" val="12803741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11B8AE7-6CB0-C8B4-00C8-D0E9785DD1C5}"/>
              </a:ext>
            </a:extLst>
          </p:cNvPr>
          <p:cNvSpPr txBox="1"/>
          <p:nvPr/>
        </p:nvSpPr>
        <p:spPr>
          <a:xfrm>
            <a:off x="2195736" y="44624"/>
            <a:ext cx="4572000" cy="369332"/>
          </a:xfrm>
          <a:prstGeom prst="rect">
            <a:avLst/>
          </a:prstGeom>
          <a:noFill/>
        </p:spPr>
        <p:txBody>
          <a:bodyPr wrap="square">
            <a:spAutoFit/>
          </a:bodyPr>
          <a:lstStyle/>
          <a:p>
            <a:pPr algn="ctr"/>
            <a:r>
              <a:rPr lang="ru-RU" sz="1800" b="1" dirty="0">
                <a:solidFill>
                  <a:srgbClr val="FF0000"/>
                </a:solidFill>
                <a:effectLst>
                  <a:outerShdw blurRad="38100" dist="38100" dir="2700000" algn="tl">
                    <a:srgbClr val="000000">
                      <a:alpha val="43137"/>
                    </a:srgbClr>
                  </a:outerShdw>
                </a:effectLst>
              </a:rPr>
              <a:t>Работа по группам и в команде</a:t>
            </a:r>
            <a:r>
              <a:rPr lang="ru-RU" sz="1800" dirty="0">
                <a:solidFill>
                  <a:srgbClr val="FF0000"/>
                </a:solidFill>
              </a:rPr>
              <a:t>:</a:t>
            </a:r>
            <a:r>
              <a:rPr lang="ru-RU" sz="1800" b="1" dirty="0">
                <a:solidFill>
                  <a:srgbClr val="FF0000"/>
                </a:solidFill>
              </a:rPr>
              <a:t> </a:t>
            </a:r>
          </a:p>
        </p:txBody>
      </p:sp>
      <p:sp>
        <p:nvSpPr>
          <p:cNvPr id="6" name="Прямоугольник 5">
            <a:extLst>
              <a:ext uri="{FF2B5EF4-FFF2-40B4-BE49-F238E27FC236}">
                <a16:creationId xmlns:a16="http://schemas.microsoft.com/office/drawing/2014/main" xmlns="" id="{11BF0A76-5EF0-2380-6648-7B5FC3097250}"/>
              </a:ext>
            </a:extLst>
          </p:cNvPr>
          <p:cNvSpPr/>
          <p:nvPr/>
        </p:nvSpPr>
        <p:spPr>
          <a:xfrm>
            <a:off x="3919592" y="438178"/>
            <a:ext cx="3744416" cy="63751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xmlns="" id="{4B5C195A-F24C-C29E-9C04-796A2D8FD2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2616" y="1959762"/>
            <a:ext cx="4987200" cy="4816113"/>
          </a:xfrm>
          <a:prstGeom prst="rect">
            <a:avLst/>
          </a:prstGeom>
        </p:spPr>
      </p:pic>
      <p:pic>
        <p:nvPicPr>
          <p:cNvPr id="7" name="Рисунок 6">
            <a:extLst>
              <a:ext uri="{FF2B5EF4-FFF2-40B4-BE49-F238E27FC236}">
                <a16:creationId xmlns:a16="http://schemas.microsoft.com/office/drawing/2014/main" xmlns="" id="{4EF37243-43AF-BE04-03FD-1E5FB69563D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022616" y="355872"/>
            <a:ext cx="2745120" cy="1603890"/>
          </a:xfrm>
          <a:prstGeom prst="rect">
            <a:avLst/>
          </a:prstGeom>
        </p:spPr>
      </p:pic>
      <p:pic>
        <p:nvPicPr>
          <p:cNvPr id="8" name="Рисунок 7">
            <a:extLst>
              <a:ext uri="{FF2B5EF4-FFF2-40B4-BE49-F238E27FC236}">
                <a16:creationId xmlns:a16="http://schemas.microsoft.com/office/drawing/2014/main" xmlns="" id="{2669FD11-30C9-0B59-5752-6429CBAFA9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7047" y="199931"/>
            <a:ext cx="932769" cy="993734"/>
          </a:xfrm>
          <a:prstGeom prst="rect">
            <a:avLst/>
          </a:prstGeom>
        </p:spPr>
      </p:pic>
      <p:pic>
        <p:nvPicPr>
          <p:cNvPr id="9" name="Рисунок 8">
            <a:extLst>
              <a:ext uri="{FF2B5EF4-FFF2-40B4-BE49-F238E27FC236}">
                <a16:creationId xmlns:a16="http://schemas.microsoft.com/office/drawing/2014/main" xmlns="" id="{3F17C262-B545-3C22-657E-A4CC65D4E33B}"/>
              </a:ext>
            </a:extLst>
          </p:cNvPr>
          <p:cNvPicPr>
            <a:picLocks noChangeAspect="1"/>
          </p:cNvPicPr>
          <p:nvPr/>
        </p:nvPicPr>
        <p:blipFill>
          <a:blip r:embed="rId5"/>
          <a:stretch>
            <a:fillRect/>
          </a:stretch>
        </p:blipFill>
        <p:spPr>
          <a:xfrm>
            <a:off x="243443" y="413956"/>
            <a:ext cx="3263110" cy="6381441"/>
          </a:xfrm>
          <a:prstGeom prst="rect">
            <a:avLst/>
          </a:prstGeom>
        </p:spPr>
      </p:pic>
    </p:spTree>
    <p:extLst>
      <p:ext uri="{BB962C8B-B14F-4D97-AF65-F5344CB8AC3E}">
        <p14:creationId xmlns:p14="http://schemas.microsoft.com/office/powerpoint/2010/main" val="3726205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62ABC8-7B4B-98AD-A8AF-45516E7C7E21}"/>
              </a:ext>
            </a:extLst>
          </p:cNvPr>
          <p:cNvSpPr txBox="1"/>
          <p:nvPr/>
        </p:nvSpPr>
        <p:spPr>
          <a:xfrm>
            <a:off x="2195736" y="44624"/>
            <a:ext cx="4572000" cy="369332"/>
          </a:xfrm>
          <a:prstGeom prst="rect">
            <a:avLst/>
          </a:prstGeom>
          <a:noFill/>
        </p:spPr>
        <p:txBody>
          <a:bodyPr wrap="square">
            <a:spAutoFit/>
          </a:bodyPr>
          <a:lstStyle/>
          <a:p>
            <a:pPr algn="ctr"/>
            <a:r>
              <a:rPr lang="ru-RU" sz="1800" b="1" dirty="0">
                <a:solidFill>
                  <a:srgbClr val="FF0000"/>
                </a:solidFill>
                <a:effectLst>
                  <a:outerShdw blurRad="38100" dist="38100" dir="2700000" algn="tl">
                    <a:srgbClr val="000000">
                      <a:alpha val="43137"/>
                    </a:srgbClr>
                  </a:outerShdw>
                </a:effectLst>
              </a:rPr>
              <a:t>Работа по группам и в команде</a:t>
            </a:r>
            <a:r>
              <a:rPr lang="ru-RU" sz="1800" dirty="0">
                <a:solidFill>
                  <a:srgbClr val="FF0000"/>
                </a:solidFill>
              </a:rPr>
              <a:t>:</a:t>
            </a:r>
            <a:r>
              <a:rPr lang="ru-RU" sz="1800" b="1" dirty="0">
                <a:solidFill>
                  <a:srgbClr val="FF0000"/>
                </a:solidFill>
              </a:rPr>
              <a:t> </a:t>
            </a:r>
          </a:p>
        </p:txBody>
      </p:sp>
      <p:pic>
        <p:nvPicPr>
          <p:cNvPr id="6" name="Рисунок 5">
            <a:extLst>
              <a:ext uri="{FF2B5EF4-FFF2-40B4-BE49-F238E27FC236}">
                <a16:creationId xmlns:a16="http://schemas.microsoft.com/office/drawing/2014/main" xmlns="" id="{1B6D2E2B-7BF0-0864-5AE7-7DD090F2A1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39802" y="2169861"/>
            <a:ext cx="3921661" cy="2771307"/>
          </a:xfrm>
          <a:prstGeom prst="rect">
            <a:avLst/>
          </a:prstGeom>
        </p:spPr>
      </p:pic>
      <p:pic>
        <p:nvPicPr>
          <p:cNvPr id="7" name="Рисунок 6">
            <a:extLst>
              <a:ext uri="{FF2B5EF4-FFF2-40B4-BE49-F238E27FC236}">
                <a16:creationId xmlns:a16="http://schemas.microsoft.com/office/drawing/2014/main" xmlns="" id="{B890A48A-AA2A-77F4-B856-E168ED17C91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34320" y="513704"/>
            <a:ext cx="3193320" cy="1556408"/>
          </a:xfrm>
          <a:prstGeom prst="rect">
            <a:avLst/>
          </a:prstGeom>
        </p:spPr>
      </p:pic>
      <p:pic>
        <p:nvPicPr>
          <p:cNvPr id="10" name="Рисунок 9">
            <a:extLst>
              <a:ext uri="{FF2B5EF4-FFF2-40B4-BE49-F238E27FC236}">
                <a16:creationId xmlns:a16="http://schemas.microsoft.com/office/drawing/2014/main" xmlns="" id="{2250E186-8689-FC7A-CE5F-F263A41A35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56376" y="5522938"/>
            <a:ext cx="932769" cy="993734"/>
          </a:xfrm>
          <a:prstGeom prst="rect">
            <a:avLst/>
          </a:prstGeom>
        </p:spPr>
      </p:pic>
      <p:pic>
        <p:nvPicPr>
          <p:cNvPr id="8" name="Рисунок 7">
            <a:extLst>
              <a:ext uri="{FF2B5EF4-FFF2-40B4-BE49-F238E27FC236}">
                <a16:creationId xmlns:a16="http://schemas.microsoft.com/office/drawing/2014/main" xmlns="" id="{9AD0398E-2202-19D8-761C-D5C0B35E2FC7}"/>
              </a:ext>
            </a:extLst>
          </p:cNvPr>
          <p:cNvPicPr>
            <a:picLocks noChangeAspect="1"/>
          </p:cNvPicPr>
          <p:nvPr/>
        </p:nvPicPr>
        <p:blipFill>
          <a:blip r:embed="rId5"/>
          <a:stretch>
            <a:fillRect/>
          </a:stretch>
        </p:blipFill>
        <p:spPr>
          <a:xfrm>
            <a:off x="91756" y="513704"/>
            <a:ext cx="5048046" cy="6085700"/>
          </a:xfrm>
          <a:prstGeom prst="rect">
            <a:avLst/>
          </a:prstGeom>
        </p:spPr>
      </p:pic>
    </p:spTree>
    <p:extLst>
      <p:ext uri="{BB962C8B-B14F-4D97-AF65-F5344CB8AC3E}">
        <p14:creationId xmlns:p14="http://schemas.microsoft.com/office/powerpoint/2010/main" val="19205419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34CBA45-40D4-3244-AA64-C76157F89E98}"/>
              </a:ext>
            </a:extLst>
          </p:cNvPr>
          <p:cNvSpPr txBox="1"/>
          <p:nvPr/>
        </p:nvSpPr>
        <p:spPr>
          <a:xfrm>
            <a:off x="2195736" y="116632"/>
            <a:ext cx="4572000" cy="369332"/>
          </a:xfrm>
          <a:prstGeom prst="rect">
            <a:avLst/>
          </a:prstGeom>
          <a:noFill/>
        </p:spPr>
        <p:txBody>
          <a:bodyPr wrap="square">
            <a:spAutoFit/>
          </a:bodyPr>
          <a:lstStyle/>
          <a:p>
            <a:pPr algn="ctr"/>
            <a:r>
              <a:rPr lang="ru-RU" sz="1800" b="1" dirty="0">
                <a:solidFill>
                  <a:srgbClr val="FF0000"/>
                </a:solidFill>
                <a:effectLst>
                  <a:outerShdw blurRad="38100" dist="38100" dir="2700000" algn="tl">
                    <a:srgbClr val="000000">
                      <a:alpha val="43137"/>
                    </a:srgbClr>
                  </a:outerShdw>
                </a:effectLst>
              </a:rPr>
              <a:t>Работа по группам и в команде</a:t>
            </a:r>
            <a:r>
              <a:rPr lang="ru-RU" sz="1800" dirty="0">
                <a:solidFill>
                  <a:srgbClr val="FF0000"/>
                </a:solidFill>
              </a:rPr>
              <a:t>:</a:t>
            </a:r>
            <a:r>
              <a:rPr lang="ru-RU" sz="1800" b="1" dirty="0">
                <a:solidFill>
                  <a:srgbClr val="FF0000"/>
                </a:solidFill>
              </a:rPr>
              <a:t> </a:t>
            </a:r>
          </a:p>
        </p:txBody>
      </p:sp>
      <p:pic>
        <p:nvPicPr>
          <p:cNvPr id="5" name="Рисунок 4">
            <a:extLst>
              <a:ext uri="{FF2B5EF4-FFF2-40B4-BE49-F238E27FC236}">
                <a16:creationId xmlns:a16="http://schemas.microsoft.com/office/drawing/2014/main" xmlns="" id="{D1A38BA3-CEB0-A3B9-1464-6CBC9C3FC3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3772" y="485964"/>
            <a:ext cx="3232724" cy="2325476"/>
          </a:xfrm>
          <a:prstGeom prst="rect">
            <a:avLst/>
          </a:prstGeom>
        </p:spPr>
      </p:pic>
      <p:pic>
        <p:nvPicPr>
          <p:cNvPr id="6" name="Рисунок 5">
            <a:extLst>
              <a:ext uri="{FF2B5EF4-FFF2-40B4-BE49-F238E27FC236}">
                <a16:creationId xmlns:a16="http://schemas.microsoft.com/office/drawing/2014/main" xmlns="" id="{1AFA3933-745F-BF2E-DEC3-1FDE74BA422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12160" y="2996952"/>
            <a:ext cx="3024336" cy="1428979"/>
          </a:xfrm>
          <a:prstGeom prst="rect">
            <a:avLst/>
          </a:prstGeom>
        </p:spPr>
      </p:pic>
      <p:pic>
        <p:nvPicPr>
          <p:cNvPr id="7" name="Рисунок 6">
            <a:extLst>
              <a:ext uri="{FF2B5EF4-FFF2-40B4-BE49-F238E27FC236}">
                <a16:creationId xmlns:a16="http://schemas.microsoft.com/office/drawing/2014/main" xmlns="" id="{5A58C0AC-BE6B-5D2B-9EE7-00BF5BF1E8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0352" y="4797152"/>
            <a:ext cx="932769" cy="993734"/>
          </a:xfrm>
          <a:prstGeom prst="rect">
            <a:avLst/>
          </a:prstGeom>
        </p:spPr>
      </p:pic>
      <p:pic>
        <p:nvPicPr>
          <p:cNvPr id="8" name="Рисунок 7">
            <a:extLst>
              <a:ext uri="{FF2B5EF4-FFF2-40B4-BE49-F238E27FC236}">
                <a16:creationId xmlns:a16="http://schemas.microsoft.com/office/drawing/2014/main" xmlns="" id="{77663C40-0F6E-AB75-1413-8FF99A4F346A}"/>
              </a:ext>
            </a:extLst>
          </p:cNvPr>
          <p:cNvPicPr>
            <a:picLocks noChangeAspect="1"/>
          </p:cNvPicPr>
          <p:nvPr/>
        </p:nvPicPr>
        <p:blipFill>
          <a:blip r:embed="rId5"/>
          <a:stretch>
            <a:fillRect/>
          </a:stretch>
        </p:blipFill>
        <p:spPr>
          <a:xfrm>
            <a:off x="107504" y="548680"/>
            <a:ext cx="5811350" cy="5400600"/>
          </a:xfrm>
          <a:prstGeom prst="rect">
            <a:avLst/>
          </a:prstGeom>
        </p:spPr>
      </p:pic>
    </p:spTree>
    <p:extLst>
      <p:ext uri="{BB962C8B-B14F-4D97-AF65-F5344CB8AC3E}">
        <p14:creationId xmlns:p14="http://schemas.microsoft.com/office/powerpoint/2010/main" val="3846744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D4B5C7B7-704C-0E26-5F49-65A96F325A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129633"/>
            <a:ext cx="9144000" cy="5129561"/>
          </a:xfrm>
          <a:prstGeom prst="rect">
            <a:avLst/>
          </a:prstGeom>
          <a:ln>
            <a:noFill/>
          </a:ln>
          <a:effectLst>
            <a:softEdge rad="112500"/>
          </a:effectLst>
        </p:spPr>
      </p:pic>
      <p:sp>
        <p:nvSpPr>
          <p:cNvPr id="7" name="TextBox 6">
            <a:extLst>
              <a:ext uri="{FF2B5EF4-FFF2-40B4-BE49-F238E27FC236}">
                <a16:creationId xmlns:a16="http://schemas.microsoft.com/office/drawing/2014/main" xmlns="" id="{BD37DEFE-ADFD-C8BD-F35B-5DB5166643FA}"/>
              </a:ext>
            </a:extLst>
          </p:cNvPr>
          <p:cNvSpPr txBox="1"/>
          <p:nvPr/>
        </p:nvSpPr>
        <p:spPr>
          <a:xfrm>
            <a:off x="2286000" y="143910"/>
            <a:ext cx="45720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Внимание!</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b="1" dirty="0">
                <a:solidFill>
                  <a:srgbClr val="FF0000"/>
                </a:solidFill>
                <a:effectLst>
                  <a:outerShdw blurRad="38100" dist="38100" dir="2700000" algn="tl">
                    <a:srgbClr val="000000">
                      <a:alpha val="43137"/>
                    </a:srgbClr>
                  </a:outerShdw>
                </a:effectLst>
                <a:latin typeface="Calibri"/>
              </a:rPr>
              <a:t>«Послание в бутылке»</a:t>
            </a:r>
            <a:endParaRPr kumimoji="0" lang="ru-RU"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endParaRPr>
          </a:p>
        </p:txBody>
      </p:sp>
      <p:pic>
        <p:nvPicPr>
          <p:cNvPr id="11" name="Рисунок 10">
            <a:extLst>
              <a:ext uri="{FF2B5EF4-FFF2-40B4-BE49-F238E27FC236}">
                <a16:creationId xmlns:a16="http://schemas.microsoft.com/office/drawing/2014/main" xmlns="" id="{6C22C6EA-4714-B3F9-5B28-094A17CE3C7D}"/>
              </a:ext>
            </a:extLst>
          </p:cNvPr>
          <p:cNvPicPr>
            <a:picLocks noChangeAspect="1"/>
          </p:cNvPicPr>
          <p:nvPr/>
        </p:nvPicPr>
        <p:blipFill>
          <a:blip r:embed="rId3" cstate="email">
            <a:extLst>
              <a:ext uri="{28A0092B-C50C-407E-A947-70E740481C1C}">
                <a14:useLocalDpi xmlns:a14="http://schemas.microsoft.com/office/drawing/2010/main"/>
              </a:ext>
            </a:extLst>
          </a:blip>
          <a:srcRect b="-1857"/>
          <a:stretch/>
        </p:blipFill>
        <p:spPr>
          <a:xfrm>
            <a:off x="7745297" y="1313257"/>
            <a:ext cx="1048276" cy="723781"/>
          </a:xfrm>
          <a:prstGeom prst="rect">
            <a:avLst/>
          </a:prstGeom>
          <a:ln>
            <a:noFill/>
          </a:ln>
          <a:effectLst>
            <a:softEdge rad="112500"/>
          </a:effectLst>
        </p:spPr>
      </p:pic>
      <p:pic>
        <p:nvPicPr>
          <p:cNvPr id="13" name="Рисунок 12">
            <a:extLst>
              <a:ext uri="{FF2B5EF4-FFF2-40B4-BE49-F238E27FC236}">
                <a16:creationId xmlns:a16="http://schemas.microsoft.com/office/drawing/2014/main" xmlns="" id="{493A067E-9DA0-97D8-4767-C79DCBF81DF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0" b="99329" l="0" r="100000"/>
                    </a14:imgEffect>
                  </a14:imgLayer>
                </a14:imgProps>
              </a:ext>
              <a:ext uri="{28A0092B-C50C-407E-A947-70E740481C1C}">
                <a14:useLocalDpi xmlns:a14="http://schemas.microsoft.com/office/drawing/2010/main"/>
              </a:ext>
            </a:extLst>
          </a:blip>
          <a:stretch>
            <a:fillRect/>
          </a:stretch>
        </p:blipFill>
        <p:spPr>
          <a:xfrm>
            <a:off x="6416316" y="-56161"/>
            <a:ext cx="1818456" cy="1731309"/>
          </a:xfrm>
          <a:prstGeom prst="rect">
            <a:avLst/>
          </a:prstGeom>
        </p:spPr>
      </p:pic>
      <p:pic>
        <p:nvPicPr>
          <p:cNvPr id="9" name="Рисунок 8">
            <a:extLst>
              <a:ext uri="{FF2B5EF4-FFF2-40B4-BE49-F238E27FC236}">
                <a16:creationId xmlns:a16="http://schemas.microsoft.com/office/drawing/2014/main" xmlns="" id="{5DBB5866-ED15-6406-74AE-C248AECB5B01}"/>
              </a:ext>
            </a:extLst>
          </p:cNvPr>
          <p:cNvPicPr>
            <a:picLocks noChangeAspect="1"/>
          </p:cNvPicPr>
          <p:nvPr/>
        </p:nvPicPr>
        <p:blipFill>
          <a:blip r:embed="rId6"/>
          <a:stretch>
            <a:fillRect/>
          </a:stretch>
        </p:blipFill>
        <p:spPr>
          <a:xfrm>
            <a:off x="-4154" y="1240773"/>
            <a:ext cx="9144001" cy="4907280"/>
          </a:xfrm>
          <a:prstGeom prst="rect">
            <a:avLst/>
          </a:prstGeom>
        </p:spPr>
      </p:pic>
    </p:spTree>
    <p:extLst>
      <p:ext uri="{BB962C8B-B14F-4D97-AF65-F5344CB8AC3E}">
        <p14:creationId xmlns:p14="http://schemas.microsoft.com/office/powerpoint/2010/main" val="9910568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3E7900B-CDBD-CAEB-C864-9E4350FD94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AFF29204-632C-0AD0-78D1-AD89154A7DA1}"/>
              </a:ext>
            </a:extLst>
          </p:cNvPr>
          <p:cNvSpPr txBox="1"/>
          <p:nvPr/>
        </p:nvSpPr>
        <p:spPr>
          <a:xfrm>
            <a:off x="199544" y="1700808"/>
            <a:ext cx="8784976" cy="4923271"/>
          </a:xfrm>
          <a:prstGeom prst="rect">
            <a:avLst/>
          </a:prstGeom>
          <a:noFill/>
        </p:spPr>
        <p:txBody>
          <a:bodyPr wrap="square">
            <a:spAutoFit/>
          </a:bodyPr>
          <a:lstStyle/>
          <a:p>
            <a:pPr>
              <a:lnSpc>
                <a:spcPct val="107000"/>
              </a:lnSpc>
              <a:spcAft>
                <a:spcPts val="800"/>
              </a:spcAft>
            </a:pPr>
            <a:r>
              <a:rPr lang="ru-RU" kern="100" dirty="0">
                <a:effectLst/>
                <a:ea typeface="Calibri" panose="020F0502020204030204" pitchFamily="34" charset="0"/>
                <a:cs typeface="Times New Roman" panose="02020603050405020304" pitchFamily="18" charset="0"/>
              </a:rPr>
              <a:t>                  </a:t>
            </a:r>
          </a:p>
          <a:p>
            <a:r>
              <a:rPr lang="ru-RU" dirty="0">
                <a:solidFill>
                  <a:srgbClr val="333333"/>
                </a:solidFill>
                <a:effectLst/>
                <a:ea typeface="Times New Roman" panose="02020603050405020304" pitchFamily="18" charset="0"/>
              </a:rPr>
              <a:t>У </a:t>
            </a:r>
            <a:r>
              <a:rPr lang="ru-RU" dirty="0">
                <a:solidFill>
                  <a:srgbClr val="0070C0"/>
                </a:solidFill>
                <a:effectLst/>
                <a:ea typeface="Times New Roman" panose="02020603050405020304" pitchFamily="18" charset="0"/>
              </a:rPr>
              <a:t>Бразилии</a:t>
            </a:r>
            <a:r>
              <a:rPr lang="ru-RU" dirty="0">
                <a:solidFill>
                  <a:srgbClr val="333333"/>
                </a:solidFill>
                <a:effectLst/>
                <a:ea typeface="Times New Roman" panose="02020603050405020304" pitchFamily="18" charset="0"/>
              </a:rPr>
              <a:t>, _____________ и </a:t>
            </a:r>
            <a:r>
              <a:rPr lang="ru-RU" dirty="0">
                <a:solidFill>
                  <a:srgbClr val="00B050"/>
                </a:solidFill>
                <a:effectLst/>
                <a:ea typeface="Times New Roman" panose="02020603050405020304" pitchFamily="18" charset="0"/>
              </a:rPr>
              <a:t>Австралии</a:t>
            </a:r>
            <a:r>
              <a:rPr lang="ru-RU" dirty="0">
                <a:solidFill>
                  <a:srgbClr val="333333"/>
                </a:solidFill>
                <a:effectLst/>
                <a:ea typeface="Times New Roman" panose="02020603050405020304" pitchFamily="18" charset="0"/>
              </a:rPr>
              <a:t> есть </a:t>
            </a:r>
            <a:r>
              <a:rPr lang="ru-RU" b="1" dirty="0">
                <a:solidFill>
                  <a:srgbClr val="333333"/>
                </a:solidFill>
                <a:effectLst/>
                <a:ea typeface="Times New Roman" panose="02020603050405020304" pitchFamily="18" charset="0"/>
              </a:rPr>
              <a:t>общая черта — ____________ площадь. </a:t>
            </a:r>
            <a:r>
              <a:rPr lang="ru-RU" dirty="0">
                <a:solidFill>
                  <a:srgbClr val="00B0F0"/>
                </a:solidFill>
                <a:effectLst/>
                <a:ea typeface="Times New Roman" panose="02020603050405020304" pitchFamily="18" charset="0"/>
              </a:rPr>
              <a:t>Бразилия </a:t>
            </a:r>
            <a:r>
              <a:rPr lang="ru-RU" dirty="0">
                <a:solidFill>
                  <a:srgbClr val="333333"/>
                </a:solidFill>
                <a:effectLst/>
                <a:ea typeface="Times New Roman" panose="02020603050405020304" pitchFamily="18" charset="0"/>
              </a:rPr>
              <a:t>занимает восточную и центральную части _______________, </a:t>
            </a:r>
            <a:r>
              <a:rPr lang="ru-RU" dirty="0">
                <a:solidFill>
                  <a:srgbClr val="FF0000"/>
                </a:solidFill>
                <a:effectLst/>
                <a:ea typeface="Times New Roman" panose="02020603050405020304" pitchFamily="18" charset="0"/>
              </a:rPr>
              <a:t>Алжир</a:t>
            </a:r>
            <a:r>
              <a:rPr lang="ru-RU" dirty="0">
                <a:solidFill>
                  <a:srgbClr val="333333"/>
                </a:solidFill>
                <a:effectLst/>
                <a:ea typeface="Times New Roman" panose="02020603050405020304" pitchFamily="18" charset="0"/>
              </a:rPr>
              <a:t> — крупнейшее по территории государство в ____________, а __________ — единственная страна в мире, которая занимает _____ континент. </a:t>
            </a:r>
            <a:endParaRPr lang="ru-RU" dirty="0">
              <a:effectLst/>
              <a:ea typeface="Times New Roman" panose="02020603050405020304" pitchFamily="18" charset="0"/>
            </a:endParaRPr>
          </a:p>
          <a:p>
            <a:r>
              <a:rPr lang="ru-RU" dirty="0">
                <a:solidFill>
                  <a:srgbClr val="333333"/>
                </a:solidFill>
                <a:effectLst/>
                <a:ea typeface="Times New Roman" panose="02020603050405020304" pitchFamily="18" charset="0"/>
              </a:rPr>
              <a:t>У </a:t>
            </a:r>
            <a:r>
              <a:rPr lang="ru-RU" dirty="0">
                <a:solidFill>
                  <a:srgbClr val="00B0F0"/>
                </a:solidFill>
                <a:effectLst/>
                <a:ea typeface="Times New Roman" panose="02020603050405020304" pitchFamily="18" charset="0"/>
              </a:rPr>
              <a:t>Бразилии</a:t>
            </a:r>
            <a:r>
              <a:rPr lang="ru-RU" dirty="0">
                <a:solidFill>
                  <a:srgbClr val="333333"/>
                </a:solidFill>
                <a:effectLst/>
                <a:ea typeface="Times New Roman" panose="02020603050405020304" pitchFamily="18" charset="0"/>
              </a:rPr>
              <a:t>, </a:t>
            </a:r>
            <a:r>
              <a:rPr lang="ru-RU" dirty="0">
                <a:solidFill>
                  <a:srgbClr val="FF0000"/>
                </a:solidFill>
                <a:effectLst/>
                <a:ea typeface="Times New Roman" panose="02020603050405020304" pitchFamily="18" charset="0"/>
              </a:rPr>
              <a:t>Алжира</a:t>
            </a:r>
            <a:r>
              <a:rPr lang="ru-RU" dirty="0">
                <a:solidFill>
                  <a:srgbClr val="333333"/>
                </a:solidFill>
                <a:effectLst/>
                <a:ea typeface="Times New Roman" panose="02020603050405020304" pitchFamily="18" charset="0"/>
              </a:rPr>
              <a:t> и </a:t>
            </a:r>
            <a:r>
              <a:rPr lang="ru-RU" dirty="0">
                <a:solidFill>
                  <a:srgbClr val="00B050"/>
                </a:solidFill>
                <a:effectLst/>
                <a:ea typeface="Times New Roman" panose="02020603050405020304" pitchFamily="18" charset="0"/>
              </a:rPr>
              <a:t>Австралии</a:t>
            </a:r>
            <a:r>
              <a:rPr lang="ru-RU" dirty="0">
                <a:solidFill>
                  <a:srgbClr val="333333"/>
                </a:solidFill>
                <a:effectLst/>
                <a:ea typeface="Times New Roman" panose="02020603050405020304" pitchFamily="18" charset="0"/>
              </a:rPr>
              <a:t> общий тип __________ — тропический.</a:t>
            </a:r>
            <a:endParaRPr lang="ru-RU" dirty="0">
              <a:effectLst/>
              <a:ea typeface="Times New Roman" panose="02020603050405020304" pitchFamily="18" charset="0"/>
            </a:endParaRPr>
          </a:p>
          <a:p>
            <a:r>
              <a:rPr lang="ru-RU" b="1" dirty="0">
                <a:solidFill>
                  <a:srgbClr val="333333"/>
                </a:solidFill>
                <a:effectLst/>
                <a:ea typeface="Times New Roman" panose="02020603050405020304" pitchFamily="18" charset="0"/>
              </a:rPr>
              <a:t>В ______________и_______________ период засухи многие русла пересыхают частично. А в Бразилии находится самая _________________________ река - это __________________________</a:t>
            </a:r>
            <a:endParaRPr lang="ru-RU" dirty="0">
              <a:effectLst/>
              <a:ea typeface="Times New Roman" panose="02020603050405020304" pitchFamily="18" charset="0"/>
            </a:endParaRPr>
          </a:p>
          <a:p>
            <a:r>
              <a:rPr lang="ru-RU" b="1" dirty="0">
                <a:solidFill>
                  <a:srgbClr val="333333"/>
                </a:solidFill>
                <a:effectLst/>
                <a:ea typeface="Times New Roman" panose="02020603050405020304" pitchFamily="18" charset="0"/>
              </a:rPr>
              <a:t>У </a:t>
            </a:r>
            <a:r>
              <a:rPr lang="ru-RU" b="1" dirty="0">
                <a:solidFill>
                  <a:srgbClr val="00B0F0"/>
                </a:solidFill>
                <a:effectLst/>
                <a:ea typeface="Times New Roman" panose="02020603050405020304" pitchFamily="18" charset="0"/>
              </a:rPr>
              <a:t>Бразилии</a:t>
            </a:r>
            <a:r>
              <a:rPr lang="ru-RU" b="1" dirty="0">
                <a:solidFill>
                  <a:srgbClr val="333333"/>
                </a:solidFill>
                <a:effectLst/>
                <a:ea typeface="Times New Roman" panose="02020603050405020304" pitchFamily="18" charset="0"/>
              </a:rPr>
              <a:t>, </a:t>
            </a:r>
            <a:r>
              <a:rPr lang="ru-RU" b="1" dirty="0">
                <a:solidFill>
                  <a:srgbClr val="FF0000"/>
                </a:solidFill>
                <a:effectLst/>
                <a:ea typeface="Times New Roman" panose="02020603050405020304" pitchFamily="18" charset="0"/>
              </a:rPr>
              <a:t>Алжира</a:t>
            </a:r>
            <a:r>
              <a:rPr lang="ru-RU" b="1" dirty="0">
                <a:solidFill>
                  <a:srgbClr val="333333"/>
                </a:solidFill>
                <a:effectLst/>
                <a:ea typeface="Times New Roman" panose="02020603050405020304" pitchFamily="18" charset="0"/>
              </a:rPr>
              <a:t> и </a:t>
            </a:r>
            <a:r>
              <a:rPr lang="ru-RU" b="1" dirty="0">
                <a:solidFill>
                  <a:srgbClr val="00B050"/>
                </a:solidFill>
                <a:effectLst/>
                <a:ea typeface="Times New Roman" panose="02020603050405020304" pitchFamily="18" charset="0"/>
              </a:rPr>
              <a:t>Австралии</a:t>
            </a:r>
            <a:r>
              <a:rPr lang="ru-RU" b="1" dirty="0">
                <a:solidFill>
                  <a:srgbClr val="333333"/>
                </a:solidFill>
                <a:effectLst/>
                <a:ea typeface="Times New Roman" panose="02020603050405020304" pitchFamily="18" charset="0"/>
              </a:rPr>
              <a:t> есть некоторые общие полезные ископаемые: _______________</a:t>
            </a:r>
            <a:endParaRPr lang="ru-RU" dirty="0">
              <a:effectLst/>
              <a:ea typeface="Times New Roman" panose="02020603050405020304" pitchFamily="18" charset="0"/>
            </a:endParaRPr>
          </a:p>
          <a:p>
            <a:r>
              <a:rPr lang="ru-RU" b="1" dirty="0">
                <a:solidFill>
                  <a:srgbClr val="333333"/>
                </a:solidFill>
                <a:effectLst/>
                <a:ea typeface="Times New Roman" panose="02020603050405020304" pitchFamily="18" charset="0"/>
              </a:rPr>
              <a:t>_____________________________________________________________________________________</a:t>
            </a:r>
            <a:endParaRPr lang="ru-RU" dirty="0">
              <a:effectLst/>
              <a:ea typeface="Times New Roman" panose="02020603050405020304" pitchFamily="18" charset="0"/>
            </a:endParaRPr>
          </a:p>
          <a:p>
            <a:r>
              <a:rPr lang="ru-RU" dirty="0">
                <a:solidFill>
                  <a:srgbClr val="333333"/>
                </a:solidFill>
                <a:effectLst/>
                <a:ea typeface="Times New Roman" panose="02020603050405020304" pitchFamily="18" charset="0"/>
              </a:rPr>
              <a:t>Государства </a:t>
            </a:r>
            <a:r>
              <a:rPr lang="ru-RU" b="1" dirty="0">
                <a:solidFill>
                  <a:srgbClr val="333333"/>
                </a:solidFill>
                <a:effectLst/>
                <a:ea typeface="Times New Roman" panose="02020603050405020304" pitchFamily="18" charset="0"/>
              </a:rPr>
              <a:t>объединяет вид</a:t>
            </a:r>
            <a:r>
              <a:rPr lang="ru-RU" dirty="0">
                <a:solidFill>
                  <a:srgbClr val="333333"/>
                </a:solidFill>
                <a:effectLst/>
                <a:ea typeface="Times New Roman" panose="02020603050405020304" pitchFamily="18" charset="0"/>
              </a:rPr>
              <a:t> ___________________</a:t>
            </a:r>
            <a:r>
              <a:rPr lang="ru-RU" b="1" dirty="0">
                <a:solidFill>
                  <a:srgbClr val="333333"/>
                </a:solidFill>
                <a:effectLst/>
                <a:ea typeface="Times New Roman" panose="02020603050405020304" pitchFamily="18" charset="0"/>
              </a:rPr>
              <a:t> деятельности. </a:t>
            </a:r>
            <a:endParaRPr lang="ru-RU" dirty="0">
              <a:effectLst/>
              <a:ea typeface="Times New Roman" panose="02020603050405020304" pitchFamily="18" charset="0"/>
            </a:endParaRPr>
          </a:p>
          <a:p>
            <a:r>
              <a:rPr lang="ru-RU" dirty="0">
                <a:solidFill>
                  <a:srgbClr val="333333"/>
                </a:solidFill>
                <a:effectLst/>
                <a:ea typeface="Times New Roman" panose="02020603050405020304" pitchFamily="18" charset="0"/>
              </a:rPr>
              <a:t>В магазинах нашей страны можно встреть</a:t>
            </a:r>
            <a:r>
              <a:rPr lang="ru-RU" b="1" dirty="0">
                <a:solidFill>
                  <a:srgbClr val="333333"/>
                </a:solidFill>
                <a:effectLst/>
                <a:ea typeface="Times New Roman" panose="02020603050405020304" pitchFamily="18" charset="0"/>
              </a:rPr>
              <a:t> фрукты </a:t>
            </a:r>
            <a:r>
              <a:rPr lang="ru-RU" dirty="0">
                <a:solidFill>
                  <a:srgbClr val="333333"/>
                </a:solidFill>
                <a:effectLst/>
                <a:ea typeface="Times New Roman" panose="02020603050405020304" pitchFamily="18" charset="0"/>
              </a:rPr>
              <a:t>____________</a:t>
            </a:r>
            <a:r>
              <a:rPr lang="ru-RU" b="1" dirty="0">
                <a:solidFill>
                  <a:srgbClr val="333333"/>
                </a:solidFill>
                <a:effectLst/>
                <a:ea typeface="Times New Roman" panose="02020603050405020304" pitchFamily="18" charset="0"/>
              </a:rPr>
              <a:t> и напиток </a:t>
            </a:r>
            <a:r>
              <a:rPr lang="ru-RU" dirty="0">
                <a:solidFill>
                  <a:srgbClr val="333333"/>
                </a:solidFill>
                <a:effectLst/>
                <a:ea typeface="Times New Roman" panose="02020603050405020304" pitchFamily="18" charset="0"/>
              </a:rPr>
              <a:t>________</a:t>
            </a:r>
            <a:r>
              <a:rPr lang="ru-RU" b="1" dirty="0">
                <a:solidFill>
                  <a:srgbClr val="333333"/>
                </a:solidFill>
                <a:effectLst/>
                <a:ea typeface="Times New Roman" panose="02020603050405020304" pitchFamily="18" charset="0"/>
              </a:rPr>
              <a:t> из </a:t>
            </a:r>
            <a:r>
              <a:rPr lang="ru-RU" b="1" dirty="0">
                <a:solidFill>
                  <a:srgbClr val="00B0F0"/>
                </a:solidFill>
                <a:effectLst/>
                <a:ea typeface="Times New Roman" panose="02020603050405020304" pitchFamily="18" charset="0"/>
              </a:rPr>
              <a:t>Бразилии</a:t>
            </a:r>
            <a:r>
              <a:rPr lang="ru-RU" b="1" dirty="0">
                <a:solidFill>
                  <a:srgbClr val="333333"/>
                </a:solidFill>
                <a:effectLst/>
                <a:ea typeface="Times New Roman" panose="02020603050405020304" pitchFamily="18" charset="0"/>
              </a:rPr>
              <a:t> и </a:t>
            </a:r>
            <a:r>
              <a:rPr lang="ru-RU" b="1" dirty="0">
                <a:solidFill>
                  <a:srgbClr val="FF0000"/>
                </a:solidFill>
                <a:effectLst/>
                <a:ea typeface="Times New Roman" panose="02020603050405020304" pitchFamily="18" charset="0"/>
              </a:rPr>
              <a:t>Алжира</a:t>
            </a:r>
            <a:r>
              <a:rPr lang="ru-RU" b="1" dirty="0">
                <a:solidFill>
                  <a:srgbClr val="333333"/>
                </a:solidFill>
                <a:effectLst/>
                <a:ea typeface="Times New Roman" panose="02020603050405020304" pitchFamily="18" charset="0"/>
              </a:rPr>
              <a:t>. Из </a:t>
            </a:r>
            <a:r>
              <a:rPr lang="ru-RU" b="1" dirty="0">
                <a:solidFill>
                  <a:srgbClr val="00B050"/>
                </a:solidFill>
                <a:effectLst/>
                <a:ea typeface="Times New Roman" panose="02020603050405020304" pitchFamily="18" charset="0"/>
              </a:rPr>
              <a:t>Австралии</a:t>
            </a:r>
            <a:r>
              <a:rPr lang="ru-RU" b="1" dirty="0">
                <a:solidFill>
                  <a:srgbClr val="333333"/>
                </a:solidFill>
                <a:effectLst/>
                <a:ea typeface="Times New Roman" panose="02020603050405020304" pitchFamily="18" charset="0"/>
              </a:rPr>
              <a:t> в России товары отсутствуют, </a:t>
            </a:r>
            <a:r>
              <a:rPr lang="ru-RU" dirty="0">
                <a:solidFill>
                  <a:srgbClr val="333333"/>
                </a:solidFill>
                <a:effectLst/>
                <a:ea typeface="Times New Roman" panose="02020603050405020304" pitchFamily="18" charset="0"/>
              </a:rPr>
              <a:t>так как нужно преодолеть ___________ расстояние и стоимость их будет _______________.</a:t>
            </a:r>
            <a:endParaRPr lang="ru-RU" dirty="0">
              <a:effectLst/>
              <a:ea typeface="Times New Roman" panose="02020603050405020304" pitchFamily="18" charset="0"/>
            </a:endParaRPr>
          </a:p>
        </p:txBody>
      </p:sp>
      <p:sp>
        <p:nvSpPr>
          <p:cNvPr id="7" name="TextBox 6">
            <a:extLst>
              <a:ext uri="{FF2B5EF4-FFF2-40B4-BE49-F238E27FC236}">
                <a16:creationId xmlns:a16="http://schemas.microsoft.com/office/drawing/2014/main" xmlns="" id="{19090A44-E1B4-337E-085E-C70D5029CE04}"/>
              </a:ext>
            </a:extLst>
          </p:cNvPr>
          <p:cNvSpPr txBox="1"/>
          <p:nvPr/>
        </p:nvSpPr>
        <p:spPr>
          <a:xfrm>
            <a:off x="179512" y="0"/>
            <a:ext cx="8964488"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Внимание!</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b="1" dirty="0">
                <a:solidFill>
                  <a:srgbClr val="FF0000"/>
                </a:solidFill>
                <a:effectLst>
                  <a:outerShdw blurRad="38100" dist="38100" dir="2700000" algn="tl">
                    <a:srgbClr val="000000">
                      <a:alpha val="43137"/>
                    </a:srgbClr>
                  </a:outerShdw>
                </a:effectLst>
                <a:latin typeface="Calibri"/>
              </a:rPr>
              <a:t>«Послание в бутылке»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b="1" dirty="0">
                <a:solidFill>
                  <a:srgbClr val="FF0000"/>
                </a:solidFill>
                <a:effectLst>
                  <a:outerShdw blurRad="38100" dist="38100" dir="2700000" algn="tl">
                    <a:srgbClr val="000000">
                      <a:alpha val="43137"/>
                    </a:srgbClr>
                  </a:outerShdw>
                </a:effectLst>
                <a:latin typeface="Calibri"/>
              </a:rPr>
              <a:t> </a:t>
            </a:r>
            <a:r>
              <a:rPr lang="ru-RU" sz="2000" dirty="0">
                <a:solidFill>
                  <a:srgbClr val="FF0000"/>
                </a:solidFill>
                <a:latin typeface="Calibri"/>
              </a:rPr>
              <a:t>Из-за отсутствия герметичной пробки часть слов размыло водой. Попробуйте восстановить слова в письме</a:t>
            </a:r>
            <a:endParaRPr kumimoji="0" lang="ru-RU" sz="2000" u="none" strike="noStrike" kern="1200" cap="none" spc="0" normalizeH="0" baseline="0" noProof="0" dirty="0">
              <a:ln>
                <a:noFill/>
              </a:ln>
              <a:solidFill>
                <a:srgbClr val="FF0000"/>
              </a:solidFill>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Самостоятельная работа</a:t>
            </a:r>
          </a:p>
        </p:txBody>
      </p:sp>
      <p:pic>
        <p:nvPicPr>
          <p:cNvPr id="8" name="Рисунок 7">
            <a:extLst>
              <a:ext uri="{FF2B5EF4-FFF2-40B4-BE49-F238E27FC236}">
                <a16:creationId xmlns:a16="http://schemas.microsoft.com/office/drawing/2014/main" xmlns="" id="{B91E7CE5-EB47-2170-CF63-F5D0630286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720" y="104283"/>
            <a:ext cx="932769" cy="993734"/>
          </a:xfrm>
          <a:prstGeom prst="rect">
            <a:avLst/>
          </a:prstGeom>
        </p:spPr>
      </p:pic>
      <p:sp>
        <p:nvSpPr>
          <p:cNvPr id="2" name="TextBox 1">
            <a:extLst>
              <a:ext uri="{FF2B5EF4-FFF2-40B4-BE49-F238E27FC236}">
                <a16:creationId xmlns:a16="http://schemas.microsoft.com/office/drawing/2014/main" xmlns="" id="{CC093E2C-4976-5D74-8665-A27DF9E3D79E}"/>
              </a:ext>
            </a:extLst>
          </p:cNvPr>
          <p:cNvSpPr txBox="1"/>
          <p:nvPr/>
        </p:nvSpPr>
        <p:spPr>
          <a:xfrm>
            <a:off x="4211960" y="0"/>
            <a:ext cx="6408712" cy="523220"/>
          </a:xfrm>
          <a:prstGeom prst="rect">
            <a:avLst/>
          </a:prstGeom>
          <a:noFill/>
        </p:spPr>
        <p:txBody>
          <a:bodyPr wrap="square" rtlCol="0">
            <a:spAutoFit/>
          </a:bodyPr>
          <a:lstStyle/>
          <a:p>
            <a:pPr algn="ctr"/>
            <a:r>
              <a:rPr lang="ru-RU" sz="2800" b="1" dirty="0">
                <a:effectLst>
                  <a:outerShdw blurRad="38100" dist="38100" dir="2700000" algn="tl">
                    <a:srgbClr val="000000">
                      <a:alpha val="43137"/>
                    </a:srgbClr>
                  </a:outerShdw>
                </a:effectLst>
              </a:rPr>
              <a:t>Время: 3 минуты</a:t>
            </a:r>
            <a:endParaRPr lang="ru-RU" dirty="0"/>
          </a:p>
        </p:txBody>
      </p:sp>
    </p:spTree>
    <p:extLst>
      <p:ext uri="{BB962C8B-B14F-4D97-AF65-F5344CB8AC3E}">
        <p14:creationId xmlns:p14="http://schemas.microsoft.com/office/powerpoint/2010/main" val="11757652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лачко с текстом: овальное 5">
            <a:extLst>
              <a:ext uri="{FF2B5EF4-FFF2-40B4-BE49-F238E27FC236}">
                <a16:creationId xmlns:a16="http://schemas.microsoft.com/office/drawing/2014/main" xmlns="" id="{368A8F1E-28D9-E5C1-6CCE-BC31A85E833B}"/>
              </a:ext>
            </a:extLst>
          </p:cNvPr>
          <p:cNvSpPr/>
          <p:nvPr/>
        </p:nvSpPr>
        <p:spPr>
          <a:xfrm>
            <a:off x="2267744" y="69696"/>
            <a:ext cx="4896544" cy="1388512"/>
          </a:xfrm>
          <a:prstGeom prst="wedgeEllipseCallout">
            <a:avLst>
              <a:gd name="adj1" fmla="val 61855"/>
              <a:gd name="adj2" fmla="val -17885"/>
            </a:avLst>
          </a:prstGeom>
          <a:solidFill>
            <a:srgbClr val="CBD9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a:extLst>
              <a:ext uri="{FF2B5EF4-FFF2-40B4-BE49-F238E27FC236}">
                <a16:creationId xmlns:a16="http://schemas.microsoft.com/office/drawing/2014/main" xmlns="" id="{CB9BDCCE-C04E-3B0B-89F7-076A32450592}"/>
              </a:ext>
            </a:extLst>
          </p:cNvPr>
          <p:cNvSpPr txBox="1"/>
          <p:nvPr/>
        </p:nvSpPr>
        <p:spPr>
          <a:xfrm>
            <a:off x="215516" y="1559507"/>
            <a:ext cx="8712968" cy="3970318"/>
          </a:xfrm>
          <a:prstGeom prst="rect">
            <a:avLst/>
          </a:prstGeom>
          <a:noFill/>
        </p:spPr>
        <p:txBody>
          <a:bodyPr wrap="square">
            <a:spAutoFit/>
          </a:bodyPr>
          <a:lstStyle/>
          <a:p>
            <a:pPr algn="just"/>
            <a:r>
              <a:rPr lang="ru-RU" sz="1800" dirty="0">
                <a:solidFill>
                  <a:srgbClr val="333333"/>
                </a:solidFill>
                <a:effectLst/>
                <a:latin typeface="Arial" panose="020B0604020202020204" pitchFamily="34" charset="0"/>
                <a:ea typeface="Times New Roman" panose="02020603050405020304" pitchFamily="18" charset="0"/>
              </a:rPr>
              <a:t> У </a:t>
            </a:r>
            <a:r>
              <a:rPr lang="ru-RU" sz="1800" dirty="0">
                <a:solidFill>
                  <a:srgbClr val="0070C0"/>
                </a:solidFill>
                <a:effectLst/>
                <a:latin typeface="Arial" panose="020B0604020202020204" pitchFamily="34" charset="0"/>
                <a:ea typeface="Times New Roman" panose="02020603050405020304" pitchFamily="18" charset="0"/>
              </a:rPr>
              <a:t>Бразилии</a:t>
            </a:r>
            <a:r>
              <a:rPr lang="ru-RU" sz="1800" dirty="0">
                <a:solidFill>
                  <a:srgbClr val="333333"/>
                </a:solidFill>
                <a:effectLst/>
                <a:latin typeface="Arial" panose="020B0604020202020204" pitchFamily="34" charset="0"/>
                <a:ea typeface="Times New Roman" panose="02020603050405020304" pitchFamily="18" charset="0"/>
              </a:rPr>
              <a:t>, </a:t>
            </a:r>
            <a:r>
              <a:rPr lang="ru-RU" sz="1800" b="1" dirty="0">
                <a:solidFill>
                  <a:srgbClr val="FF0000"/>
                </a:solidFill>
                <a:effectLst/>
                <a:highlight>
                  <a:srgbClr val="FFFF00"/>
                </a:highlight>
                <a:latin typeface="Arial" panose="020B0604020202020204" pitchFamily="34" charset="0"/>
                <a:ea typeface="Times New Roman" panose="02020603050405020304" pitchFamily="18" charset="0"/>
              </a:rPr>
              <a:t>Алжира</a:t>
            </a:r>
            <a:r>
              <a:rPr lang="ru-RU" sz="1800" b="1" dirty="0">
                <a:solidFill>
                  <a:srgbClr val="333333"/>
                </a:solidFill>
                <a:effectLst/>
                <a:latin typeface="Arial" panose="020B0604020202020204" pitchFamily="34" charset="0"/>
                <a:ea typeface="Times New Roman" panose="02020603050405020304" pitchFamily="18" charset="0"/>
              </a:rPr>
              <a:t> </a:t>
            </a:r>
            <a:r>
              <a:rPr lang="ru-RU" sz="1800" dirty="0">
                <a:solidFill>
                  <a:srgbClr val="333333"/>
                </a:solidFill>
                <a:effectLst/>
                <a:latin typeface="Arial" panose="020B0604020202020204" pitchFamily="34" charset="0"/>
                <a:ea typeface="Times New Roman" panose="02020603050405020304" pitchFamily="18" charset="0"/>
              </a:rPr>
              <a:t>и </a:t>
            </a:r>
            <a:r>
              <a:rPr lang="ru-RU" sz="1800" dirty="0">
                <a:solidFill>
                  <a:srgbClr val="00B050"/>
                </a:solidFill>
                <a:effectLst/>
                <a:latin typeface="Arial" panose="020B0604020202020204" pitchFamily="34" charset="0"/>
                <a:ea typeface="Times New Roman" panose="02020603050405020304" pitchFamily="18" charset="0"/>
              </a:rPr>
              <a:t>Австралии</a:t>
            </a:r>
            <a:r>
              <a:rPr lang="ru-RU" sz="1800" dirty="0">
                <a:solidFill>
                  <a:srgbClr val="333333"/>
                </a:solidFill>
                <a:effectLst/>
                <a:latin typeface="Arial" panose="020B0604020202020204" pitchFamily="34" charset="0"/>
                <a:ea typeface="Times New Roman" panose="02020603050405020304" pitchFamily="18" charset="0"/>
              </a:rPr>
              <a:t> есть </a:t>
            </a:r>
            <a:r>
              <a:rPr lang="ru-RU" sz="1800" b="1" dirty="0">
                <a:solidFill>
                  <a:srgbClr val="333333"/>
                </a:solidFill>
                <a:effectLst/>
                <a:latin typeface="Arial" panose="020B0604020202020204" pitchFamily="34" charset="0"/>
                <a:ea typeface="Times New Roman" panose="02020603050405020304" pitchFamily="18" charset="0"/>
              </a:rPr>
              <a:t>общая черта — </a:t>
            </a:r>
            <a:r>
              <a:rPr lang="ru-RU" sz="1800" b="1" dirty="0">
                <a:solidFill>
                  <a:srgbClr val="333333"/>
                </a:solidFill>
                <a:effectLst/>
                <a:highlight>
                  <a:srgbClr val="FFFF00"/>
                </a:highlight>
                <a:latin typeface="Arial" panose="020B0604020202020204" pitchFamily="34" charset="0"/>
                <a:ea typeface="Times New Roman" panose="02020603050405020304" pitchFamily="18" charset="0"/>
              </a:rPr>
              <a:t>большая</a:t>
            </a:r>
            <a:r>
              <a:rPr lang="ru-RU" sz="1800" b="1" dirty="0">
                <a:solidFill>
                  <a:srgbClr val="333333"/>
                </a:solidFill>
                <a:effectLst/>
                <a:latin typeface="Arial" panose="020B0604020202020204" pitchFamily="34" charset="0"/>
                <a:ea typeface="Times New Roman" panose="02020603050405020304" pitchFamily="18" charset="0"/>
              </a:rPr>
              <a:t> площадь. </a:t>
            </a:r>
            <a:r>
              <a:rPr lang="ru-RU" sz="1800" dirty="0">
                <a:solidFill>
                  <a:srgbClr val="00B0F0"/>
                </a:solidFill>
                <a:effectLst/>
                <a:latin typeface="Arial" panose="020B0604020202020204" pitchFamily="34" charset="0"/>
                <a:ea typeface="Times New Roman" panose="02020603050405020304" pitchFamily="18" charset="0"/>
              </a:rPr>
              <a:t>Бразилия </a:t>
            </a:r>
            <a:r>
              <a:rPr lang="ru-RU" sz="1800" dirty="0">
                <a:solidFill>
                  <a:srgbClr val="333333"/>
                </a:solidFill>
                <a:effectLst/>
                <a:latin typeface="Arial" panose="020B0604020202020204" pitchFamily="34" charset="0"/>
                <a:ea typeface="Times New Roman" panose="02020603050405020304" pitchFamily="18" charset="0"/>
              </a:rPr>
              <a:t>занимает восточную и центральную части </a:t>
            </a:r>
            <a:r>
              <a:rPr lang="ru-RU" sz="1800" b="1" dirty="0">
                <a:solidFill>
                  <a:srgbClr val="0070C0"/>
                </a:solidFill>
                <a:effectLst/>
                <a:highlight>
                  <a:srgbClr val="FFFF00"/>
                </a:highlight>
                <a:latin typeface="Arial" panose="020B0604020202020204" pitchFamily="34" charset="0"/>
                <a:ea typeface="Times New Roman" panose="02020603050405020304" pitchFamily="18" charset="0"/>
              </a:rPr>
              <a:t>Юж. Америки</a:t>
            </a:r>
            <a:r>
              <a:rPr lang="ru-RU" sz="1800" dirty="0">
                <a:solidFill>
                  <a:srgbClr val="333333"/>
                </a:solidFill>
                <a:effectLst/>
                <a:latin typeface="Arial" panose="020B0604020202020204" pitchFamily="34" charset="0"/>
                <a:ea typeface="Times New Roman" panose="02020603050405020304" pitchFamily="18" charset="0"/>
              </a:rPr>
              <a:t>, </a:t>
            </a:r>
            <a:r>
              <a:rPr lang="ru-RU" sz="1800" dirty="0">
                <a:solidFill>
                  <a:srgbClr val="FF0000"/>
                </a:solidFill>
                <a:effectLst/>
                <a:latin typeface="Arial" panose="020B0604020202020204" pitchFamily="34" charset="0"/>
                <a:ea typeface="Times New Roman" panose="02020603050405020304" pitchFamily="18" charset="0"/>
              </a:rPr>
              <a:t>Алжир</a:t>
            </a:r>
            <a:r>
              <a:rPr lang="ru-RU" sz="1800" dirty="0">
                <a:solidFill>
                  <a:srgbClr val="333333"/>
                </a:solidFill>
                <a:effectLst/>
                <a:latin typeface="Arial" panose="020B0604020202020204" pitchFamily="34" charset="0"/>
                <a:ea typeface="Times New Roman" panose="02020603050405020304" pitchFamily="18" charset="0"/>
              </a:rPr>
              <a:t> — крупнейшее по территории государство в </a:t>
            </a:r>
            <a:r>
              <a:rPr lang="ru-RU" sz="1800" b="1" dirty="0">
                <a:solidFill>
                  <a:srgbClr val="C00000"/>
                </a:solidFill>
                <a:effectLst/>
                <a:highlight>
                  <a:srgbClr val="FFFF00"/>
                </a:highlight>
                <a:latin typeface="Arial" panose="020B0604020202020204" pitchFamily="34" charset="0"/>
                <a:ea typeface="Times New Roman" panose="02020603050405020304" pitchFamily="18" charset="0"/>
              </a:rPr>
              <a:t>Африке</a:t>
            </a:r>
            <a:r>
              <a:rPr lang="ru-RU" sz="1800" dirty="0">
                <a:solidFill>
                  <a:srgbClr val="333333"/>
                </a:solidFill>
                <a:effectLst/>
                <a:latin typeface="Arial" panose="020B0604020202020204" pitchFamily="34" charset="0"/>
                <a:ea typeface="Times New Roman" panose="02020603050405020304" pitchFamily="18" charset="0"/>
              </a:rPr>
              <a:t>, а </a:t>
            </a:r>
            <a:r>
              <a:rPr lang="ru-RU" sz="1800" b="1" dirty="0">
                <a:solidFill>
                  <a:srgbClr val="00B050"/>
                </a:solidFill>
                <a:effectLst/>
                <a:highlight>
                  <a:srgbClr val="FFFF00"/>
                </a:highlight>
                <a:latin typeface="Arial" panose="020B0604020202020204" pitchFamily="34" charset="0"/>
                <a:ea typeface="Times New Roman" panose="02020603050405020304" pitchFamily="18" charset="0"/>
              </a:rPr>
              <a:t>Австралия</a:t>
            </a:r>
            <a:r>
              <a:rPr lang="ru-RU" sz="1800" b="1" dirty="0">
                <a:solidFill>
                  <a:srgbClr val="333333"/>
                </a:solidFill>
                <a:effectLst/>
                <a:latin typeface="Arial" panose="020B0604020202020204" pitchFamily="34" charset="0"/>
                <a:ea typeface="Times New Roman" panose="02020603050405020304" pitchFamily="18" charset="0"/>
              </a:rPr>
              <a:t> </a:t>
            </a:r>
            <a:r>
              <a:rPr lang="ru-RU" sz="1800" dirty="0">
                <a:solidFill>
                  <a:srgbClr val="333333"/>
                </a:solidFill>
                <a:effectLst/>
                <a:latin typeface="Arial" panose="020B0604020202020204" pitchFamily="34" charset="0"/>
                <a:ea typeface="Times New Roman" panose="02020603050405020304" pitchFamily="18" charset="0"/>
              </a:rPr>
              <a:t>— единственная страна в мире, которая занимает </a:t>
            </a:r>
            <a:r>
              <a:rPr lang="ru-RU" sz="1800" b="1" dirty="0">
                <a:solidFill>
                  <a:srgbClr val="00B050"/>
                </a:solidFill>
                <a:effectLst/>
                <a:highlight>
                  <a:srgbClr val="FFFF00"/>
                </a:highlight>
                <a:latin typeface="Arial" panose="020B0604020202020204" pitchFamily="34" charset="0"/>
                <a:ea typeface="Times New Roman" panose="02020603050405020304" pitchFamily="18" charset="0"/>
              </a:rPr>
              <a:t>весь</a:t>
            </a:r>
            <a:r>
              <a:rPr lang="ru-RU" sz="1800" dirty="0">
                <a:solidFill>
                  <a:srgbClr val="333333"/>
                </a:solidFill>
                <a:effectLst/>
                <a:latin typeface="Arial" panose="020B0604020202020204" pitchFamily="34" charset="0"/>
                <a:ea typeface="Times New Roman" panose="02020603050405020304" pitchFamily="18" charset="0"/>
              </a:rPr>
              <a:t> континент. </a:t>
            </a:r>
            <a:endParaRPr lang="ru-RU" sz="1800" dirty="0">
              <a:effectLst/>
              <a:latin typeface="Times New Roman" panose="02020603050405020304" pitchFamily="18" charset="0"/>
              <a:ea typeface="Times New Roman" panose="02020603050405020304" pitchFamily="18" charset="0"/>
            </a:endParaRPr>
          </a:p>
          <a:p>
            <a:pPr algn="just"/>
            <a:r>
              <a:rPr lang="ru-RU" sz="1800" dirty="0">
                <a:solidFill>
                  <a:srgbClr val="333333"/>
                </a:solidFill>
                <a:effectLst/>
                <a:latin typeface="Arial" panose="020B0604020202020204" pitchFamily="34" charset="0"/>
                <a:ea typeface="Times New Roman" panose="02020603050405020304" pitchFamily="18" charset="0"/>
              </a:rPr>
              <a:t>     У  </a:t>
            </a:r>
            <a:r>
              <a:rPr lang="ru-RU" sz="1800" dirty="0">
                <a:solidFill>
                  <a:srgbClr val="00B0F0"/>
                </a:solidFill>
                <a:effectLst/>
                <a:latin typeface="Arial" panose="020B0604020202020204" pitchFamily="34" charset="0"/>
                <a:ea typeface="Times New Roman" panose="02020603050405020304" pitchFamily="18" charset="0"/>
              </a:rPr>
              <a:t>Бразилии</a:t>
            </a:r>
            <a:r>
              <a:rPr lang="ru-RU" sz="1800" dirty="0">
                <a:solidFill>
                  <a:srgbClr val="333333"/>
                </a:solidFill>
                <a:effectLst/>
                <a:latin typeface="Arial" panose="020B0604020202020204" pitchFamily="34" charset="0"/>
                <a:ea typeface="Times New Roman" panose="02020603050405020304" pitchFamily="18" charset="0"/>
              </a:rPr>
              <a:t>, </a:t>
            </a:r>
            <a:r>
              <a:rPr lang="ru-RU" sz="1800" dirty="0">
                <a:solidFill>
                  <a:srgbClr val="FF0000"/>
                </a:solidFill>
                <a:effectLst/>
                <a:latin typeface="Arial" panose="020B0604020202020204" pitchFamily="34" charset="0"/>
                <a:ea typeface="Times New Roman" panose="02020603050405020304" pitchFamily="18" charset="0"/>
              </a:rPr>
              <a:t>Алжира</a:t>
            </a:r>
            <a:r>
              <a:rPr lang="ru-RU" sz="1800" dirty="0">
                <a:solidFill>
                  <a:srgbClr val="333333"/>
                </a:solidFill>
                <a:effectLst/>
                <a:latin typeface="Arial" panose="020B0604020202020204" pitchFamily="34" charset="0"/>
                <a:ea typeface="Times New Roman" panose="02020603050405020304" pitchFamily="18" charset="0"/>
              </a:rPr>
              <a:t> и </a:t>
            </a:r>
            <a:r>
              <a:rPr lang="ru-RU" sz="1800" dirty="0">
                <a:solidFill>
                  <a:srgbClr val="00B050"/>
                </a:solidFill>
                <a:effectLst/>
                <a:latin typeface="Arial" panose="020B0604020202020204" pitchFamily="34" charset="0"/>
                <a:ea typeface="Times New Roman" panose="02020603050405020304" pitchFamily="18" charset="0"/>
              </a:rPr>
              <a:t>Австралии</a:t>
            </a:r>
            <a:r>
              <a:rPr lang="ru-RU" sz="1800" dirty="0">
                <a:solidFill>
                  <a:srgbClr val="333333"/>
                </a:solidFill>
                <a:effectLst/>
                <a:latin typeface="Arial" panose="020B0604020202020204" pitchFamily="34" charset="0"/>
                <a:ea typeface="Times New Roman" panose="02020603050405020304" pitchFamily="18" charset="0"/>
              </a:rPr>
              <a:t> общий тип </a:t>
            </a:r>
            <a:r>
              <a:rPr lang="ru-RU" sz="1800" b="1" dirty="0">
                <a:solidFill>
                  <a:srgbClr val="000000"/>
                </a:solidFill>
                <a:effectLst/>
                <a:highlight>
                  <a:srgbClr val="FFFF00"/>
                </a:highlight>
                <a:latin typeface="Arial" panose="020B0604020202020204" pitchFamily="34" charset="0"/>
                <a:ea typeface="Times New Roman" panose="02020603050405020304" pitchFamily="18" charset="0"/>
              </a:rPr>
              <a:t>климата</a:t>
            </a:r>
            <a:r>
              <a:rPr lang="ru-RU" sz="1800" dirty="0">
                <a:solidFill>
                  <a:srgbClr val="333333"/>
                </a:solidFill>
                <a:effectLst/>
                <a:latin typeface="Arial" panose="020B0604020202020204" pitchFamily="34" charset="0"/>
                <a:ea typeface="Times New Roman" panose="02020603050405020304" pitchFamily="18" charset="0"/>
              </a:rPr>
              <a:t> — тропический.</a:t>
            </a:r>
            <a:endParaRPr lang="ru-RU" sz="1800" dirty="0">
              <a:effectLst/>
              <a:latin typeface="Times New Roman" panose="02020603050405020304" pitchFamily="18" charset="0"/>
              <a:ea typeface="Times New Roman" panose="02020603050405020304" pitchFamily="18" charset="0"/>
            </a:endParaRPr>
          </a:p>
          <a:p>
            <a:pPr algn="just"/>
            <a:r>
              <a:rPr lang="ru-RU" sz="1800" b="0" dirty="0">
                <a:solidFill>
                  <a:srgbClr val="333333"/>
                </a:solidFill>
                <a:effectLst/>
                <a:latin typeface="Arial" panose="020B0604020202020204" pitchFamily="34" charset="0"/>
                <a:ea typeface="Times New Roman" panose="02020603050405020304" pitchFamily="18" charset="0"/>
              </a:rPr>
              <a:t>     </a:t>
            </a:r>
            <a:r>
              <a:rPr lang="ru-RU" sz="1800" b="1" dirty="0">
                <a:solidFill>
                  <a:srgbClr val="333333"/>
                </a:solidFill>
                <a:effectLst/>
                <a:latin typeface="Arial" panose="020B0604020202020204" pitchFamily="34" charset="0"/>
                <a:ea typeface="Times New Roman" panose="02020603050405020304" pitchFamily="18" charset="0"/>
              </a:rPr>
              <a:t>В </a:t>
            </a:r>
            <a:r>
              <a:rPr lang="ru-RU" sz="1800" b="1" dirty="0">
                <a:solidFill>
                  <a:srgbClr val="C00000"/>
                </a:solidFill>
                <a:effectLst/>
                <a:highlight>
                  <a:srgbClr val="FFFF00"/>
                </a:highlight>
                <a:latin typeface="Arial" panose="020B0604020202020204" pitchFamily="34" charset="0"/>
                <a:ea typeface="Times New Roman" panose="02020603050405020304" pitchFamily="18" charset="0"/>
              </a:rPr>
              <a:t>Алжире</a:t>
            </a:r>
            <a:r>
              <a:rPr lang="ru-RU" sz="1800" b="0" dirty="0">
                <a:solidFill>
                  <a:srgbClr val="333333"/>
                </a:solidFill>
                <a:effectLst/>
                <a:latin typeface="Arial" panose="020B0604020202020204" pitchFamily="34" charset="0"/>
                <a:ea typeface="Times New Roman" panose="02020603050405020304" pitchFamily="18" charset="0"/>
              </a:rPr>
              <a:t> </a:t>
            </a:r>
            <a:r>
              <a:rPr lang="ru-RU" sz="1800" b="1" dirty="0">
                <a:solidFill>
                  <a:srgbClr val="333333"/>
                </a:solidFill>
                <a:effectLst/>
                <a:latin typeface="Arial" panose="020B0604020202020204" pitchFamily="34" charset="0"/>
                <a:ea typeface="Times New Roman" panose="02020603050405020304" pitchFamily="18" charset="0"/>
              </a:rPr>
              <a:t>и</a:t>
            </a:r>
            <a:r>
              <a:rPr lang="ru-RU" sz="1800" b="0" dirty="0">
                <a:solidFill>
                  <a:srgbClr val="333333"/>
                </a:solidFill>
                <a:effectLst/>
                <a:latin typeface="Arial" panose="020B0604020202020204" pitchFamily="34" charset="0"/>
                <a:ea typeface="Times New Roman" panose="02020603050405020304" pitchFamily="18" charset="0"/>
              </a:rPr>
              <a:t> </a:t>
            </a:r>
            <a:r>
              <a:rPr lang="ru-RU" sz="1800" b="1" dirty="0">
                <a:solidFill>
                  <a:srgbClr val="00B050"/>
                </a:solidFill>
                <a:effectLst/>
                <a:highlight>
                  <a:srgbClr val="FFFF00"/>
                </a:highlight>
                <a:latin typeface="Arial" panose="020B0604020202020204" pitchFamily="34" charset="0"/>
                <a:ea typeface="Times New Roman" panose="02020603050405020304" pitchFamily="18" charset="0"/>
              </a:rPr>
              <a:t>Австралии</a:t>
            </a:r>
            <a:r>
              <a:rPr lang="ru-RU" sz="1800" b="1" dirty="0">
                <a:solidFill>
                  <a:srgbClr val="333333"/>
                </a:solidFill>
                <a:effectLst/>
                <a:latin typeface="Arial" panose="020B0604020202020204" pitchFamily="34" charset="0"/>
                <a:ea typeface="Times New Roman" panose="02020603050405020304" pitchFamily="18" charset="0"/>
              </a:rPr>
              <a:t> период засухи многие русла пересыхают частично. А в Бразилии находится самая </a:t>
            </a:r>
            <a:r>
              <a:rPr lang="ru-RU" sz="1800" b="1" dirty="0">
                <a:solidFill>
                  <a:srgbClr val="000000"/>
                </a:solidFill>
                <a:effectLst/>
                <a:highlight>
                  <a:srgbClr val="FFFF00"/>
                </a:highlight>
                <a:latin typeface="Arial" panose="020B0604020202020204" pitchFamily="34" charset="0"/>
                <a:ea typeface="Times New Roman" panose="02020603050405020304" pitchFamily="18" charset="0"/>
              </a:rPr>
              <a:t>полноводная</a:t>
            </a:r>
            <a:r>
              <a:rPr lang="ru-RU" sz="1800" b="1" dirty="0">
                <a:solidFill>
                  <a:srgbClr val="333333"/>
                </a:solidFill>
                <a:effectLst/>
                <a:latin typeface="Arial" panose="020B0604020202020204" pitchFamily="34" charset="0"/>
                <a:ea typeface="Times New Roman" panose="02020603050405020304" pitchFamily="18" charset="0"/>
              </a:rPr>
              <a:t> река - это </a:t>
            </a:r>
            <a:r>
              <a:rPr lang="ru-RU" sz="1800" b="1" dirty="0">
                <a:solidFill>
                  <a:srgbClr val="0070C0"/>
                </a:solidFill>
                <a:effectLst/>
                <a:highlight>
                  <a:srgbClr val="FFFF00"/>
                </a:highlight>
                <a:latin typeface="Arial" panose="020B0604020202020204" pitchFamily="34" charset="0"/>
                <a:ea typeface="Times New Roman" panose="02020603050405020304" pitchFamily="18" charset="0"/>
              </a:rPr>
              <a:t>Амазонка</a:t>
            </a:r>
            <a:endParaRPr lang="ru-RU" sz="1800" dirty="0">
              <a:effectLst/>
              <a:latin typeface="Times New Roman" panose="02020603050405020304" pitchFamily="18" charset="0"/>
              <a:ea typeface="Times New Roman" panose="02020603050405020304" pitchFamily="18" charset="0"/>
            </a:endParaRPr>
          </a:p>
          <a:p>
            <a:pPr algn="just"/>
            <a:r>
              <a:rPr lang="ru-RU" sz="1800" b="0" dirty="0">
                <a:solidFill>
                  <a:srgbClr val="333333"/>
                </a:solidFill>
                <a:effectLst/>
                <a:latin typeface="Arial" panose="020B0604020202020204" pitchFamily="34" charset="0"/>
                <a:ea typeface="Times New Roman" panose="02020603050405020304" pitchFamily="18" charset="0"/>
              </a:rPr>
              <a:t>    </a:t>
            </a:r>
            <a:r>
              <a:rPr lang="ru-RU" sz="1800" b="1" dirty="0">
                <a:solidFill>
                  <a:srgbClr val="333333"/>
                </a:solidFill>
                <a:effectLst/>
                <a:latin typeface="Arial" panose="020B0604020202020204" pitchFamily="34" charset="0"/>
                <a:ea typeface="Times New Roman" panose="02020603050405020304" pitchFamily="18" charset="0"/>
              </a:rPr>
              <a:t>У </a:t>
            </a:r>
            <a:r>
              <a:rPr lang="ru-RU" sz="1800" b="1" dirty="0">
                <a:solidFill>
                  <a:srgbClr val="00B0F0"/>
                </a:solidFill>
                <a:effectLst/>
                <a:latin typeface="Arial" panose="020B0604020202020204" pitchFamily="34" charset="0"/>
                <a:ea typeface="Times New Roman" panose="02020603050405020304" pitchFamily="18" charset="0"/>
              </a:rPr>
              <a:t>Бразилии</a:t>
            </a:r>
            <a:r>
              <a:rPr lang="ru-RU" sz="1800" b="1" dirty="0">
                <a:solidFill>
                  <a:srgbClr val="333333"/>
                </a:solidFill>
                <a:effectLst/>
                <a:latin typeface="Arial" panose="020B0604020202020204" pitchFamily="34" charset="0"/>
                <a:ea typeface="Times New Roman" panose="02020603050405020304" pitchFamily="18" charset="0"/>
              </a:rPr>
              <a:t>, </a:t>
            </a:r>
            <a:r>
              <a:rPr lang="ru-RU" sz="1800" b="1" dirty="0">
                <a:solidFill>
                  <a:srgbClr val="FF0000"/>
                </a:solidFill>
                <a:effectLst/>
                <a:latin typeface="Arial" panose="020B0604020202020204" pitchFamily="34" charset="0"/>
                <a:ea typeface="Times New Roman" panose="02020603050405020304" pitchFamily="18" charset="0"/>
              </a:rPr>
              <a:t>Алжира</a:t>
            </a:r>
            <a:r>
              <a:rPr lang="ru-RU" sz="1800" b="1" dirty="0">
                <a:solidFill>
                  <a:srgbClr val="333333"/>
                </a:solidFill>
                <a:effectLst/>
                <a:latin typeface="Arial" panose="020B0604020202020204" pitchFamily="34" charset="0"/>
                <a:ea typeface="Times New Roman" panose="02020603050405020304" pitchFamily="18" charset="0"/>
              </a:rPr>
              <a:t> и </a:t>
            </a:r>
            <a:r>
              <a:rPr lang="ru-RU" sz="1800" b="1" dirty="0">
                <a:solidFill>
                  <a:srgbClr val="00B050"/>
                </a:solidFill>
                <a:effectLst/>
                <a:latin typeface="Arial" panose="020B0604020202020204" pitchFamily="34" charset="0"/>
                <a:ea typeface="Times New Roman" panose="02020603050405020304" pitchFamily="18" charset="0"/>
              </a:rPr>
              <a:t>Австралии</a:t>
            </a:r>
            <a:r>
              <a:rPr lang="ru-RU" sz="1800" b="1" dirty="0">
                <a:solidFill>
                  <a:srgbClr val="333333"/>
                </a:solidFill>
                <a:effectLst/>
                <a:latin typeface="Arial" panose="020B0604020202020204" pitchFamily="34" charset="0"/>
                <a:ea typeface="Times New Roman" panose="02020603050405020304" pitchFamily="18" charset="0"/>
              </a:rPr>
              <a:t> есть некоторые общие полезные ископаемые: </a:t>
            </a:r>
            <a:r>
              <a:rPr lang="ru-RU" sz="1800" b="1" dirty="0">
                <a:solidFill>
                  <a:srgbClr val="333333"/>
                </a:solidFill>
                <a:effectLst/>
                <a:highlight>
                  <a:srgbClr val="FFFF00"/>
                </a:highlight>
                <a:latin typeface="Arial" panose="020B0604020202020204" pitchFamily="34" charset="0"/>
                <a:ea typeface="Times New Roman" panose="02020603050405020304" pitchFamily="18" charset="0"/>
              </a:rPr>
              <a:t>железная руда, бокситы, фосфориты</a:t>
            </a:r>
            <a:r>
              <a:rPr lang="ru-RU" sz="1800" b="0" dirty="0">
                <a:solidFill>
                  <a:srgbClr val="333333"/>
                </a:solidFill>
                <a:effectLst/>
                <a:latin typeface="Arial" panose="020B0604020202020204" pitchFamily="34" charset="0"/>
                <a:ea typeface="Times New Roman" panose="02020603050405020304" pitchFamily="18" charset="0"/>
              </a:rPr>
              <a:t>. </a:t>
            </a:r>
            <a:r>
              <a:rPr lang="ru-RU" sz="1800" dirty="0">
                <a:solidFill>
                  <a:srgbClr val="333333"/>
                </a:solidFill>
                <a:effectLst/>
                <a:latin typeface="Arial" panose="020B0604020202020204" pitchFamily="34" charset="0"/>
                <a:ea typeface="Times New Roman" panose="02020603050405020304" pitchFamily="18" charset="0"/>
              </a:rPr>
              <a:t>Государства </a:t>
            </a:r>
            <a:r>
              <a:rPr lang="ru-RU" sz="1800" b="1" dirty="0">
                <a:solidFill>
                  <a:srgbClr val="333333"/>
                </a:solidFill>
                <a:effectLst/>
                <a:latin typeface="Arial" panose="020B0604020202020204" pitchFamily="34" charset="0"/>
                <a:ea typeface="Times New Roman" panose="02020603050405020304" pitchFamily="18" charset="0"/>
              </a:rPr>
              <a:t>объединяет вид</a:t>
            </a:r>
            <a:r>
              <a:rPr lang="ru-RU" sz="1800" dirty="0">
                <a:solidFill>
                  <a:srgbClr val="333333"/>
                </a:solidFill>
                <a:effectLst/>
                <a:latin typeface="Arial" panose="020B0604020202020204" pitchFamily="34" charset="0"/>
                <a:ea typeface="Times New Roman" panose="02020603050405020304" pitchFamily="18" charset="0"/>
              </a:rPr>
              <a:t> </a:t>
            </a:r>
            <a:r>
              <a:rPr lang="ru-RU" sz="1800" b="1" dirty="0">
                <a:solidFill>
                  <a:srgbClr val="333333"/>
                </a:solidFill>
                <a:effectLst/>
                <a:highlight>
                  <a:srgbClr val="FFFF00"/>
                </a:highlight>
                <a:latin typeface="Arial" panose="020B0604020202020204" pitchFamily="34" charset="0"/>
                <a:ea typeface="Times New Roman" panose="02020603050405020304" pitchFamily="18" charset="0"/>
              </a:rPr>
              <a:t>сельскохозяйственной</a:t>
            </a:r>
            <a:r>
              <a:rPr lang="ru-RU" sz="1800" b="1" dirty="0">
                <a:solidFill>
                  <a:srgbClr val="333333"/>
                </a:solidFill>
                <a:effectLst/>
                <a:latin typeface="Arial" panose="020B0604020202020204" pitchFamily="34" charset="0"/>
                <a:ea typeface="Times New Roman" panose="02020603050405020304" pitchFamily="18" charset="0"/>
              </a:rPr>
              <a:t> деятельности. </a:t>
            </a:r>
            <a:endParaRPr lang="ru-RU" sz="1800" dirty="0">
              <a:effectLst/>
              <a:latin typeface="Times New Roman" panose="02020603050405020304" pitchFamily="18" charset="0"/>
              <a:ea typeface="Times New Roman" panose="02020603050405020304" pitchFamily="18" charset="0"/>
            </a:endParaRPr>
          </a:p>
          <a:p>
            <a:pPr algn="just"/>
            <a:r>
              <a:rPr lang="ru-RU" sz="1800" dirty="0">
                <a:solidFill>
                  <a:srgbClr val="333333"/>
                </a:solidFill>
                <a:effectLst/>
                <a:latin typeface="Arial" panose="020B0604020202020204" pitchFamily="34" charset="0"/>
                <a:ea typeface="Times New Roman" panose="02020603050405020304" pitchFamily="18" charset="0"/>
              </a:rPr>
              <a:t>    В магазинах нашей страны можно встреть</a:t>
            </a:r>
            <a:r>
              <a:rPr lang="ru-RU" sz="1800" b="1" dirty="0">
                <a:solidFill>
                  <a:srgbClr val="333333"/>
                </a:solidFill>
                <a:effectLst/>
                <a:latin typeface="Arial" panose="020B0604020202020204" pitchFamily="34" charset="0"/>
                <a:ea typeface="Times New Roman" panose="02020603050405020304" pitchFamily="18" charset="0"/>
              </a:rPr>
              <a:t> фрукты </a:t>
            </a:r>
            <a:r>
              <a:rPr lang="ru-RU" sz="1800" dirty="0">
                <a:solidFill>
                  <a:srgbClr val="333333"/>
                </a:solidFill>
                <a:effectLst/>
                <a:latin typeface="Arial" panose="020B0604020202020204" pitchFamily="34" charset="0"/>
                <a:ea typeface="Times New Roman" panose="02020603050405020304" pitchFamily="18" charset="0"/>
              </a:rPr>
              <a:t>из </a:t>
            </a:r>
            <a:r>
              <a:rPr lang="ru-RU" sz="1800" b="1" dirty="0">
                <a:solidFill>
                  <a:srgbClr val="C00000"/>
                </a:solidFill>
                <a:effectLst/>
                <a:highlight>
                  <a:srgbClr val="FFFF00"/>
                </a:highlight>
                <a:latin typeface="Arial" panose="020B0604020202020204" pitchFamily="34" charset="0"/>
                <a:ea typeface="Times New Roman" panose="02020603050405020304" pitchFamily="18" charset="0"/>
              </a:rPr>
              <a:t>Алжира</a:t>
            </a:r>
            <a:r>
              <a:rPr lang="ru-RU" sz="1800" b="1" dirty="0">
                <a:solidFill>
                  <a:srgbClr val="333333"/>
                </a:solidFill>
                <a:effectLst/>
                <a:latin typeface="Arial" panose="020B0604020202020204" pitchFamily="34" charset="0"/>
                <a:ea typeface="Times New Roman" panose="02020603050405020304" pitchFamily="18" charset="0"/>
              </a:rPr>
              <a:t> и напиток </a:t>
            </a:r>
            <a:r>
              <a:rPr lang="ru-RU" sz="1800" b="1" dirty="0">
                <a:solidFill>
                  <a:srgbClr val="000000"/>
                </a:solidFill>
                <a:effectLst/>
                <a:highlight>
                  <a:srgbClr val="FFFF00"/>
                </a:highlight>
                <a:latin typeface="Arial" panose="020B0604020202020204" pitchFamily="34" charset="0"/>
                <a:ea typeface="Times New Roman" panose="02020603050405020304" pitchFamily="18" charset="0"/>
              </a:rPr>
              <a:t>кофе</a:t>
            </a:r>
            <a:r>
              <a:rPr lang="ru-RU" sz="1800" b="1" dirty="0">
                <a:solidFill>
                  <a:srgbClr val="000000"/>
                </a:solidFill>
                <a:effectLst/>
                <a:latin typeface="Arial" panose="020B0604020202020204" pitchFamily="34" charset="0"/>
                <a:ea typeface="Times New Roman" panose="02020603050405020304" pitchFamily="18" charset="0"/>
              </a:rPr>
              <a:t> </a:t>
            </a:r>
            <a:r>
              <a:rPr lang="ru-RU" sz="1800" b="1" dirty="0">
                <a:solidFill>
                  <a:srgbClr val="333333"/>
                </a:solidFill>
                <a:effectLst/>
                <a:latin typeface="Arial" panose="020B0604020202020204" pitchFamily="34" charset="0"/>
                <a:ea typeface="Times New Roman" panose="02020603050405020304" pitchFamily="18" charset="0"/>
              </a:rPr>
              <a:t>из </a:t>
            </a:r>
            <a:r>
              <a:rPr lang="ru-RU" sz="1800" b="1" dirty="0">
                <a:solidFill>
                  <a:srgbClr val="00B0F0"/>
                </a:solidFill>
                <a:effectLst/>
                <a:latin typeface="Arial" panose="020B0604020202020204" pitchFamily="34" charset="0"/>
                <a:ea typeface="Times New Roman" panose="02020603050405020304" pitchFamily="18" charset="0"/>
              </a:rPr>
              <a:t>Бразилии</a:t>
            </a:r>
            <a:r>
              <a:rPr lang="ru-RU" sz="1800" b="1" dirty="0">
                <a:solidFill>
                  <a:srgbClr val="333333"/>
                </a:solidFill>
                <a:effectLst/>
                <a:latin typeface="Arial" panose="020B0604020202020204" pitchFamily="34" charset="0"/>
                <a:ea typeface="Times New Roman" panose="02020603050405020304" pitchFamily="18" charset="0"/>
              </a:rPr>
              <a:t>. Из </a:t>
            </a:r>
            <a:r>
              <a:rPr lang="ru-RU" sz="1800" b="1" dirty="0">
                <a:solidFill>
                  <a:srgbClr val="00B050"/>
                </a:solidFill>
                <a:effectLst/>
                <a:latin typeface="Arial" panose="020B0604020202020204" pitchFamily="34" charset="0"/>
                <a:ea typeface="Times New Roman" panose="02020603050405020304" pitchFamily="18" charset="0"/>
              </a:rPr>
              <a:t>Австралии</a:t>
            </a:r>
            <a:r>
              <a:rPr lang="ru-RU" sz="1800" b="1" dirty="0">
                <a:solidFill>
                  <a:srgbClr val="333333"/>
                </a:solidFill>
                <a:effectLst/>
                <a:latin typeface="Arial" panose="020B0604020202020204" pitchFamily="34" charset="0"/>
                <a:ea typeface="Times New Roman" panose="02020603050405020304" pitchFamily="18" charset="0"/>
              </a:rPr>
              <a:t> в России товары отсутствуют, </a:t>
            </a:r>
            <a:r>
              <a:rPr lang="ru-RU" sz="1800" dirty="0">
                <a:solidFill>
                  <a:srgbClr val="333333"/>
                </a:solidFill>
                <a:effectLst/>
                <a:latin typeface="Arial" panose="020B0604020202020204" pitchFamily="34" charset="0"/>
                <a:ea typeface="Times New Roman" panose="02020603050405020304" pitchFamily="18" charset="0"/>
              </a:rPr>
              <a:t>так как нужно преодолеть </a:t>
            </a:r>
            <a:r>
              <a:rPr lang="ru-RU" sz="1800" b="1" dirty="0">
                <a:solidFill>
                  <a:srgbClr val="333333"/>
                </a:solidFill>
                <a:effectLst/>
                <a:highlight>
                  <a:srgbClr val="FFFF00"/>
                </a:highlight>
                <a:latin typeface="Arial" panose="020B0604020202020204" pitchFamily="34" charset="0"/>
                <a:ea typeface="Times New Roman" panose="02020603050405020304" pitchFamily="18" charset="0"/>
              </a:rPr>
              <a:t>большо</a:t>
            </a:r>
            <a:r>
              <a:rPr lang="ru-RU" sz="1800" b="1" dirty="0">
                <a:solidFill>
                  <a:srgbClr val="000000"/>
                </a:solidFill>
                <a:effectLst/>
                <a:highlight>
                  <a:srgbClr val="FFFF00"/>
                </a:highlight>
                <a:latin typeface="Arial" panose="020B0604020202020204" pitchFamily="34" charset="0"/>
                <a:ea typeface="Times New Roman" panose="02020603050405020304" pitchFamily="18" charset="0"/>
              </a:rPr>
              <a:t>е</a:t>
            </a:r>
            <a:r>
              <a:rPr lang="ru-RU" sz="1800" b="1" dirty="0">
                <a:solidFill>
                  <a:srgbClr val="000000"/>
                </a:solidFill>
                <a:effectLst/>
                <a:latin typeface="Arial" panose="020B0604020202020204" pitchFamily="34" charset="0"/>
                <a:ea typeface="Times New Roman" panose="02020603050405020304" pitchFamily="18" charset="0"/>
              </a:rPr>
              <a:t> </a:t>
            </a:r>
            <a:r>
              <a:rPr lang="ru-RU" sz="1800" dirty="0">
                <a:solidFill>
                  <a:srgbClr val="333333"/>
                </a:solidFill>
                <a:effectLst/>
                <a:latin typeface="Arial" panose="020B0604020202020204" pitchFamily="34" charset="0"/>
                <a:ea typeface="Times New Roman" panose="02020603050405020304" pitchFamily="18" charset="0"/>
              </a:rPr>
              <a:t>расстояние и стоимость их будет </a:t>
            </a:r>
            <a:r>
              <a:rPr lang="ru-RU" sz="1800" b="1" dirty="0">
                <a:solidFill>
                  <a:srgbClr val="333333"/>
                </a:solidFill>
                <a:effectLst/>
                <a:highlight>
                  <a:srgbClr val="FFFF00"/>
                </a:highlight>
                <a:latin typeface="Arial" panose="020B0604020202020204" pitchFamily="34" charset="0"/>
                <a:ea typeface="Times New Roman" panose="02020603050405020304" pitchFamily="18" charset="0"/>
              </a:rPr>
              <a:t>высокой</a:t>
            </a:r>
            <a:r>
              <a:rPr lang="ru-RU" sz="1800" dirty="0">
                <a:solidFill>
                  <a:srgbClr val="333333"/>
                </a:solidFill>
                <a:effectLst/>
                <a:highlight>
                  <a:srgbClr val="FFFF00"/>
                </a:highlight>
                <a:latin typeface="Arial" panose="020B0604020202020204" pitchFamily="34" charset="0"/>
                <a:ea typeface="Times New Roman" panose="02020603050405020304" pitchFamily="18" charset="0"/>
              </a:rPr>
              <a:t>.</a:t>
            </a:r>
            <a:endParaRPr lang="ru-RU" dirty="0"/>
          </a:p>
        </p:txBody>
      </p:sp>
      <p:sp>
        <p:nvSpPr>
          <p:cNvPr id="4" name="TextBox 3">
            <a:extLst>
              <a:ext uri="{FF2B5EF4-FFF2-40B4-BE49-F238E27FC236}">
                <a16:creationId xmlns:a16="http://schemas.microsoft.com/office/drawing/2014/main" xmlns="" id="{17B1433B-56BD-8C2C-4864-653EB11E3615}"/>
              </a:ext>
            </a:extLst>
          </p:cNvPr>
          <p:cNvSpPr txBox="1"/>
          <p:nvPr/>
        </p:nvSpPr>
        <p:spPr>
          <a:xfrm>
            <a:off x="2998255" y="232594"/>
            <a:ext cx="3301937"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Мы сегодня узнали,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что: </a:t>
            </a:r>
          </a:p>
        </p:txBody>
      </p:sp>
      <p:pic>
        <p:nvPicPr>
          <p:cNvPr id="5" name="Рисунок 4">
            <a:extLst>
              <a:ext uri="{FF2B5EF4-FFF2-40B4-BE49-F238E27FC236}">
                <a16:creationId xmlns:a16="http://schemas.microsoft.com/office/drawing/2014/main" xmlns="" id="{54C59B97-3A3F-AA1B-0B2A-01F40A05A0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0255" y="26844"/>
            <a:ext cx="1546529" cy="1468944"/>
          </a:xfrm>
          <a:prstGeom prst="rect">
            <a:avLst/>
          </a:prstGeom>
        </p:spPr>
      </p:pic>
      <p:sp>
        <p:nvSpPr>
          <p:cNvPr id="7" name="TextBox 6">
            <a:extLst>
              <a:ext uri="{FF2B5EF4-FFF2-40B4-BE49-F238E27FC236}">
                <a16:creationId xmlns:a16="http://schemas.microsoft.com/office/drawing/2014/main" xmlns="" id="{13D39972-0B29-3574-9F4A-EB8F179214E6}"/>
              </a:ext>
            </a:extLst>
          </p:cNvPr>
          <p:cNvSpPr txBox="1"/>
          <p:nvPr/>
        </p:nvSpPr>
        <p:spPr>
          <a:xfrm>
            <a:off x="2020931" y="5354125"/>
            <a:ext cx="525658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Взаимопроверка!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Оцени знания соседа справа </a:t>
            </a:r>
          </a:p>
        </p:txBody>
      </p:sp>
    </p:spTree>
    <p:extLst>
      <p:ext uri="{BB962C8B-B14F-4D97-AF65-F5344CB8AC3E}">
        <p14:creationId xmlns:p14="http://schemas.microsoft.com/office/powerpoint/2010/main" val="29846995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467FE84-768E-81C8-FF84-4EAB37BE5B9D}"/>
              </a:ext>
            </a:extLst>
          </p:cNvPr>
          <p:cNvSpPr txBox="1"/>
          <p:nvPr/>
        </p:nvSpPr>
        <p:spPr>
          <a:xfrm>
            <a:off x="2286000" y="116632"/>
            <a:ext cx="457200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Взаимопроверка!</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b="1" dirty="0">
                <a:solidFill>
                  <a:srgbClr val="FF0000"/>
                </a:solidFill>
                <a:effectLst>
                  <a:outerShdw blurRad="38100" dist="38100" dir="2700000" algn="tl">
                    <a:srgbClr val="000000">
                      <a:alpha val="43137"/>
                    </a:srgbClr>
                  </a:outerShdw>
                </a:effectLst>
                <a:latin typeface="Calibri"/>
              </a:rPr>
              <a:t>«Послание в бутылке»</a:t>
            </a:r>
            <a:endParaRPr kumimoji="0" lang="ru-RU"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Оцени знания соседа</a:t>
            </a:r>
          </a:p>
        </p:txBody>
      </p:sp>
      <p:sp>
        <p:nvSpPr>
          <p:cNvPr id="3" name="TextBox 2">
            <a:extLst>
              <a:ext uri="{FF2B5EF4-FFF2-40B4-BE49-F238E27FC236}">
                <a16:creationId xmlns:a16="http://schemas.microsoft.com/office/drawing/2014/main" xmlns="" id="{FBB8E134-DB3E-1D4C-6C7A-A580CE1BB9DF}"/>
              </a:ext>
            </a:extLst>
          </p:cNvPr>
          <p:cNvSpPr txBox="1"/>
          <p:nvPr/>
        </p:nvSpPr>
        <p:spPr>
          <a:xfrm>
            <a:off x="1907704" y="1772816"/>
            <a:ext cx="6840760" cy="2554545"/>
          </a:xfrm>
          <a:prstGeom prst="rect">
            <a:avLst/>
          </a:prstGeom>
          <a:noFill/>
        </p:spPr>
        <p:txBody>
          <a:bodyPr wrap="square" rtlCol="0">
            <a:spAutoFit/>
          </a:bodyPr>
          <a:lstStyle/>
          <a:p>
            <a:r>
              <a:rPr lang="ru-RU" sz="3200" dirty="0"/>
              <a:t>0-1 ошибка – «</a:t>
            </a:r>
            <a:r>
              <a:rPr lang="ru-RU" sz="3200" b="1" dirty="0">
                <a:solidFill>
                  <a:srgbClr val="00B050"/>
                </a:solidFill>
                <a:effectLst>
                  <a:outerShdw blurRad="38100" dist="38100" dir="2700000" algn="tl">
                    <a:srgbClr val="000000">
                      <a:alpha val="43137"/>
                    </a:srgbClr>
                  </a:outerShdw>
                </a:effectLst>
              </a:rPr>
              <a:t>5</a:t>
            </a:r>
            <a:r>
              <a:rPr lang="ru-RU" sz="3200" dirty="0"/>
              <a:t>»</a:t>
            </a:r>
          </a:p>
          <a:p>
            <a:r>
              <a:rPr lang="ru-RU" sz="3200" dirty="0"/>
              <a:t>2-3 ошибки – «</a:t>
            </a:r>
            <a:r>
              <a:rPr lang="ru-RU" sz="3200" b="1" dirty="0">
                <a:solidFill>
                  <a:srgbClr val="00B050"/>
                </a:solidFill>
                <a:effectLst>
                  <a:outerShdw blurRad="38100" dist="38100" dir="2700000" algn="tl">
                    <a:srgbClr val="000000">
                      <a:alpha val="43137"/>
                    </a:srgbClr>
                  </a:outerShdw>
                </a:effectLst>
              </a:rPr>
              <a:t>4</a:t>
            </a:r>
            <a:r>
              <a:rPr lang="ru-RU" sz="3200" dirty="0"/>
              <a:t>»</a:t>
            </a:r>
          </a:p>
          <a:p>
            <a:r>
              <a:rPr lang="ru-RU" sz="3200" dirty="0"/>
              <a:t>    4 ошибки – «</a:t>
            </a:r>
            <a:r>
              <a:rPr lang="ru-RU" sz="3200" b="1" dirty="0">
                <a:solidFill>
                  <a:schemeClr val="accent6">
                    <a:lumMod val="75000"/>
                  </a:schemeClr>
                </a:solidFill>
                <a:effectLst>
                  <a:outerShdw blurRad="38100" dist="38100" dir="2700000" algn="tl">
                    <a:srgbClr val="000000">
                      <a:alpha val="43137"/>
                    </a:srgbClr>
                  </a:outerShdw>
                </a:effectLst>
              </a:rPr>
              <a:t>3</a:t>
            </a:r>
            <a:r>
              <a:rPr lang="ru-RU" sz="3200" dirty="0"/>
              <a:t>»</a:t>
            </a:r>
          </a:p>
          <a:p>
            <a:r>
              <a:rPr lang="ru-RU" sz="3200" dirty="0"/>
              <a:t>5 и более – «</a:t>
            </a:r>
            <a:r>
              <a:rPr lang="ru-RU" sz="3200" i="1" dirty="0">
                <a:solidFill>
                  <a:srgbClr val="FF0000"/>
                </a:solidFill>
              </a:rPr>
              <a:t>нужно ещё раз пройти</a:t>
            </a:r>
          </a:p>
          <a:p>
            <a:r>
              <a:rPr lang="ru-RU" sz="3200" i="1" dirty="0">
                <a:solidFill>
                  <a:srgbClr val="FF0000"/>
                </a:solidFill>
              </a:rPr>
              <a:t>                               материал по теме</a:t>
            </a:r>
            <a:r>
              <a:rPr lang="ru-RU" sz="3200" dirty="0"/>
              <a:t>» </a:t>
            </a:r>
          </a:p>
        </p:txBody>
      </p:sp>
      <p:pic>
        <p:nvPicPr>
          <p:cNvPr id="4" name="Рисунок 3">
            <a:extLst>
              <a:ext uri="{FF2B5EF4-FFF2-40B4-BE49-F238E27FC236}">
                <a16:creationId xmlns:a16="http://schemas.microsoft.com/office/drawing/2014/main" xmlns="" id="{16685235-763D-2CC6-E3AE-AD18C1E57D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353" y="4437112"/>
            <a:ext cx="4035293" cy="2165607"/>
          </a:xfrm>
          <a:prstGeom prst="rect">
            <a:avLst/>
          </a:prstGeom>
        </p:spPr>
      </p:pic>
    </p:spTree>
    <p:extLst>
      <p:ext uri="{BB962C8B-B14F-4D97-AF65-F5344CB8AC3E}">
        <p14:creationId xmlns:p14="http://schemas.microsoft.com/office/powerpoint/2010/main" val="14094789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s2.dmcdn.net/JHWfx/1280x720-e3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800200"/>
            <a:ext cx="9144000" cy="5085184"/>
          </a:xfrm>
          <a:prstGeom prst="rect">
            <a:avLst/>
          </a:prstGeom>
          <a:noFill/>
        </p:spPr>
      </p:pic>
      <p:sp>
        <p:nvSpPr>
          <p:cNvPr id="19457" name="Rectangle 1"/>
          <p:cNvSpPr>
            <a:spLocks noChangeArrowheads="1"/>
          </p:cNvSpPr>
          <p:nvPr/>
        </p:nvSpPr>
        <p:spPr bwMode="auto">
          <a:xfrm>
            <a:off x="539552" y="10359"/>
            <a:ext cx="8604448" cy="25545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effectLst/>
                <a:latin typeface="Franklin Gothic Medium" pitchFamily="34" charset="0"/>
                <a:cs typeface="Arial" pitchFamily="34" charset="0"/>
              </a:rPr>
              <a:t>Географическое положение этой страны своеобразно. Она омывается водами </a:t>
            </a:r>
            <a:r>
              <a:rPr lang="ru-RU" sz="2000" dirty="0">
                <a:latin typeface="Franklin Gothic Medium" pitchFamily="34" charset="0"/>
                <a:cs typeface="Arial" pitchFamily="34" charset="0"/>
              </a:rPr>
              <a:t>двух</a:t>
            </a:r>
            <a:r>
              <a:rPr kumimoji="0" lang="ru-RU" sz="2000" b="0" i="0" u="none" strike="noStrike" cap="none" normalizeH="0" baseline="0" dirty="0">
                <a:ln>
                  <a:noFill/>
                </a:ln>
                <a:effectLst/>
                <a:latin typeface="Franklin Gothic Medium" pitchFamily="34" charset="0"/>
                <a:cs typeface="Arial" pitchFamily="34" charset="0"/>
              </a:rPr>
              <a:t> океанов. В июле в этой стране самый разгар зимы. На материке, на котором находится эта страна, нет действующих вулканов, здесь не происходят землетрясения. Вдоль восточного побережья протянулись невысокие горы. Одной из характерных черт природы является широкое распространение пустынь. Столица – не самый крупный её город. Средняя плотность населения составляет </a:t>
            </a:r>
            <a:r>
              <a:rPr kumimoji="0" lang="ru-RU" sz="2000" b="0" i="0" u="none" strike="noStrike" cap="none" normalizeH="0" baseline="0" dirty="0">
                <a:ln>
                  <a:noFill/>
                </a:ln>
                <a:solidFill>
                  <a:srgbClr val="000000"/>
                </a:solidFill>
                <a:effectLst/>
                <a:latin typeface="Franklin Gothic Medium" pitchFamily="34" charset="0"/>
                <a:cs typeface="Arial" pitchFamily="34" charset="0"/>
              </a:rPr>
              <a:t>примерно 4 человека на 1 кв. км.</a:t>
            </a:r>
            <a:r>
              <a:rPr kumimoji="0" lang="ru-RU" sz="2000" b="0" i="0" u="none" strike="noStrike" cap="none" normalizeH="0" baseline="0" dirty="0">
                <a:ln>
                  <a:noFill/>
                </a:ln>
                <a:effectLst/>
                <a:latin typeface="Franklin Gothic Medium" pitchFamily="34" charset="0"/>
                <a:cs typeface="Arial" pitchFamily="34" charset="0"/>
              </a:rPr>
              <a:t> </a:t>
            </a:r>
          </a:p>
        </p:txBody>
      </p:sp>
      <p:sp>
        <p:nvSpPr>
          <p:cNvPr id="3" name="Прямоугольник 2"/>
          <p:cNvSpPr/>
          <p:nvPr/>
        </p:nvSpPr>
        <p:spPr>
          <a:xfrm>
            <a:off x="3419872" y="4509120"/>
            <a:ext cx="3371436" cy="923330"/>
          </a:xfrm>
          <a:prstGeom prst="rect">
            <a:avLst/>
          </a:prstGeom>
          <a:solidFill>
            <a:schemeClr val="bg1"/>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rgbClr val="0000FF"/>
                </a:solidFill>
                <a:effectLst>
                  <a:outerShdw blurRad="76200" dist="50800" dir="5400000" algn="tl" rotWithShape="0">
                    <a:srgbClr val="000000">
                      <a:alpha val="65000"/>
                    </a:srgbClr>
                  </a:outerShdw>
                </a:effectLst>
              </a:rPr>
              <a:t>Австралия</a:t>
            </a:r>
          </a:p>
        </p:txBody>
      </p:sp>
      <p:pic>
        <p:nvPicPr>
          <p:cNvPr id="7" name="Picture 2" descr="http://ussa.portalmaster.ru/storage/news/1635.jpg">
            <a:hlinkClick r:id="rId3" action="ppaction://hlinksldjump"/>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67936" y="6271462"/>
            <a:ext cx="576064" cy="586538"/>
          </a:xfrm>
          <a:prstGeom prst="rect">
            <a:avLst/>
          </a:prstGeom>
          <a:noFill/>
        </p:spPr>
      </p:pic>
      <p:pic>
        <p:nvPicPr>
          <p:cNvPr id="23554" name="Picture 2" descr="http://33tura.ru/FLAG/avstraliya.gif"/>
          <p:cNvPicPr>
            <a:picLocks noChangeAspect="1" noChangeArrowheads="1"/>
          </p:cNvPicPr>
          <p:nvPr/>
        </p:nvPicPr>
        <p:blipFill>
          <a:blip r:embed="rId5"/>
          <a:srcRect/>
          <a:stretch>
            <a:fillRect/>
          </a:stretch>
        </p:blipFill>
        <p:spPr bwMode="auto">
          <a:xfrm>
            <a:off x="7572396" y="4929198"/>
            <a:ext cx="1428750" cy="7143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9" presetClass="entr" presetSubtype="0" fill="hold" nodeType="afterEffect">
                                  <p:stCondLst>
                                    <p:cond delay="0"/>
                                  </p:stCondLst>
                                  <p:childTnLst>
                                    <p:set>
                                      <p:cBhvr>
                                        <p:cTn id="13" dur="1" fill="hold">
                                          <p:stCondLst>
                                            <p:cond delay="0"/>
                                          </p:stCondLst>
                                        </p:cTn>
                                        <p:tgtEl>
                                          <p:spTgt spid="23554"/>
                                        </p:tgtEl>
                                        <p:attrNameLst>
                                          <p:attrName>style.visibility</p:attrName>
                                        </p:attrNameLst>
                                      </p:cBhvr>
                                      <p:to>
                                        <p:strVal val="visible"/>
                                      </p:to>
                                    </p:set>
                                    <p:anim calcmode="lin" valueType="num">
                                      <p:cBhvr>
                                        <p:cTn id="14" dur="1000" fill="hold"/>
                                        <p:tgtEl>
                                          <p:spTgt spid="23554"/>
                                        </p:tgtEl>
                                        <p:attrNameLst>
                                          <p:attrName>ppt_x</p:attrName>
                                        </p:attrNameLst>
                                      </p:cBhvr>
                                      <p:tavLst>
                                        <p:tav tm="0">
                                          <p:val>
                                            <p:strVal val="#ppt_x-.2"/>
                                          </p:val>
                                        </p:tav>
                                        <p:tav tm="100000">
                                          <p:val>
                                            <p:strVal val="#ppt_x"/>
                                          </p:val>
                                        </p:tav>
                                      </p:tavLst>
                                    </p:anim>
                                    <p:anim calcmode="lin" valueType="num">
                                      <p:cBhvr>
                                        <p:cTn id="15" dur="1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3C5600A-C7B3-1E55-8F23-DDAE29F903D9}"/>
            </a:ext>
          </a:extLst>
        </p:cNvPr>
        <p:cNvGrpSpPr/>
        <p:nvPr/>
      </p:nvGrpSpPr>
      <p:grpSpPr>
        <a:xfrm>
          <a:off x="0" y="0"/>
          <a:ext cx="0" cy="0"/>
          <a:chOff x="0" y="0"/>
          <a:chExt cx="0" cy="0"/>
        </a:xfrm>
      </p:grpSpPr>
      <p:sp>
        <p:nvSpPr>
          <p:cNvPr id="6" name="Облачко с текстом: овальное 5">
            <a:extLst>
              <a:ext uri="{FF2B5EF4-FFF2-40B4-BE49-F238E27FC236}">
                <a16:creationId xmlns:a16="http://schemas.microsoft.com/office/drawing/2014/main" xmlns="" id="{6113AE20-2836-E12F-011D-4BC006F48899}"/>
              </a:ext>
            </a:extLst>
          </p:cNvPr>
          <p:cNvSpPr/>
          <p:nvPr/>
        </p:nvSpPr>
        <p:spPr>
          <a:xfrm>
            <a:off x="2249488" y="104467"/>
            <a:ext cx="4896544" cy="1233492"/>
          </a:xfrm>
          <a:prstGeom prst="wedgeEllipseCallout">
            <a:avLst>
              <a:gd name="adj1" fmla="val 61855"/>
              <a:gd name="adj2" fmla="val -17885"/>
            </a:avLst>
          </a:prstGeom>
          <a:solidFill>
            <a:srgbClr val="CBD9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a:extLst>
              <a:ext uri="{FF2B5EF4-FFF2-40B4-BE49-F238E27FC236}">
                <a16:creationId xmlns:a16="http://schemas.microsoft.com/office/drawing/2014/main" xmlns="" id="{9DD4E6ED-0350-88CB-77C3-AF659B3BE031}"/>
              </a:ext>
            </a:extLst>
          </p:cNvPr>
          <p:cNvSpPr txBox="1"/>
          <p:nvPr/>
        </p:nvSpPr>
        <p:spPr>
          <a:xfrm>
            <a:off x="2267742" y="259548"/>
            <a:ext cx="489654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1" i="1" u="none" strike="noStrike" kern="1200" cap="none" spc="0" normalizeH="0" baseline="0" noProof="0" dirty="0">
                <a:ln>
                  <a:noFill/>
                </a:ln>
                <a:solidFill>
                  <a:srgbClr val="FF0000"/>
                </a:solidFill>
                <a:uLnTx/>
                <a:uFillTx/>
                <a:latin typeface="Calibri"/>
                <a:ea typeface="+mn-ea"/>
                <a:cs typeface="+mn-cs"/>
              </a:rPr>
              <a:t>Давайте проверим ваши знания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1" i="1" u="none" strike="noStrike" kern="1200" cap="none" spc="0" normalizeH="0" baseline="0" noProof="0" dirty="0">
                <a:ln>
                  <a:noFill/>
                </a:ln>
                <a:solidFill>
                  <a:srgbClr val="FF0000"/>
                </a:solidFill>
                <a:uLnTx/>
                <a:uFillTx/>
                <a:latin typeface="Calibri"/>
                <a:ea typeface="+mn-ea"/>
                <a:cs typeface="+mn-cs"/>
              </a:rPr>
              <a:t>по функциональной грамотности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1" i="1" u="none" strike="noStrike" kern="1200" cap="none" spc="0" normalizeH="0" baseline="0" noProof="0" dirty="0">
                <a:ln>
                  <a:noFill/>
                </a:ln>
                <a:solidFill>
                  <a:srgbClr val="FF0000"/>
                </a:solidFill>
                <a:uLnTx/>
                <a:uFillTx/>
                <a:latin typeface="Calibri"/>
                <a:ea typeface="+mn-ea"/>
                <a:cs typeface="+mn-cs"/>
              </a:rPr>
              <a:t>и готовность писать ВПР </a:t>
            </a:r>
          </a:p>
        </p:txBody>
      </p:sp>
      <p:pic>
        <p:nvPicPr>
          <p:cNvPr id="5" name="Рисунок 4">
            <a:extLst>
              <a:ext uri="{FF2B5EF4-FFF2-40B4-BE49-F238E27FC236}">
                <a16:creationId xmlns:a16="http://schemas.microsoft.com/office/drawing/2014/main" xmlns="" id="{F7981A3B-77BA-5AD6-4F4D-9C6E67288E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0255" y="26844"/>
            <a:ext cx="1546529" cy="1468944"/>
          </a:xfrm>
          <a:prstGeom prst="rect">
            <a:avLst/>
          </a:prstGeom>
        </p:spPr>
      </p:pic>
      <p:sp>
        <p:nvSpPr>
          <p:cNvPr id="7" name="TextBox 6">
            <a:extLst>
              <a:ext uri="{FF2B5EF4-FFF2-40B4-BE49-F238E27FC236}">
                <a16:creationId xmlns:a16="http://schemas.microsoft.com/office/drawing/2014/main" xmlns="" id="{0351C7C3-B882-066D-41D9-BA872369F455}"/>
              </a:ext>
            </a:extLst>
          </p:cNvPr>
          <p:cNvSpPr txBox="1"/>
          <p:nvPr/>
        </p:nvSpPr>
        <p:spPr>
          <a:xfrm>
            <a:off x="251520" y="1347607"/>
            <a:ext cx="8640960" cy="968278"/>
          </a:xfrm>
          <a:prstGeom prst="rect">
            <a:avLst/>
          </a:prstGeom>
          <a:noFill/>
        </p:spPr>
        <p:txBody>
          <a:bodyPr wrap="square">
            <a:spAutoFit/>
          </a:bodyPr>
          <a:lstStyle/>
          <a:p>
            <a:pPr indent="237490" algn="just">
              <a:lnSpc>
                <a:spcPct val="107000"/>
              </a:lnSpc>
              <a:spcAft>
                <a:spcPts val="800"/>
              </a:spcAft>
            </a:pPr>
            <a:r>
              <a:rPr lang="ru-RU" sz="1800" kern="0" dirty="0">
                <a:effectLst/>
                <a:latin typeface="Calibri" panose="020F0502020204030204" pitchFamily="34" charset="0"/>
                <a:ea typeface="Times New Roman" panose="02020603050405020304" pitchFamily="18" charset="0"/>
                <a:cs typeface="Calibri" panose="020F0502020204030204" pitchFamily="34" charset="0"/>
              </a:rPr>
              <a:t>Представьте, что Вы познакомились со своим сверстником, который живёт за границей, и он прислал Вам фотографии, сделанные в его стране. Рассмотрите фотографии и ответьте на вопросы.</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a16="http://schemas.microsoft.com/office/drawing/2014/main" xmlns="" id="{4AD4194D-C76F-9E54-01F3-BB2F6EA5F5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592" y="2244334"/>
            <a:ext cx="7888843" cy="1829030"/>
          </a:xfrm>
          <a:prstGeom prst="rect">
            <a:avLst/>
          </a:prstGeom>
        </p:spPr>
      </p:pic>
      <p:sp>
        <p:nvSpPr>
          <p:cNvPr id="10" name="TextBox 9">
            <a:extLst>
              <a:ext uri="{FF2B5EF4-FFF2-40B4-BE49-F238E27FC236}">
                <a16:creationId xmlns:a16="http://schemas.microsoft.com/office/drawing/2014/main" xmlns="" id="{4DCAF4F1-F1CE-E33B-6E7A-E5B9649A425D}"/>
              </a:ext>
            </a:extLst>
          </p:cNvPr>
          <p:cNvSpPr txBox="1"/>
          <p:nvPr/>
        </p:nvSpPr>
        <p:spPr>
          <a:xfrm>
            <a:off x="395536" y="4073364"/>
            <a:ext cx="8892480" cy="671915"/>
          </a:xfrm>
          <a:prstGeom prst="rect">
            <a:avLst/>
          </a:prstGeom>
          <a:noFill/>
        </p:spPr>
        <p:txBody>
          <a:bodyPr wrap="square">
            <a:spAutoFit/>
          </a:bodyPr>
          <a:lstStyle/>
          <a:p>
            <a:pPr>
              <a:lnSpc>
                <a:spcPct val="107000"/>
              </a:lnSpc>
              <a:spcAft>
                <a:spcPts val="800"/>
              </a:spcAft>
            </a:pPr>
            <a:r>
              <a:rPr lang="ru-RU" sz="1800" kern="0" dirty="0">
                <a:effectLst/>
                <a:latin typeface="Calibri" panose="020F0502020204030204" pitchFamily="34" charset="0"/>
                <a:ea typeface="Times New Roman" panose="02020603050405020304" pitchFamily="18" charset="0"/>
                <a:cs typeface="Calibri" panose="020F0502020204030204" pitchFamily="34" charset="0"/>
              </a:rPr>
              <a:t>    Рассмотри представленные ниже рисунки. Выбери рисунок с контуром страны, в которой живёт сверстник. Обведи в ответе букву, которой обозначен этот рисунок. </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xmlns="" id="{DD12B0AE-7A9C-3BF8-6B4A-969E43097B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3728" y="4784465"/>
            <a:ext cx="1187623" cy="1329508"/>
          </a:xfrm>
          <a:prstGeom prst="rect">
            <a:avLst/>
          </a:prstGeom>
        </p:spPr>
      </p:pic>
      <p:pic>
        <p:nvPicPr>
          <p:cNvPr id="12" name="Рисунок 11">
            <a:extLst>
              <a:ext uri="{FF2B5EF4-FFF2-40B4-BE49-F238E27FC236}">
                <a16:creationId xmlns:a16="http://schemas.microsoft.com/office/drawing/2014/main" xmlns="" id="{B779ADC1-638B-379A-B23E-BDE4E58C8A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570" y="4777303"/>
            <a:ext cx="1792379" cy="1688738"/>
          </a:xfrm>
          <a:prstGeom prst="rect">
            <a:avLst/>
          </a:prstGeom>
        </p:spPr>
      </p:pic>
      <p:pic>
        <p:nvPicPr>
          <p:cNvPr id="13" name="Рисунок 12">
            <a:extLst>
              <a:ext uri="{FF2B5EF4-FFF2-40B4-BE49-F238E27FC236}">
                <a16:creationId xmlns:a16="http://schemas.microsoft.com/office/drawing/2014/main" xmlns="" id="{3FD41FD7-6148-DA56-54DC-A6EF1E7B35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160" y="4784465"/>
            <a:ext cx="1336903" cy="1389850"/>
          </a:xfrm>
          <a:prstGeom prst="rect">
            <a:avLst/>
          </a:prstGeom>
        </p:spPr>
      </p:pic>
      <p:sp>
        <p:nvSpPr>
          <p:cNvPr id="14" name="TextBox 13">
            <a:extLst>
              <a:ext uri="{FF2B5EF4-FFF2-40B4-BE49-F238E27FC236}">
                <a16:creationId xmlns:a16="http://schemas.microsoft.com/office/drawing/2014/main" xmlns="" id="{E6120FC4-9986-C11F-A134-B177E63946C5}"/>
              </a:ext>
            </a:extLst>
          </p:cNvPr>
          <p:cNvSpPr txBox="1"/>
          <p:nvPr/>
        </p:nvSpPr>
        <p:spPr>
          <a:xfrm>
            <a:off x="2648266" y="6043023"/>
            <a:ext cx="576062" cy="369332"/>
          </a:xfrm>
          <a:prstGeom prst="rect">
            <a:avLst/>
          </a:prstGeom>
          <a:noFill/>
        </p:spPr>
        <p:txBody>
          <a:bodyPr wrap="square" rtlCol="0">
            <a:spAutoFit/>
          </a:bodyPr>
          <a:lstStyle/>
          <a:p>
            <a:r>
              <a:rPr lang="ru-RU" b="1" dirty="0"/>
              <a:t>А</a:t>
            </a:r>
          </a:p>
        </p:txBody>
      </p:sp>
      <p:sp>
        <p:nvSpPr>
          <p:cNvPr id="15" name="TextBox 14">
            <a:extLst>
              <a:ext uri="{FF2B5EF4-FFF2-40B4-BE49-F238E27FC236}">
                <a16:creationId xmlns:a16="http://schemas.microsoft.com/office/drawing/2014/main" xmlns="" id="{F6F6C6C7-201F-6C99-8F59-19EE43E42F8F}"/>
              </a:ext>
            </a:extLst>
          </p:cNvPr>
          <p:cNvSpPr txBox="1"/>
          <p:nvPr/>
        </p:nvSpPr>
        <p:spPr>
          <a:xfrm>
            <a:off x="4427982" y="6085058"/>
            <a:ext cx="576062" cy="369332"/>
          </a:xfrm>
          <a:prstGeom prst="rect">
            <a:avLst/>
          </a:prstGeom>
          <a:noFill/>
        </p:spPr>
        <p:txBody>
          <a:bodyPr wrap="square" rtlCol="0">
            <a:spAutoFit/>
          </a:bodyPr>
          <a:lstStyle/>
          <a:p>
            <a:r>
              <a:rPr lang="ru-RU" b="1" dirty="0"/>
              <a:t>Б</a:t>
            </a:r>
          </a:p>
        </p:txBody>
      </p:sp>
      <p:sp>
        <p:nvSpPr>
          <p:cNvPr id="16" name="TextBox 15">
            <a:extLst>
              <a:ext uri="{FF2B5EF4-FFF2-40B4-BE49-F238E27FC236}">
                <a16:creationId xmlns:a16="http://schemas.microsoft.com/office/drawing/2014/main" xmlns="" id="{9B076FCF-8803-6C1A-7AEE-D511FD7D104B}"/>
              </a:ext>
            </a:extLst>
          </p:cNvPr>
          <p:cNvSpPr txBox="1"/>
          <p:nvPr/>
        </p:nvSpPr>
        <p:spPr>
          <a:xfrm>
            <a:off x="6598464" y="6043023"/>
            <a:ext cx="576062" cy="369332"/>
          </a:xfrm>
          <a:prstGeom prst="rect">
            <a:avLst/>
          </a:prstGeom>
          <a:noFill/>
        </p:spPr>
        <p:txBody>
          <a:bodyPr wrap="square" rtlCol="0">
            <a:spAutoFit/>
          </a:bodyPr>
          <a:lstStyle/>
          <a:p>
            <a:r>
              <a:rPr lang="ru-RU" b="1" dirty="0"/>
              <a:t>В</a:t>
            </a:r>
          </a:p>
        </p:txBody>
      </p:sp>
      <p:sp>
        <p:nvSpPr>
          <p:cNvPr id="18" name="TextBox 17">
            <a:extLst>
              <a:ext uri="{FF2B5EF4-FFF2-40B4-BE49-F238E27FC236}">
                <a16:creationId xmlns:a16="http://schemas.microsoft.com/office/drawing/2014/main" xmlns="" id="{7D81BCF4-021E-FF2A-8C20-D23C92919C8A}"/>
              </a:ext>
            </a:extLst>
          </p:cNvPr>
          <p:cNvSpPr txBox="1"/>
          <p:nvPr/>
        </p:nvSpPr>
        <p:spPr>
          <a:xfrm>
            <a:off x="475495" y="6317451"/>
            <a:ext cx="4643120" cy="375552"/>
          </a:xfrm>
          <a:prstGeom prst="rect">
            <a:avLst/>
          </a:prstGeom>
          <a:noFill/>
        </p:spPr>
        <p:txBody>
          <a:bodyPr wrap="square">
            <a:spAutoFit/>
          </a:bodyPr>
          <a:lstStyle/>
          <a:p>
            <a:pPr>
              <a:lnSpc>
                <a:spcPct val="107000"/>
              </a:lnSpc>
              <a:spcAft>
                <a:spcPts val="800"/>
              </a:spcAft>
            </a:pPr>
            <a:r>
              <a:rPr lang="ru-RU" sz="1800" kern="0" dirty="0">
                <a:effectLst/>
                <a:latin typeface="Calibri" panose="020F0502020204030204" pitchFamily="34" charset="0"/>
                <a:ea typeface="Times New Roman" panose="02020603050405020304" pitchFamily="18" charset="0"/>
                <a:cs typeface="Calibri" panose="020F0502020204030204" pitchFamily="34" charset="0"/>
              </a:rPr>
              <a:t>В какой части света находится  страна- </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31832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3C27EB2-39AA-9D9F-59ED-83BB01EC78A9}"/>
            </a:ext>
          </a:extLst>
        </p:cNvPr>
        <p:cNvGrpSpPr/>
        <p:nvPr/>
      </p:nvGrpSpPr>
      <p:grpSpPr>
        <a:xfrm>
          <a:off x="0" y="0"/>
          <a:ext cx="0" cy="0"/>
          <a:chOff x="0" y="0"/>
          <a:chExt cx="0" cy="0"/>
        </a:xfrm>
      </p:grpSpPr>
      <p:sp>
        <p:nvSpPr>
          <p:cNvPr id="6" name="Облачко с текстом: овальное 5">
            <a:extLst>
              <a:ext uri="{FF2B5EF4-FFF2-40B4-BE49-F238E27FC236}">
                <a16:creationId xmlns:a16="http://schemas.microsoft.com/office/drawing/2014/main" xmlns="" id="{B94081F8-04AC-4528-C336-45FB9C716952}"/>
              </a:ext>
            </a:extLst>
          </p:cNvPr>
          <p:cNvSpPr/>
          <p:nvPr/>
        </p:nvSpPr>
        <p:spPr>
          <a:xfrm>
            <a:off x="2249488" y="104467"/>
            <a:ext cx="4896544" cy="1233492"/>
          </a:xfrm>
          <a:prstGeom prst="wedgeEllipseCallout">
            <a:avLst>
              <a:gd name="adj1" fmla="val 61855"/>
              <a:gd name="adj2" fmla="val -17885"/>
            </a:avLst>
          </a:prstGeom>
          <a:solidFill>
            <a:srgbClr val="CBD9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a:extLst>
              <a:ext uri="{FF2B5EF4-FFF2-40B4-BE49-F238E27FC236}">
                <a16:creationId xmlns:a16="http://schemas.microsoft.com/office/drawing/2014/main" xmlns="" id="{75A4B504-61C3-548A-1F86-F72C71EB1D29}"/>
              </a:ext>
            </a:extLst>
          </p:cNvPr>
          <p:cNvSpPr txBox="1"/>
          <p:nvPr/>
        </p:nvSpPr>
        <p:spPr>
          <a:xfrm>
            <a:off x="2267742" y="259548"/>
            <a:ext cx="489654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1" i="1" u="none" strike="noStrike" kern="1200" cap="none" spc="0" normalizeH="0" baseline="0" noProof="0" dirty="0">
                <a:ln>
                  <a:noFill/>
                </a:ln>
                <a:solidFill>
                  <a:srgbClr val="FF0000"/>
                </a:solidFill>
                <a:uLnTx/>
                <a:uFillTx/>
                <a:latin typeface="Calibri"/>
                <a:ea typeface="+mn-ea"/>
                <a:cs typeface="+mn-cs"/>
              </a:rPr>
              <a:t>Давайте проверим ваши знания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1" i="1" u="none" strike="noStrike" kern="1200" cap="none" spc="0" normalizeH="0" baseline="0" noProof="0" dirty="0">
                <a:ln>
                  <a:noFill/>
                </a:ln>
                <a:solidFill>
                  <a:srgbClr val="FF0000"/>
                </a:solidFill>
                <a:uLnTx/>
                <a:uFillTx/>
                <a:latin typeface="Calibri"/>
                <a:ea typeface="+mn-ea"/>
                <a:cs typeface="+mn-cs"/>
              </a:rPr>
              <a:t>по функциональной грамотности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1" i="1" u="none" strike="noStrike" kern="1200" cap="none" spc="0" normalizeH="0" baseline="0" noProof="0" dirty="0">
                <a:ln>
                  <a:noFill/>
                </a:ln>
                <a:solidFill>
                  <a:srgbClr val="FF0000"/>
                </a:solidFill>
                <a:uLnTx/>
                <a:uFillTx/>
                <a:latin typeface="Calibri"/>
                <a:ea typeface="+mn-ea"/>
                <a:cs typeface="+mn-cs"/>
              </a:rPr>
              <a:t>и готовность писать ВПР </a:t>
            </a:r>
          </a:p>
        </p:txBody>
      </p:sp>
      <p:pic>
        <p:nvPicPr>
          <p:cNvPr id="5" name="Рисунок 4">
            <a:extLst>
              <a:ext uri="{FF2B5EF4-FFF2-40B4-BE49-F238E27FC236}">
                <a16:creationId xmlns:a16="http://schemas.microsoft.com/office/drawing/2014/main" xmlns="" id="{5F3DFCE1-D7CE-C64E-9400-3AADB50A37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0255" y="26844"/>
            <a:ext cx="1546529" cy="1468944"/>
          </a:xfrm>
          <a:prstGeom prst="rect">
            <a:avLst/>
          </a:prstGeom>
        </p:spPr>
      </p:pic>
      <p:pic>
        <p:nvPicPr>
          <p:cNvPr id="8" name="Рисунок 7">
            <a:extLst>
              <a:ext uri="{FF2B5EF4-FFF2-40B4-BE49-F238E27FC236}">
                <a16:creationId xmlns:a16="http://schemas.microsoft.com/office/drawing/2014/main" xmlns="" id="{7654905F-2400-B8A3-A386-7E723C0FE587}"/>
              </a:ext>
            </a:extLst>
          </p:cNvPr>
          <p:cNvPicPr>
            <a:picLocks noChangeAspect="1"/>
          </p:cNvPicPr>
          <p:nvPr/>
        </p:nvPicPr>
        <p:blipFill>
          <a:blip r:embed="rId3"/>
          <a:stretch>
            <a:fillRect/>
          </a:stretch>
        </p:blipFill>
        <p:spPr>
          <a:xfrm>
            <a:off x="-7350" y="1916832"/>
            <a:ext cx="9124134" cy="2115433"/>
          </a:xfrm>
          <a:prstGeom prst="rect">
            <a:avLst/>
          </a:prstGeom>
        </p:spPr>
      </p:pic>
      <p:pic>
        <p:nvPicPr>
          <p:cNvPr id="12" name="Рисунок 11">
            <a:extLst>
              <a:ext uri="{FF2B5EF4-FFF2-40B4-BE49-F238E27FC236}">
                <a16:creationId xmlns:a16="http://schemas.microsoft.com/office/drawing/2014/main" xmlns="" id="{56D6BA0F-6A21-DFDF-9540-ABBC080B34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0946" y="4081786"/>
            <a:ext cx="2462108" cy="2319741"/>
          </a:xfrm>
          <a:prstGeom prst="rect">
            <a:avLst/>
          </a:prstGeom>
        </p:spPr>
      </p:pic>
      <p:sp>
        <p:nvSpPr>
          <p:cNvPr id="15" name="TextBox 14">
            <a:extLst>
              <a:ext uri="{FF2B5EF4-FFF2-40B4-BE49-F238E27FC236}">
                <a16:creationId xmlns:a16="http://schemas.microsoft.com/office/drawing/2014/main" xmlns="" id="{02D5820D-E732-D30F-1403-8A1D88D6233C}"/>
              </a:ext>
            </a:extLst>
          </p:cNvPr>
          <p:cNvSpPr txBox="1"/>
          <p:nvPr/>
        </p:nvSpPr>
        <p:spPr>
          <a:xfrm>
            <a:off x="4427982" y="6085058"/>
            <a:ext cx="576062" cy="369332"/>
          </a:xfrm>
          <a:prstGeom prst="rect">
            <a:avLst/>
          </a:prstGeom>
          <a:noFill/>
        </p:spPr>
        <p:txBody>
          <a:bodyPr wrap="square" rtlCol="0">
            <a:spAutoFit/>
          </a:bodyPr>
          <a:lstStyle/>
          <a:p>
            <a:r>
              <a:rPr lang="ru-RU" b="1" dirty="0"/>
              <a:t>Б</a:t>
            </a:r>
          </a:p>
        </p:txBody>
      </p:sp>
      <p:sp>
        <p:nvSpPr>
          <p:cNvPr id="18" name="TextBox 17">
            <a:extLst>
              <a:ext uri="{FF2B5EF4-FFF2-40B4-BE49-F238E27FC236}">
                <a16:creationId xmlns:a16="http://schemas.microsoft.com/office/drawing/2014/main" xmlns="" id="{B0E4EF35-1085-EDA9-0440-994D4BDB0BDF}"/>
              </a:ext>
            </a:extLst>
          </p:cNvPr>
          <p:cNvSpPr txBox="1"/>
          <p:nvPr/>
        </p:nvSpPr>
        <p:spPr>
          <a:xfrm>
            <a:off x="179512" y="6280888"/>
            <a:ext cx="4643120" cy="375552"/>
          </a:xfrm>
          <a:prstGeom prst="rect">
            <a:avLst/>
          </a:prstGeom>
          <a:noFill/>
        </p:spPr>
        <p:txBody>
          <a:bodyPr wrap="square">
            <a:spAutoFit/>
          </a:bodyPr>
          <a:lstStyle/>
          <a:p>
            <a:pPr>
              <a:lnSpc>
                <a:spcPct val="107000"/>
              </a:lnSpc>
              <a:spcAft>
                <a:spcPts val="800"/>
              </a:spcAft>
            </a:pPr>
            <a:r>
              <a:rPr lang="ru-RU" sz="1800" kern="0" dirty="0">
                <a:effectLst/>
                <a:latin typeface="Calibri" panose="020F0502020204030204" pitchFamily="34" charset="0"/>
                <a:ea typeface="Times New Roman" panose="02020603050405020304" pitchFamily="18" charset="0"/>
                <a:cs typeface="Calibri" panose="020F0502020204030204" pitchFamily="34" charset="0"/>
              </a:rPr>
              <a:t>В какой части света находится  страна- </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06E85B93-2BA8-8241-7A0A-B9DCDC1CA1F9}"/>
              </a:ext>
            </a:extLst>
          </p:cNvPr>
          <p:cNvSpPr txBox="1"/>
          <p:nvPr/>
        </p:nvSpPr>
        <p:spPr>
          <a:xfrm>
            <a:off x="3779908" y="6207054"/>
            <a:ext cx="2448272" cy="523220"/>
          </a:xfrm>
          <a:prstGeom prst="rect">
            <a:avLst/>
          </a:prstGeom>
          <a:noFill/>
        </p:spPr>
        <p:txBody>
          <a:bodyPr wrap="square" rtlCol="0">
            <a:spAutoFit/>
          </a:bodyPr>
          <a:lstStyle/>
          <a:p>
            <a:pPr algn="ctr"/>
            <a:r>
              <a:rPr lang="ru-RU" sz="2800" b="1" i="1" dirty="0">
                <a:solidFill>
                  <a:srgbClr val="00B050"/>
                </a:solidFill>
                <a:effectLst>
                  <a:outerShdw blurRad="38100" dist="38100" dir="2700000" algn="tl">
                    <a:srgbClr val="000000">
                      <a:alpha val="43137"/>
                    </a:srgbClr>
                  </a:outerShdw>
                </a:effectLst>
              </a:rPr>
              <a:t>Австралия</a:t>
            </a:r>
          </a:p>
        </p:txBody>
      </p:sp>
    </p:spTree>
    <p:extLst>
      <p:ext uri="{BB962C8B-B14F-4D97-AF65-F5344CB8AC3E}">
        <p14:creationId xmlns:p14="http://schemas.microsoft.com/office/powerpoint/2010/main" val="18225239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97BC4B3-BC9D-1067-B137-2F96FAEDB6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783B0BB6-ABDB-294D-ECA7-F7A0EE122C35}"/>
              </a:ext>
            </a:extLst>
          </p:cNvPr>
          <p:cNvSpPr txBox="1"/>
          <p:nvPr/>
        </p:nvSpPr>
        <p:spPr>
          <a:xfrm>
            <a:off x="260400" y="1596710"/>
            <a:ext cx="8749318" cy="461665"/>
          </a:xfrm>
          <a:prstGeom prst="rect">
            <a:avLst/>
          </a:prstGeom>
          <a:noFill/>
        </p:spPr>
        <p:txBody>
          <a:bodyPr wrap="square">
            <a:spAutoFit/>
          </a:bodyPr>
          <a:lstStyle/>
          <a:p>
            <a:r>
              <a:rPr lang="ru-RU" sz="2400" dirty="0">
                <a:effectLst/>
                <a:latin typeface="Calibri" panose="020F0502020204030204" pitchFamily="34" charset="0"/>
                <a:ea typeface="Calibri" panose="020F0502020204030204" pitchFamily="34" charset="0"/>
                <a:cs typeface="Times New Roman" panose="02020603050405020304" pitchFamily="18" charset="0"/>
              </a:rPr>
              <a:t>Составьте  </a:t>
            </a:r>
            <a:r>
              <a:rPr lang="ru-RU" sz="2400" dirty="0" err="1">
                <a:effectLst/>
                <a:latin typeface="Calibri" panose="020F0502020204030204" pitchFamily="34" charset="0"/>
                <a:ea typeface="Calibri" panose="020F0502020204030204" pitchFamily="34" charset="0"/>
                <a:cs typeface="Times New Roman" panose="02020603050405020304" pitchFamily="18" charset="0"/>
              </a:rPr>
              <a:t>филворд</a:t>
            </a:r>
            <a:r>
              <a:rPr lang="ru-RU" sz="2400" dirty="0">
                <a:effectLst/>
                <a:latin typeface="Calibri" panose="020F0502020204030204" pitchFamily="34" charset="0"/>
                <a:ea typeface="Calibri" panose="020F0502020204030204" pitchFamily="34" charset="0"/>
                <a:cs typeface="Times New Roman" panose="02020603050405020304" pitchFamily="18" charset="0"/>
              </a:rPr>
              <a:t> и обведите 5 слов- государств по теме урока</a:t>
            </a:r>
            <a:endParaRPr lang="ru-RU" sz="2400" dirty="0"/>
          </a:p>
        </p:txBody>
      </p:sp>
      <p:pic>
        <p:nvPicPr>
          <p:cNvPr id="4" name="Рисунок 3">
            <a:extLst>
              <a:ext uri="{FF2B5EF4-FFF2-40B4-BE49-F238E27FC236}">
                <a16:creationId xmlns:a16="http://schemas.microsoft.com/office/drawing/2014/main" xmlns="" id="{8158AB88-3BA8-004A-A7ED-9CD08CD418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2320" y="59730"/>
            <a:ext cx="1548518" cy="1469263"/>
          </a:xfrm>
          <a:prstGeom prst="rect">
            <a:avLst/>
          </a:prstGeom>
        </p:spPr>
      </p:pic>
      <p:pic>
        <p:nvPicPr>
          <p:cNvPr id="5" name="Рисунок 4">
            <a:extLst>
              <a:ext uri="{FF2B5EF4-FFF2-40B4-BE49-F238E27FC236}">
                <a16:creationId xmlns:a16="http://schemas.microsoft.com/office/drawing/2014/main" xmlns="" id="{B787F6EE-36B2-D564-65AE-BC69F56E36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3734" y="112616"/>
            <a:ext cx="5486876" cy="1243692"/>
          </a:xfrm>
          <a:prstGeom prst="rect">
            <a:avLst/>
          </a:prstGeom>
        </p:spPr>
      </p:pic>
      <p:sp>
        <p:nvSpPr>
          <p:cNvPr id="6" name="TextBox 5">
            <a:extLst>
              <a:ext uri="{FF2B5EF4-FFF2-40B4-BE49-F238E27FC236}">
                <a16:creationId xmlns:a16="http://schemas.microsoft.com/office/drawing/2014/main" xmlns="" id="{0C26691E-9ADD-7322-436D-95D35AEA3DF8}"/>
              </a:ext>
            </a:extLst>
          </p:cNvPr>
          <p:cNvSpPr txBox="1"/>
          <p:nvPr/>
        </p:nvSpPr>
        <p:spPr>
          <a:xfrm>
            <a:off x="2051720" y="260648"/>
            <a:ext cx="489654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1" i="1" u="none" strike="noStrike" kern="1200" cap="none" spc="0" normalizeH="0" baseline="0" noProof="0" dirty="0">
                <a:ln>
                  <a:noFill/>
                </a:ln>
                <a:solidFill>
                  <a:srgbClr val="FF0000"/>
                </a:solidFill>
                <a:uLnTx/>
                <a:uFillTx/>
                <a:latin typeface="Calibri"/>
                <a:ea typeface="+mn-ea"/>
                <a:cs typeface="+mn-cs"/>
              </a:rPr>
              <a:t>Ребята, какие вы молодцы!</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b="1" i="1" dirty="0">
                <a:solidFill>
                  <a:srgbClr val="FF0000"/>
                </a:solidFill>
                <a:latin typeface="Calibri"/>
              </a:rPr>
              <a:t>Какие ещё сегодня запомнили государства!?</a:t>
            </a:r>
            <a:endParaRPr kumimoji="0" lang="ru-RU" b="1" i="1" u="none" strike="noStrike" kern="1200" cap="none" spc="0" normalizeH="0" baseline="0" noProof="0" dirty="0">
              <a:ln>
                <a:noFill/>
              </a:ln>
              <a:solidFill>
                <a:srgbClr val="FF0000"/>
              </a:solidFill>
              <a:uLnTx/>
              <a:uFillTx/>
              <a:latin typeface="Calibri"/>
              <a:ea typeface="+mn-ea"/>
              <a:cs typeface="+mn-cs"/>
            </a:endParaRPr>
          </a:p>
        </p:txBody>
      </p:sp>
      <p:pic>
        <p:nvPicPr>
          <p:cNvPr id="10" name="Рисунок 9">
            <a:extLst>
              <a:ext uri="{FF2B5EF4-FFF2-40B4-BE49-F238E27FC236}">
                <a16:creationId xmlns:a16="http://schemas.microsoft.com/office/drawing/2014/main" xmlns="" id="{1A3D18FC-6878-7FC5-2C9A-03B7D2D77CFC}"/>
              </a:ext>
            </a:extLst>
          </p:cNvPr>
          <p:cNvPicPr>
            <a:picLocks noChangeAspect="1"/>
          </p:cNvPicPr>
          <p:nvPr/>
        </p:nvPicPr>
        <p:blipFill>
          <a:blip r:embed="rId4"/>
          <a:stretch>
            <a:fillRect/>
          </a:stretch>
        </p:blipFill>
        <p:spPr>
          <a:xfrm>
            <a:off x="1487021" y="2298777"/>
            <a:ext cx="6169958" cy="3272896"/>
          </a:xfrm>
          <a:prstGeom prst="rect">
            <a:avLst/>
          </a:prstGeom>
        </p:spPr>
      </p:pic>
      <p:sp>
        <p:nvSpPr>
          <p:cNvPr id="11" name="TextBox 10">
            <a:extLst>
              <a:ext uri="{FF2B5EF4-FFF2-40B4-BE49-F238E27FC236}">
                <a16:creationId xmlns:a16="http://schemas.microsoft.com/office/drawing/2014/main" xmlns="" id="{02FA32A6-B743-B694-E83A-FEECEB97CBDE}"/>
              </a:ext>
            </a:extLst>
          </p:cNvPr>
          <p:cNvSpPr txBox="1"/>
          <p:nvPr/>
        </p:nvSpPr>
        <p:spPr>
          <a:xfrm>
            <a:off x="1367644" y="1214899"/>
            <a:ext cx="6408712" cy="523220"/>
          </a:xfrm>
          <a:prstGeom prst="rect">
            <a:avLst/>
          </a:prstGeom>
          <a:noFill/>
        </p:spPr>
        <p:txBody>
          <a:bodyPr wrap="square" rtlCol="0">
            <a:spAutoFit/>
          </a:bodyPr>
          <a:lstStyle/>
          <a:p>
            <a:pPr algn="ctr"/>
            <a:r>
              <a:rPr lang="ru-RU" sz="2800" b="1" dirty="0">
                <a:effectLst>
                  <a:outerShdw blurRad="38100" dist="38100" dir="2700000" algn="tl">
                    <a:srgbClr val="000000">
                      <a:alpha val="43137"/>
                    </a:srgbClr>
                  </a:outerShdw>
                </a:effectLst>
              </a:rPr>
              <a:t>Время: 2 минуты</a:t>
            </a:r>
            <a:endParaRPr lang="ru-RU" dirty="0"/>
          </a:p>
        </p:txBody>
      </p:sp>
    </p:spTree>
    <p:extLst>
      <p:ext uri="{BB962C8B-B14F-4D97-AF65-F5344CB8AC3E}">
        <p14:creationId xmlns:p14="http://schemas.microsoft.com/office/powerpoint/2010/main" val="58292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D6A1753-8CEC-35C6-BB81-72150AACD4BA}"/>
              </a:ext>
            </a:extLst>
          </p:cNvPr>
          <p:cNvSpPr txBox="1"/>
          <p:nvPr/>
        </p:nvSpPr>
        <p:spPr>
          <a:xfrm>
            <a:off x="260400" y="1596710"/>
            <a:ext cx="8749318" cy="461665"/>
          </a:xfrm>
          <a:prstGeom prst="rect">
            <a:avLst/>
          </a:prstGeom>
          <a:noFill/>
        </p:spPr>
        <p:txBody>
          <a:bodyPr wrap="square">
            <a:spAutoFit/>
          </a:bodyPr>
          <a:lstStyle/>
          <a:p>
            <a:r>
              <a:rPr lang="ru-RU" sz="2400" dirty="0">
                <a:effectLst/>
                <a:latin typeface="Calibri" panose="020F0502020204030204" pitchFamily="34" charset="0"/>
                <a:ea typeface="Calibri" panose="020F0502020204030204" pitchFamily="34" charset="0"/>
                <a:cs typeface="Times New Roman" panose="02020603050405020304" pitchFamily="18" charset="0"/>
              </a:rPr>
              <a:t>Составьте  </a:t>
            </a:r>
            <a:r>
              <a:rPr lang="ru-RU" sz="2400" dirty="0" err="1">
                <a:effectLst/>
                <a:latin typeface="Calibri" panose="020F0502020204030204" pitchFamily="34" charset="0"/>
                <a:ea typeface="Calibri" panose="020F0502020204030204" pitchFamily="34" charset="0"/>
                <a:cs typeface="Times New Roman" panose="02020603050405020304" pitchFamily="18" charset="0"/>
              </a:rPr>
              <a:t>филворд</a:t>
            </a:r>
            <a:r>
              <a:rPr lang="ru-RU" sz="2400" dirty="0">
                <a:effectLst/>
                <a:latin typeface="Calibri" panose="020F0502020204030204" pitchFamily="34" charset="0"/>
                <a:ea typeface="Calibri" panose="020F0502020204030204" pitchFamily="34" charset="0"/>
                <a:cs typeface="Times New Roman" panose="02020603050405020304" pitchFamily="18" charset="0"/>
              </a:rPr>
              <a:t> и обведите 5 слов- государств по теме урока</a:t>
            </a:r>
            <a:endParaRPr lang="ru-RU" sz="2400" dirty="0"/>
          </a:p>
        </p:txBody>
      </p:sp>
      <p:pic>
        <p:nvPicPr>
          <p:cNvPr id="4" name="Рисунок 3">
            <a:extLst>
              <a:ext uri="{FF2B5EF4-FFF2-40B4-BE49-F238E27FC236}">
                <a16:creationId xmlns:a16="http://schemas.microsoft.com/office/drawing/2014/main" xmlns="" id="{D894C185-FAAF-E320-CDA4-83F7AFC2EC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2320" y="59730"/>
            <a:ext cx="1548518" cy="1469263"/>
          </a:xfrm>
          <a:prstGeom prst="rect">
            <a:avLst/>
          </a:prstGeom>
        </p:spPr>
      </p:pic>
      <p:pic>
        <p:nvPicPr>
          <p:cNvPr id="5" name="Рисунок 4">
            <a:extLst>
              <a:ext uri="{FF2B5EF4-FFF2-40B4-BE49-F238E27FC236}">
                <a16:creationId xmlns:a16="http://schemas.microsoft.com/office/drawing/2014/main" xmlns="" id="{E34841C1-57B9-DBAC-DF84-16D0510DCB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3734" y="112616"/>
            <a:ext cx="5486876" cy="1243692"/>
          </a:xfrm>
          <a:prstGeom prst="rect">
            <a:avLst/>
          </a:prstGeom>
        </p:spPr>
      </p:pic>
      <p:sp>
        <p:nvSpPr>
          <p:cNvPr id="6" name="TextBox 5">
            <a:extLst>
              <a:ext uri="{FF2B5EF4-FFF2-40B4-BE49-F238E27FC236}">
                <a16:creationId xmlns:a16="http://schemas.microsoft.com/office/drawing/2014/main" xmlns="" id="{6FFF8472-93D9-5994-A6AC-C5289B1D279F}"/>
              </a:ext>
            </a:extLst>
          </p:cNvPr>
          <p:cNvSpPr txBox="1"/>
          <p:nvPr/>
        </p:nvSpPr>
        <p:spPr>
          <a:xfrm>
            <a:off x="2051720" y="260648"/>
            <a:ext cx="489654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1" i="1" u="none" strike="noStrike" kern="1200" cap="none" spc="0" normalizeH="0" baseline="0" noProof="0" dirty="0">
                <a:ln>
                  <a:noFill/>
                </a:ln>
                <a:solidFill>
                  <a:srgbClr val="FF0000"/>
                </a:solidFill>
                <a:uLnTx/>
                <a:uFillTx/>
                <a:latin typeface="Calibri"/>
                <a:ea typeface="+mn-ea"/>
                <a:cs typeface="+mn-cs"/>
              </a:rPr>
              <a:t>Ребята, какие вы молодцы!</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b="1" i="1" dirty="0">
                <a:solidFill>
                  <a:srgbClr val="FF0000"/>
                </a:solidFill>
                <a:latin typeface="Calibri"/>
              </a:rPr>
              <a:t>Какие ещё сегодня запомнили государства!?</a:t>
            </a:r>
            <a:endParaRPr kumimoji="0" lang="ru-RU" b="1" i="1" u="none" strike="noStrike" kern="1200" cap="none" spc="0" normalizeH="0" baseline="0" noProof="0" dirty="0">
              <a:ln>
                <a:noFill/>
              </a:ln>
              <a:solidFill>
                <a:srgbClr val="FF0000"/>
              </a:solidFill>
              <a:uLnTx/>
              <a:uFillTx/>
              <a:latin typeface="Calibri"/>
              <a:ea typeface="+mn-ea"/>
              <a:cs typeface="+mn-cs"/>
            </a:endParaRPr>
          </a:p>
        </p:txBody>
      </p:sp>
      <p:pic>
        <p:nvPicPr>
          <p:cNvPr id="10" name="Рисунок 9">
            <a:extLst>
              <a:ext uri="{FF2B5EF4-FFF2-40B4-BE49-F238E27FC236}">
                <a16:creationId xmlns:a16="http://schemas.microsoft.com/office/drawing/2014/main" xmlns="" id="{A184123B-B4FA-9196-A5C5-2B7CD5C57830}"/>
              </a:ext>
            </a:extLst>
          </p:cNvPr>
          <p:cNvPicPr>
            <a:picLocks noChangeAspect="1"/>
          </p:cNvPicPr>
          <p:nvPr/>
        </p:nvPicPr>
        <p:blipFill>
          <a:blip r:embed="rId4"/>
          <a:stretch>
            <a:fillRect/>
          </a:stretch>
        </p:blipFill>
        <p:spPr>
          <a:xfrm>
            <a:off x="1487021" y="2298777"/>
            <a:ext cx="6169958" cy="3272896"/>
          </a:xfrm>
          <a:prstGeom prst="rect">
            <a:avLst/>
          </a:prstGeom>
        </p:spPr>
      </p:pic>
      <p:sp>
        <p:nvSpPr>
          <p:cNvPr id="11" name="TextBox 10">
            <a:extLst>
              <a:ext uri="{FF2B5EF4-FFF2-40B4-BE49-F238E27FC236}">
                <a16:creationId xmlns:a16="http://schemas.microsoft.com/office/drawing/2014/main" xmlns="" id="{FF3AD774-2579-7AB8-B689-815A9E412997}"/>
              </a:ext>
            </a:extLst>
          </p:cNvPr>
          <p:cNvSpPr txBox="1"/>
          <p:nvPr/>
        </p:nvSpPr>
        <p:spPr>
          <a:xfrm>
            <a:off x="1367644" y="1214899"/>
            <a:ext cx="6408712" cy="523220"/>
          </a:xfrm>
          <a:prstGeom prst="rect">
            <a:avLst/>
          </a:prstGeom>
          <a:noFill/>
        </p:spPr>
        <p:txBody>
          <a:bodyPr wrap="square" rtlCol="0">
            <a:spAutoFit/>
          </a:bodyPr>
          <a:lstStyle/>
          <a:p>
            <a:pPr algn="ctr"/>
            <a:r>
              <a:rPr lang="ru-RU" sz="2800" b="1" dirty="0">
                <a:effectLst>
                  <a:outerShdw blurRad="38100" dist="38100" dir="2700000" algn="tl">
                    <a:srgbClr val="000000">
                      <a:alpha val="43137"/>
                    </a:srgbClr>
                  </a:outerShdw>
                </a:effectLst>
              </a:rPr>
              <a:t>Время: 2 минуты</a:t>
            </a:r>
            <a:endParaRPr lang="ru-RU" dirty="0"/>
          </a:p>
        </p:txBody>
      </p:sp>
      <p:sp>
        <p:nvSpPr>
          <p:cNvPr id="13" name="TextBox 12">
            <a:extLst>
              <a:ext uri="{FF2B5EF4-FFF2-40B4-BE49-F238E27FC236}">
                <a16:creationId xmlns:a16="http://schemas.microsoft.com/office/drawing/2014/main" xmlns="" id="{C7D94090-329D-0B63-5969-061207CB4CC3}"/>
              </a:ext>
            </a:extLst>
          </p:cNvPr>
          <p:cNvSpPr txBox="1"/>
          <p:nvPr/>
        </p:nvSpPr>
        <p:spPr>
          <a:xfrm>
            <a:off x="2376265" y="5666725"/>
            <a:ext cx="4572000" cy="369332"/>
          </a:xfrm>
          <a:prstGeom prst="rect">
            <a:avLst/>
          </a:prstGeom>
          <a:noFill/>
        </p:spPr>
        <p:txBody>
          <a:bodyPr wrap="square">
            <a:spAutoFit/>
          </a:bodyPr>
          <a:lstStyle/>
          <a:p>
            <a:r>
              <a:rPr lang="ru-RU"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Оценка за работу:</a:t>
            </a:r>
            <a: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____________________ </a:t>
            </a:r>
            <a:endParaRPr lang="ru-RU" dirty="0"/>
          </a:p>
        </p:txBody>
      </p:sp>
    </p:spTree>
    <p:extLst>
      <p:ext uri="{BB962C8B-B14F-4D97-AF65-F5344CB8AC3E}">
        <p14:creationId xmlns:p14="http://schemas.microsoft.com/office/powerpoint/2010/main" val="413900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F330DB2-BCD0-CCC0-D9DF-162F70150275}"/>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E9214B72-E78E-4C02-52B9-E9723083C7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2320" y="59730"/>
            <a:ext cx="1548518" cy="1469263"/>
          </a:xfrm>
          <a:prstGeom prst="rect">
            <a:avLst/>
          </a:prstGeom>
        </p:spPr>
      </p:pic>
      <p:pic>
        <p:nvPicPr>
          <p:cNvPr id="5" name="Рисунок 4">
            <a:extLst>
              <a:ext uri="{FF2B5EF4-FFF2-40B4-BE49-F238E27FC236}">
                <a16:creationId xmlns:a16="http://schemas.microsoft.com/office/drawing/2014/main" xmlns="" id="{C16E7480-381B-3126-8B5E-175B8F9E11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3734" y="112616"/>
            <a:ext cx="5486876" cy="1243692"/>
          </a:xfrm>
          <a:prstGeom prst="rect">
            <a:avLst/>
          </a:prstGeom>
        </p:spPr>
      </p:pic>
      <p:sp>
        <p:nvSpPr>
          <p:cNvPr id="6" name="TextBox 5">
            <a:extLst>
              <a:ext uri="{FF2B5EF4-FFF2-40B4-BE49-F238E27FC236}">
                <a16:creationId xmlns:a16="http://schemas.microsoft.com/office/drawing/2014/main" xmlns="" id="{AEA87287-88A8-CA9C-239B-2489E7245722}"/>
              </a:ext>
            </a:extLst>
          </p:cNvPr>
          <p:cNvSpPr txBox="1"/>
          <p:nvPr/>
        </p:nvSpPr>
        <p:spPr>
          <a:xfrm>
            <a:off x="1849696" y="109104"/>
            <a:ext cx="4896545" cy="923330"/>
          </a:xfrm>
          <a:prstGeom prst="rect">
            <a:avLst/>
          </a:prstGeom>
          <a:noFill/>
        </p:spPr>
        <p:txBody>
          <a:bodyPr wrap="square">
            <a:spAutoFit/>
          </a:bodyPr>
          <a:lstStyle/>
          <a:p>
            <a:pPr lvl="0" algn="ctr">
              <a:defRPr/>
            </a:pPr>
            <a:r>
              <a:rPr kumimoji="0" lang="ru-RU" b="1" i="1" u="none" strike="noStrike" kern="1200" cap="none" spc="0" normalizeH="0" baseline="0" noProof="0" dirty="0">
                <a:ln>
                  <a:noFill/>
                </a:ln>
                <a:solidFill>
                  <a:srgbClr val="FF0000"/>
                </a:solidFill>
                <a:uLnTx/>
                <a:uFillTx/>
                <a:latin typeface="Calibri"/>
                <a:ea typeface="+mn-ea"/>
                <a:cs typeface="+mn-cs"/>
              </a:rPr>
              <a:t>Друзья, </a:t>
            </a:r>
          </a:p>
          <a:p>
            <a:pPr lvl="0" algn="ctr">
              <a:defRPr/>
            </a:pPr>
            <a:r>
              <a:rPr kumimoji="0" lang="ru-RU" b="1" i="1" u="none" strike="noStrike" kern="1200" cap="none" spc="0" normalizeH="0" baseline="0" noProof="0" dirty="0">
                <a:ln>
                  <a:noFill/>
                </a:ln>
                <a:solidFill>
                  <a:srgbClr val="FF0000"/>
                </a:solidFill>
                <a:uLnTx/>
                <a:uFillTx/>
                <a:latin typeface="Calibri"/>
                <a:ea typeface="+mn-ea"/>
                <a:cs typeface="+mn-cs"/>
              </a:rPr>
              <a:t>с каким настроением уходите с </a:t>
            </a:r>
            <a:r>
              <a:rPr lang="ru-RU" b="1" i="1" dirty="0">
                <a:solidFill>
                  <a:srgbClr val="FF0000"/>
                </a:solidFill>
              </a:rPr>
              <a:t>урока?</a:t>
            </a:r>
          </a:p>
          <a:p>
            <a:pPr lvl="0" algn="ctr">
              <a:defRPr/>
            </a:pPr>
            <a:r>
              <a:rPr lang="ru-RU" b="1" i="1" dirty="0">
                <a:solidFill>
                  <a:srgbClr val="FF0000"/>
                </a:solidFill>
              </a:rPr>
              <a:t> Обведите «Остров настроения»</a:t>
            </a:r>
            <a:endParaRPr kumimoji="0" lang="ru-RU" b="1" i="1" u="none" strike="noStrike" kern="1200" cap="none" spc="0" normalizeH="0" baseline="0" noProof="0" dirty="0">
              <a:ln>
                <a:noFill/>
              </a:ln>
              <a:solidFill>
                <a:srgbClr val="FF0000"/>
              </a:solidFill>
              <a:uLnTx/>
              <a:uFillTx/>
              <a:latin typeface="Calibri"/>
              <a:ea typeface="+mn-ea"/>
              <a:cs typeface="+mn-cs"/>
            </a:endParaRPr>
          </a:p>
        </p:txBody>
      </p:sp>
      <p:pic>
        <p:nvPicPr>
          <p:cNvPr id="2" name="Рисунок 1">
            <a:extLst>
              <a:ext uri="{FF2B5EF4-FFF2-40B4-BE49-F238E27FC236}">
                <a16:creationId xmlns:a16="http://schemas.microsoft.com/office/drawing/2014/main" xmlns="" id="{38C5E7C3-E1CE-976D-7E17-E71BE16BF2DB}"/>
              </a:ext>
            </a:extLst>
          </p:cNvPr>
          <p:cNvPicPr>
            <a:picLocks noChangeAspect="1"/>
          </p:cNvPicPr>
          <p:nvPr/>
        </p:nvPicPr>
        <p:blipFill>
          <a:blip r:embed="rId4"/>
          <a:stretch>
            <a:fillRect/>
          </a:stretch>
        </p:blipFill>
        <p:spPr>
          <a:xfrm>
            <a:off x="784998" y="1373428"/>
            <a:ext cx="7574003" cy="5257063"/>
          </a:xfrm>
          <a:prstGeom prst="rect">
            <a:avLst/>
          </a:prstGeom>
          <a:ln>
            <a:noFill/>
          </a:ln>
          <a:effectLst>
            <a:softEdge rad="112500"/>
          </a:effectLst>
        </p:spPr>
      </p:pic>
    </p:spTree>
    <p:extLst>
      <p:ext uri="{BB962C8B-B14F-4D97-AF65-F5344CB8AC3E}">
        <p14:creationId xmlns:p14="http://schemas.microsoft.com/office/powerpoint/2010/main" val="192497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5D2047B7-983A-A559-1BFF-610B7243EA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0032" y="2084856"/>
            <a:ext cx="3985111" cy="4493213"/>
          </a:xfrm>
          <a:prstGeom prst="rect">
            <a:avLst/>
          </a:prstGeom>
          <a:ln>
            <a:noFill/>
          </a:ln>
          <a:effectLst>
            <a:outerShdw blurRad="292100" dist="139700" dir="2700000" algn="tl" rotWithShape="0">
              <a:srgbClr val="333333">
                <a:alpha val="65000"/>
              </a:srgbClr>
            </a:outerShdw>
          </a:effectLst>
        </p:spPr>
      </p:pic>
      <p:sp>
        <p:nvSpPr>
          <p:cNvPr id="5" name="Облачко с текстом: овальное 4">
            <a:extLst>
              <a:ext uri="{FF2B5EF4-FFF2-40B4-BE49-F238E27FC236}">
                <a16:creationId xmlns:a16="http://schemas.microsoft.com/office/drawing/2014/main" xmlns="" id="{C13B4C9F-1CE8-AFAA-C463-1451A8555DFC}"/>
              </a:ext>
            </a:extLst>
          </p:cNvPr>
          <p:cNvSpPr/>
          <p:nvPr/>
        </p:nvSpPr>
        <p:spPr>
          <a:xfrm>
            <a:off x="1979712" y="148320"/>
            <a:ext cx="5619162" cy="1682224"/>
          </a:xfrm>
          <a:prstGeom prst="wedgeEllipseCallout">
            <a:avLst>
              <a:gd name="adj1" fmla="val -37735"/>
              <a:gd name="adj2" fmla="val 205183"/>
            </a:avLst>
          </a:prstGeom>
          <a:solidFill>
            <a:srgbClr val="CBD9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 name="Рисунок 1">
            <a:extLst>
              <a:ext uri="{FF2B5EF4-FFF2-40B4-BE49-F238E27FC236}">
                <a16:creationId xmlns:a16="http://schemas.microsoft.com/office/drawing/2014/main" xmlns="" id="{7F724522-2973-0710-6D82-DF48F12EB66E}"/>
              </a:ext>
            </a:extLst>
          </p:cNvPr>
          <p:cNvPicPr>
            <a:picLocks noChangeAspect="1"/>
          </p:cNvPicPr>
          <p:nvPr/>
        </p:nvPicPr>
        <p:blipFill>
          <a:blip r:embed="rId3"/>
          <a:stretch>
            <a:fillRect/>
          </a:stretch>
        </p:blipFill>
        <p:spPr>
          <a:xfrm>
            <a:off x="107504" y="4054093"/>
            <a:ext cx="2955155" cy="2803907"/>
          </a:xfrm>
          <a:prstGeom prst="rect">
            <a:avLst/>
          </a:prstGeom>
        </p:spPr>
      </p:pic>
      <p:sp>
        <p:nvSpPr>
          <p:cNvPr id="4" name="TextBox 3">
            <a:extLst>
              <a:ext uri="{FF2B5EF4-FFF2-40B4-BE49-F238E27FC236}">
                <a16:creationId xmlns:a16="http://schemas.microsoft.com/office/drawing/2014/main" xmlns="" id="{20F1553E-0324-4D85-F645-9E566299947F}"/>
              </a:ext>
            </a:extLst>
          </p:cNvPr>
          <p:cNvSpPr txBox="1"/>
          <p:nvPr/>
        </p:nvSpPr>
        <p:spPr>
          <a:xfrm>
            <a:off x="2154000" y="404664"/>
            <a:ext cx="5198577" cy="923330"/>
          </a:xfrm>
          <a:prstGeom prst="rect">
            <a:avLst/>
          </a:prstGeom>
          <a:noFill/>
        </p:spPr>
        <p:txBody>
          <a:bodyPr wrap="square">
            <a:spAutoFit/>
          </a:bodyPr>
          <a:lstStyle/>
          <a:p>
            <a:pPr lvl="0" algn="ctr">
              <a:defRPr/>
            </a:pPr>
            <a:r>
              <a:rPr kumimoji="0" lang="ru-RU" b="1" i="1" u="none" strike="noStrike" kern="1200" cap="none" spc="0" normalizeH="0" baseline="0" noProof="0" dirty="0">
                <a:ln>
                  <a:noFill/>
                </a:ln>
                <a:solidFill>
                  <a:srgbClr val="FF0000"/>
                </a:solidFill>
                <a:uLnTx/>
                <a:uFillTx/>
                <a:latin typeface="Calibri"/>
                <a:ea typeface="+mn-ea"/>
                <a:cs typeface="+mn-cs"/>
              </a:rPr>
              <a:t>До встречи, </a:t>
            </a:r>
          </a:p>
          <a:p>
            <a:pPr lvl="0" algn="ctr">
              <a:defRPr/>
            </a:pPr>
            <a:r>
              <a:rPr lang="ru-RU" b="1" i="1" dirty="0">
                <a:solidFill>
                  <a:srgbClr val="FF0000"/>
                </a:solidFill>
                <a:latin typeface="Calibri"/>
              </a:rPr>
              <a:t>на Южном полюсе – на материке Антарктида. </a:t>
            </a:r>
          </a:p>
          <a:p>
            <a:pPr lvl="0" algn="ctr">
              <a:defRPr/>
            </a:pPr>
            <a:r>
              <a:rPr kumimoji="0" lang="ru-RU" b="1" i="1" u="none" strike="noStrike" kern="1200" cap="none" spc="0" normalizeH="0" baseline="0" noProof="0" dirty="0">
                <a:ln>
                  <a:noFill/>
                </a:ln>
                <a:solidFill>
                  <a:srgbClr val="FF0000"/>
                </a:solidFill>
                <a:uLnTx/>
                <a:uFillTx/>
                <a:latin typeface="Calibri"/>
                <a:ea typeface="+mn-ea"/>
                <a:cs typeface="+mn-cs"/>
              </a:rPr>
              <a:t>Так как раз сейчас лето!</a:t>
            </a:r>
          </a:p>
        </p:txBody>
      </p:sp>
    </p:spTree>
    <p:extLst>
      <p:ext uri="{BB962C8B-B14F-4D97-AF65-F5344CB8AC3E}">
        <p14:creationId xmlns:p14="http://schemas.microsoft.com/office/powerpoint/2010/main" val="41990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ywishlist.ru/pic/i/wish/orig/005/069/317.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29778" cy="6858000"/>
          </a:xfrm>
          <a:prstGeom prst="rect">
            <a:avLst/>
          </a:prstGeom>
          <a:noFill/>
        </p:spPr>
      </p:pic>
      <p:sp>
        <p:nvSpPr>
          <p:cNvPr id="2" name="Прямоугольник 1"/>
          <p:cNvSpPr/>
          <p:nvPr/>
        </p:nvSpPr>
        <p:spPr>
          <a:xfrm>
            <a:off x="642910" y="0"/>
            <a:ext cx="8501090" cy="3416320"/>
          </a:xfrm>
          <a:prstGeom prst="rect">
            <a:avLst/>
          </a:prstGeom>
          <a:solidFill>
            <a:srgbClr val="0000FF">
              <a:alpha val="57000"/>
            </a:srgbClr>
          </a:solidFill>
        </p:spPr>
        <p:txBody>
          <a:bodyPr wrap="square">
            <a:spAutoFit/>
          </a:bodyPr>
          <a:lstStyle/>
          <a:p>
            <a:r>
              <a:rPr lang="ru-RU" sz="2400" b="1" dirty="0">
                <a:solidFill>
                  <a:schemeClr val="bg1"/>
                </a:solidFill>
                <a:latin typeface="Franklin Gothic Medium" pitchFamily="34" charset="0"/>
              </a:rPr>
              <a:t>Вся территория этой страны находится в Южном полушарии. На востоке она омывается водами Атлантического океана, вдоль её юго-восточного и восточного побережья проходит одно из холодных течений. Территория вытянута в меридиональном направлении. Вдоль всей западной границы простираются горы. Разведаны месторождения медных, железных, урановых, марганцевых руд, природного газа и нефти. </a:t>
            </a:r>
            <a:r>
              <a:rPr lang="ru-RU" sz="2400" b="1" dirty="0" err="1">
                <a:solidFill>
                  <a:schemeClr val="bg1"/>
                </a:solidFill>
                <a:latin typeface="Franklin Gothic Medium" pitchFamily="34" charset="0"/>
              </a:rPr>
              <a:t>Бóльшая</a:t>
            </a:r>
            <a:r>
              <a:rPr lang="ru-RU" sz="2400" b="1" dirty="0">
                <a:solidFill>
                  <a:schemeClr val="bg1"/>
                </a:solidFill>
                <a:latin typeface="Franklin Gothic Medium" pitchFamily="34" charset="0"/>
              </a:rPr>
              <a:t> часть территории расположена в природной зоне степей (пампы), полупустынь и пустынь.</a:t>
            </a:r>
          </a:p>
        </p:txBody>
      </p:sp>
      <p:sp>
        <p:nvSpPr>
          <p:cNvPr id="3" name="Прямоугольник 2"/>
          <p:cNvSpPr/>
          <p:nvPr/>
        </p:nvSpPr>
        <p:spPr>
          <a:xfrm>
            <a:off x="285720" y="3500438"/>
            <a:ext cx="337233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chemeClr val="bg1"/>
                </a:solidFill>
                <a:effectLst>
                  <a:outerShdw blurRad="76200" dist="50800" dir="5400000" algn="tl" rotWithShape="0">
                    <a:srgbClr val="000000">
                      <a:alpha val="65000"/>
                    </a:srgbClr>
                  </a:outerShdw>
                </a:effectLst>
              </a:rPr>
              <a:t>Аргентина</a:t>
            </a:r>
          </a:p>
        </p:txBody>
      </p:sp>
      <p:pic>
        <p:nvPicPr>
          <p:cNvPr id="13" name="Picture 2" descr="http://ussa.portalmaster.ru/storage/news/1635.jpg">
            <a:hlinkClick r:id="rId3" action="ppaction://hlinksldjump"/>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67936" y="6271462"/>
            <a:ext cx="576064" cy="586538"/>
          </a:xfrm>
          <a:prstGeom prst="rect">
            <a:avLst/>
          </a:prstGeom>
          <a:noFill/>
        </p:spPr>
      </p:pic>
      <p:pic>
        <p:nvPicPr>
          <p:cNvPr id="4" name="Рисунок 3">
            <a:extLst>
              <a:ext uri="{FF2B5EF4-FFF2-40B4-BE49-F238E27FC236}">
                <a16:creationId xmlns:a16="http://schemas.microsoft.com/office/drawing/2014/main" xmlns="" id="{3CE5935C-D01E-9146-0F20-EC4FD8D905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5616" y="4507886"/>
            <a:ext cx="2915816" cy="1874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tranniy.ru/health/done-by-zinovev-konstantin-form-7v-gymnasia-3-putevoditele-po/1.png"/>
          <p:cNvPicPr>
            <a:picLocks noChangeAspect="1" noChangeArrowheads="1"/>
          </p:cNvPicPr>
          <p:nvPr/>
        </p:nvPicPr>
        <p:blipFill>
          <a:blip r:embed="rId2" cstate="print">
            <a:lum bright="-20000" contrast="30000"/>
          </a:blip>
          <a:srcRect/>
          <a:stretch>
            <a:fillRect/>
          </a:stretch>
        </p:blipFill>
        <p:spPr bwMode="auto">
          <a:xfrm>
            <a:off x="0" y="2056759"/>
            <a:ext cx="9144000" cy="4860993"/>
          </a:xfrm>
          <a:prstGeom prst="rect">
            <a:avLst/>
          </a:prstGeom>
          <a:noFill/>
        </p:spPr>
      </p:pic>
      <p:sp>
        <p:nvSpPr>
          <p:cNvPr id="2" name="Прямоугольник 1"/>
          <p:cNvSpPr/>
          <p:nvPr/>
        </p:nvSpPr>
        <p:spPr>
          <a:xfrm>
            <a:off x="683568" y="116632"/>
            <a:ext cx="8352928" cy="1938992"/>
          </a:xfrm>
          <a:prstGeom prst="rect">
            <a:avLst/>
          </a:prstGeom>
        </p:spPr>
        <p:txBody>
          <a:bodyPr wrap="square">
            <a:spAutoFit/>
          </a:bodyPr>
          <a:lstStyle/>
          <a:p>
            <a:r>
              <a:rPr lang="ru-RU" sz="2000" dirty="0">
                <a:latin typeface="Franklin Gothic Medium" pitchFamily="34" charset="0"/>
              </a:rPr>
              <a:t>Территория этой одной из крупнейших стран мира расположена в нескольких климатических поясах. Омывается водами Атлантического океана, и на её территории находится одна из крайних точек материка. Природа страны разнообразна: тропические леса с богатейшей флорой и фауной на севере сменяются древесными и травянистыми саваннами на юге.</a:t>
            </a:r>
          </a:p>
        </p:txBody>
      </p:sp>
      <p:sp>
        <p:nvSpPr>
          <p:cNvPr id="8" name="Прямоугольник 7"/>
          <p:cNvSpPr/>
          <p:nvPr/>
        </p:nvSpPr>
        <p:spPr>
          <a:xfrm>
            <a:off x="2136668" y="4487256"/>
            <a:ext cx="34419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rgbClr val="0000FF"/>
                </a:solidFill>
                <a:effectLst>
                  <a:outerShdw blurRad="76200" dist="50800" dir="5400000" algn="tl" rotWithShape="0">
                    <a:srgbClr val="000000">
                      <a:alpha val="65000"/>
                    </a:srgbClr>
                  </a:outerShdw>
                </a:effectLst>
              </a:rPr>
              <a:t>БРАЗИЛИЯ</a:t>
            </a:r>
          </a:p>
        </p:txBody>
      </p:sp>
      <p:pic>
        <p:nvPicPr>
          <p:cNvPr id="10" name="Picture 2" descr="http://ussa.portalmaster.ru/storage/news/1635.jpg">
            <a:hlinkClick r:id="rId3" action="ppaction://hlinksldjump"/>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67936" y="6271462"/>
            <a:ext cx="576064" cy="586538"/>
          </a:xfrm>
          <a:prstGeom prst="rect">
            <a:avLst/>
          </a:prstGeom>
          <a:noFill/>
        </p:spPr>
      </p:pic>
      <p:pic>
        <p:nvPicPr>
          <p:cNvPr id="11" name="Picture 14" descr="http://33tura.ru/FLAG/southamerica/braziliya.gif"/>
          <p:cNvPicPr>
            <a:picLocks noChangeAspect="1" noChangeArrowheads="1"/>
          </p:cNvPicPr>
          <p:nvPr/>
        </p:nvPicPr>
        <p:blipFill>
          <a:blip r:embed="rId5"/>
          <a:srcRect/>
          <a:stretch>
            <a:fillRect/>
          </a:stretch>
        </p:blipFill>
        <p:spPr bwMode="auto">
          <a:xfrm>
            <a:off x="2627784" y="5294609"/>
            <a:ext cx="1857388" cy="121444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1000"/>
                            </p:stCondLst>
                            <p:childTnLst>
                              <p:par>
                                <p:cTn id="16" presetID="29"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ppt_x</p:attrName>
                                        </p:attrNameLst>
                                      </p:cBhvr>
                                      <p:tavLst>
                                        <p:tav tm="0">
                                          <p:val>
                                            <p:strVal val="#ppt_x-.2"/>
                                          </p:val>
                                        </p:tav>
                                        <p:tav tm="100000">
                                          <p:val>
                                            <p:strVal val="#ppt_x"/>
                                          </p:val>
                                        </p:tav>
                                      </p:tavLst>
                                    </p:anim>
                                    <p:anim calcmode="lin" valueType="num">
                                      <p:cBhvr>
                                        <p:cTn id="1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C:\Users\ИВАН\Documents\Muslim_Constitution_Religion.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167" y="2204864"/>
            <a:ext cx="9255167" cy="4752528"/>
          </a:xfrm>
          <a:prstGeom prst="rect">
            <a:avLst/>
          </a:prstGeom>
          <a:noFill/>
        </p:spPr>
      </p:pic>
      <p:sp>
        <p:nvSpPr>
          <p:cNvPr id="35841" name="Rectangle 1"/>
          <p:cNvSpPr>
            <a:spLocks noChangeArrowheads="1"/>
          </p:cNvSpPr>
          <p:nvPr/>
        </p:nvSpPr>
        <p:spPr bwMode="auto">
          <a:xfrm>
            <a:off x="0" y="116632"/>
            <a:ext cx="9144000" cy="25545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0000"/>
                </a:solidFill>
                <a:effectLst/>
                <a:latin typeface="Franklin Gothic Medium" pitchFamily="34" charset="0"/>
                <a:cs typeface="Arial" pitchFamily="34" charset="0"/>
              </a:rPr>
              <a:t>Это одна из крупных по площади стран материка, на котором она расположена. Её северная прибрежная часть находится в субтропическом поясе, остальная – в тропическом. Территорию пересекает Гринвичский меридиан. На севере страны находятся складчатые горы. Крупные залежи нефти и природного газа составляют основное природное богатство страны. Около 4/5 территории страны занимает пустыня. Более 95% всего населения проживает в узкой прибрежной полосе. Средняя плотность населения страны невелика.</a:t>
            </a:r>
            <a:r>
              <a:rPr kumimoji="0" lang="ru-RU" sz="2000" b="0" i="0" u="none" strike="noStrike" cap="none" normalizeH="0" baseline="0" dirty="0">
                <a:ln>
                  <a:noFill/>
                </a:ln>
                <a:solidFill>
                  <a:schemeClr val="tx1"/>
                </a:solidFill>
                <a:effectLst/>
                <a:latin typeface="Franklin Gothic Medium" pitchFamily="34" charset="0"/>
                <a:cs typeface="Arial" pitchFamily="34" charset="0"/>
              </a:rPr>
              <a:t> </a:t>
            </a:r>
          </a:p>
        </p:txBody>
      </p:sp>
      <p:sp>
        <p:nvSpPr>
          <p:cNvPr id="3" name="Прямоугольник 2"/>
          <p:cNvSpPr/>
          <p:nvPr/>
        </p:nvSpPr>
        <p:spPr>
          <a:xfrm>
            <a:off x="4283968" y="3183270"/>
            <a:ext cx="312457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 Л Ж И Р</a:t>
            </a:r>
          </a:p>
        </p:txBody>
      </p:sp>
      <p:pic>
        <p:nvPicPr>
          <p:cNvPr id="6" name="Picture 2" descr="http://ussa.portalmaster.ru/storage/news/1635.jpg">
            <a:hlinkClick r:id="rId3" action="ppaction://hlinksldjump"/>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67936" y="6271462"/>
            <a:ext cx="576064" cy="586538"/>
          </a:xfrm>
          <a:prstGeom prst="rect">
            <a:avLst/>
          </a:prstGeom>
          <a:noFill/>
        </p:spPr>
      </p:pic>
      <p:pic>
        <p:nvPicPr>
          <p:cNvPr id="14338" name="Picture 2" descr="&amp;Fcy;&amp;lcy;&amp;acy;&amp;gcy; &amp;Acy;&amp;lcy;&amp;zhcy;&amp;icy;&amp;rcy;&amp;acy;"/>
          <p:cNvPicPr>
            <a:picLocks noChangeAspect="1" noChangeArrowheads="1"/>
          </p:cNvPicPr>
          <p:nvPr/>
        </p:nvPicPr>
        <p:blipFill>
          <a:blip r:embed="rId5"/>
          <a:srcRect/>
          <a:stretch>
            <a:fillRect/>
          </a:stretch>
        </p:blipFill>
        <p:spPr bwMode="auto">
          <a:xfrm>
            <a:off x="2428860" y="2643182"/>
            <a:ext cx="1714503" cy="1143003"/>
          </a:xfrm>
          <a:prstGeom prst="rect">
            <a:avLst/>
          </a:prstGeom>
          <a:noFill/>
          <a:ln>
            <a:solidFill>
              <a:srgbClr val="002060"/>
            </a:solid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700"/>
                            </p:stCondLst>
                            <p:childTnLst>
                              <p:par>
                                <p:cTn id="13" presetID="22" presetClass="entr" presetSubtype="2" fill="hold" nodeType="after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wipe(right)">
                                      <p:cBhvr>
                                        <p:cTn id="15"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ИВАН\Documents\world-map-without-countries-names_67067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92" y="868902"/>
            <a:ext cx="9144000" cy="5975242"/>
          </a:xfrm>
          <a:prstGeom prst="rect">
            <a:avLst/>
          </a:prstGeom>
          <a:noFill/>
        </p:spPr>
      </p:pic>
      <p:sp>
        <p:nvSpPr>
          <p:cNvPr id="2" name="Прямоугольник 1"/>
          <p:cNvSpPr/>
          <p:nvPr/>
        </p:nvSpPr>
        <p:spPr>
          <a:xfrm>
            <a:off x="0" y="116632"/>
            <a:ext cx="8964488" cy="2246769"/>
          </a:xfrm>
          <a:prstGeom prst="rect">
            <a:avLst/>
          </a:prstGeom>
          <a:solidFill>
            <a:schemeClr val="bg1"/>
          </a:solidFill>
        </p:spPr>
        <p:txBody>
          <a:bodyPr wrap="square">
            <a:spAutoFit/>
          </a:bodyPr>
          <a:lstStyle/>
          <a:p>
            <a:pPr algn="r"/>
            <a:r>
              <a:rPr lang="ru-RU" sz="2000" dirty="0">
                <a:latin typeface="Franklin Gothic Medium" pitchFamily="34" charset="0"/>
              </a:rPr>
              <a:t>Территория этой страны имеет выход к одному из морей Атлантического океана. На её территории расположена крайняя северная точка материка, на котором находится эта страна. Природа страны разнообразна: здесь можно увидеть пустынные пейзажи, оливковые и апельсиновые рощи, вечнозелёные средиземноморские леса. Страна имеет сухопутную границу лишь с двумя государствами. Название столицы совпадает с названием страны.</a:t>
            </a:r>
          </a:p>
        </p:txBody>
      </p:sp>
      <p:sp>
        <p:nvSpPr>
          <p:cNvPr id="3" name="Прямоугольник 2"/>
          <p:cNvSpPr/>
          <p:nvPr/>
        </p:nvSpPr>
        <p:spPr>
          <a:xfrm>
            <a:off x="4558288" y="2932436"/>
            <a:ext cx="284885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rgbClr val="0000FF"/>
                </a:solidFill>
                <a:effectLst>
                  <a:outerShdw blurRad="76200" dist="50800" dir="5400000" algn="tl" rotWithShape="0">
                    <a:srgbClr val="000000">
                      <a:alpha val="65000"/>
                    </a:srgbClr>
                  </a:outerShdw>
                </a:effectLst>
              </a:rPr>
              <a:t>Т У Н И С</a:t>
            </a:r>
          </a:p>
        </p:txBody>
      </p:sp>
      <p:sp>
        <p:nvSpPr>
          <p:cNvPr id="8194" name="AutoShape 2" descr="http://www.sawyoo.com/postpic/2012/09/world-map-without-countries-names_67067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Picture 2" descr="http://ussa.portalmaster.ru/storage/news/1635.jpg">
            <a:hlinkClick r:id="rId3" action="ppaction://hlinksldjump"/>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67936" y="6271462"/>
            <a:ext cx="576064" cy="586538"/>
          </a:xfrm>
          <a:prstGeom prst="rect">
            <a:avLst/>
          </a:prstGeom>
          <a:noFill/>
        </p:spPr>
      </p:pic>
      <p:pic>
        <p:nvPicPr>
          <p:cNvPr id="9218" name="Picture 2" descr="&amp;Fcy;&amp;lcy;&amp;acy;&amp;gcy; &amp;Tcy;&amp;ucy;&amp;ncy;&amp;icy;&amp;scy;&amp;acy;"/>
          <p:cNvPicPr>
            <a:picLocks noChangeAspect="1" noChangeArrowheads="1"/>
          </p:cNvPicPr>
          <p:nvPr/>
        </p:nvPicPr>
        <p:blipFill>
          <a:blip r:embed="rId5"/>
          <a:srcRect/>
          <a:stretch>
            <a:fillRect/>
          </a:stretch>
        </p:blipFill>
        <p:spPr bwMode="auto">
          <a:xfrm>
            <a:off x="4716016" y="1975562"/>
            <a:ext cx="1871240" cy="124749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ipe(left)">
                                      <p:cBhvr>
                                        <p:cTn id="1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95B50E-F8F4-0964-E424-CA6BA19A348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FB20F668-1FBA-A5DF-91CE-3A5CFC565655}"/>
              </a:ext>
            </a:extLst>
          </p:cNvPr>
          <p:cNvSpPr txBox="1"/>
          <p:nvPr/>
        </p:nvSpPr>
        <p:spPr>
          <a:xfrm>
            <a:off x="1293272" y="77001"/>
            <a:ext cx="6408712" cy="1477328"/>
          </a:xfrm>
          <a:prstGeom prst="rect">
            <a:avLst/>
          </a:prstGeom>
          <a:noFill/>
        </p:spPr>
        <p:txBody>
          <a:bodyPr wrap="square" rtlCol="0">
            <a:spAutoFit/>
          </a:bodyPr>
          <a:lstStyle/>
          <a:p>
            <a:pPr algn="ctr"/>
            <a:r>
              <a:rPr lang="ru-RU" sz="2800" b="1" dirty="0">
                <a:solidFill>
                  <a:srgbClr val="FF0000"/>
                </a:solidFill>
                <a:effectLst>
                  <a:outerShdw blurRad="38100" dist="38100" dir="2700000" algn="tl">
                    <a:srgbClr val="000000">
                      <a:alpha val="43137"/>
                    </a:srgbClr>
                  </a:outerShdw>
                </a:effectLst>
              </a:rPr>
              <a:t>Внимание!</a:t>
            </a:r>
          </a:p>
          <a:p>
            <a:pPr algn="ctr"/>
            <a:r>
              <a:rPr lang="ru-RU" sz="4400" b="1" dirty="0">
                <a:solidFill>
                  <a:srgbClr val="FF0000"/>
                </a:solidFill>
                <a:effectLst>
                  <a:outerShdw blurRad="38100" dist="38100" dir="2700000" algn="tl">
                    <a:srgbClr val="000000">
                      <a:alpha val="43137"/>
                    </a:srgbClr>
                  </a:outerShdw>
                </a:effectLst>
              </a:rPr>
              <a:t>«Карты на стол»</a:t>
            </a:r>
          </a:p>
          <a:p>
            <a:endParaRPr lang="ru-RU" dirty="0"/>
          </a:p>
        </p:txBody>
      </p:sp>
      <p:sp>
        <p:nvSpPr>
          <p:cNvPr id="15" name="TextBox 14">
            <a:extLst>
              <a:ext uri="{FF2B5EF4-FFF2-40B4-BE49-F238E27FC236}">
                <a16:creationId xmlns:a16="http://schemas.microsoft.com/office/drawing/2014/main" xmlns="" id="{E5026FA5-6303-3342-C2B2-E9F6B0B16010}"/>
              </a:ext>
            </a:extLst>
          </p:cNvPr>
          <p:cNvSpPr txBox="1"/>
          <p:nvPr/>
        </p:nvSpPr>
        <p:spPr>
          <a:xfrm>
            <a:off x="1259632" y="6334780"/>
            <a:ext cx="6408712" cy="523220"/>
          </a:xfrm>
          <a:prstGeom prst="rect">
            <a:avLst/>
          </a:prstGeom>
          <a:noFill/>
        </p:spPr>
        <p:txBody>
          <a:bodyPr wrap="square" rtlCol="0">
            <a:spAutoFit/>
          </a:bodyPr>
          <a:lstStyle/>
          <a:p>
            <a:pPr algn="ctr"/>
            <a:r>
              <a:rPr lang="ru-RU" sz="2800" b="1" dirty="0">
                <a:effectLst>
                  <a:outerShdw blurRad="38100" dist="38100" dir="2700000" algn="tl">
                    <a:srgbClr val="000000">
                      <a:alpha val="43137"/>
                    </a:srgbClr>
                  </a:outerShdw>
                </a:effectLst>
              </a:rPr>
              <a:t>Время: 1 минута</a:t>
            </a:r>
            <a:endParaRPr lang="ru-RU" dirty="0"/>
          </a:p>
        </p:txBody>
      </p:sp>
      <p:graphicFrame>
        <p:nvGraphicFramePr>
          <p:cNvPr id="12" name="Схема 11">
            <a:extLst>
              <a:ext uri="{FF2B5EF4-FFF2-40B4-BE49-F238E27FC236}">
                <a16:creationId xmlns:a16="http://schemas.microsoft.com/office/drawing/2014/main" xmlns="" id="{AB47F743-BD2A-DD94-0F27-710AE6F26506}"/>
              </a:ext>
            </a:extLst>
          </p:cNvPr>
          <p:cNvGraphicFramePr/>
          <p:nvPr>
            <p:extLst>
              <p:ext uri="{D42A27DB-BD31-4B8C-83A1-F6EECF244321}">
                <p14:modId xmlns:p14="http://schemas.microsoft.com/office/powerpoint/2010/main" val="1401977285"/>
              </p:ext>
            </p:extLst>
          </p:nvPr>
        </p:nvGraphicFramePr>
        <p:xfrm>
          <a:off x="1163960" y="1346039"/>
          <a:ext cx="681608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a:extLst>
              <a:ext uri="{FF2B5EF4-FFF2-40B4-BE49-F238E27FC236}">
                <a16:creationId xmlns:a16="http://schemas.microsoft.com/office/drawing/2014/main" xmlns="" id="{4B8FDD86-58AF-0CDE-C765-671986916C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11986" y="1714240"/>
            <a:ext cx="1664259" cy="1289013"/>
          </a:xfrm>
          <a:prstGeom prst="rect">
            <a:avLst/>
          </a:prstGeom>
          <a:ln>
            <a:noFill/>
          </a:ln>
          <a:effectLst>
            <a:outerShdw blurRad="292100" dist="139700" dir="2700000" algn="tl" rotWithShape="0">
              <a:srgbClr val="333333">
                <a:alpha val="65000"/>
              </a:srgbClr>
            </a:outerShdw>
          </a:effectLst>
        </p:spPr>
      </p:pic>
      <p:pic>
        <p:nvPicPr>
          <p:cNvPr id="2" name="Рисунок 1">
            <a:extLst>
              <a:ext uri="{FF2B5EF4-FFF2-40B4-BE49-F238E27FC236}">
                <a16:creationId xmlns:a16="http://schemas.microsoft.com/office/drawing/2014/main" xmlns="" id="{667EFD2A-983B-B5F8-4AD7-2F6928FF26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39627" y="1446361"/>
            <a:ext cx="1664259" cy="1982639"/>
          </a:xfrm>
          <a:prstGeom prst="rect">
            <a:avLst/>
          </a:prstGeom>
          <a:ln>
            <a:noFill/>
          </a:ln>
          <a:effectLst>
            <a:outerShdw blurRad="292100" dist="139700" dir="2700000" algn="tl" rotWithShape="0">
              <a:srgbClr val="333333">
                <a:alpha val="65000"/>
              </a:srgbClr>
            </a:outerShdw>
          </a:effectLst>
        </p:spPr>
      </p:pic>
      <p:pic>
        <p:nvPicPr>
          <p:cNvPr id="9" name="Рисунок 8">
            <a:extLst>
              <a:ext uri="{FF2B5EF4-FFF2-40B4-BE49-F238E27FC236}">
                <a16:creationId xmlns:a16="http://schemas.microsoft.com/office/drawing/2014/main" xmlns="" id="{5EBBEF9D-5446-64EA-043F-5F3A3A16CC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81053" y="1446361"/>
            <a:ext cx="1581893" cy="1982639"/>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xmlns="" id="{92BEE4B5-2E69-1408-18EC-F62B4F94A772}"/>
              </a:ext>
            </a:extLst>
          </p:cNvPr>
          <p:cNvSpPr txBox="1"/>
          <p:nvPr/>
        </p:nvSpPr>
        <p:spPr>
          <a:xfrm>
            <a:off x="755576" y="6042335"/>
            <a:ext cx="7872536" cy="461665"/>
          </a:xfrm>
          <a:prstGeom prst="rect">
            <a:avLst/>
          </a:prstGeom>
          <a:noFill/>
        </p:spPr>
        <p:txBody>
          <a:bodyPr wrap="square" rtlCol="0">
            <a:spAutoFit/>
          </a:bodyPr>
          <a:lstStyle/>
          <a:p>
            <a:pPr algn="ctr"/>
            <a:r>
              <a:rPr lang="ru-RU" sz="2400" b="1" dirty="0"/>
              <a:t>Займите место за столом в соответствии с его указателем  </a:t>
            </a:r>
          </a:p>
        </p:txBody>
      </p:sp>
      <p:sp>
        <p:nvSpPr>
          <p:cNvPr id="3" name="TextBox 2">
            <a:extLst>
              <a:ext uri="{FF2B5EF4-FFF2-40B4-BE49-F238E27FC236}">
                <a16:creationId xmlns:a16="http://schemas.microsoft.com/office/drawing/2014/main" xmlns="" id="{76AB61BE-B608-D887-C0F3-781114D0DA6D}"/>
              </a:ext>
            </a:extLst>
          </p:cNvPr>
          <p:cNvSpPr txBox="1"/>
          <p:nvPr/>
        </p:nvSpPr>
        <p:spPr>
          <a:xfrm>
            <a:off x="1723665" y="5372893"/>
            <a:ext cx="1296182" cy="523220"/>
          </a:xfrm>
          <a:prstGeom prst="rect">
            <a:avLst/>
          </a:prstGeom>
          <a:noFill/>
        </p:spPr>
        <p:txBody>
          <a:bodyPr wrap="square" rtlCol="0">
            <a:spAutoFit/>
          </a:bodyPr>
          <a:lstStyle/>
          <a:p>
            <a:pPr algn="ctr"/>
            <a:r>
              <a:rPr lang="ru-RU" sz="2800" b="1" dirty="0">
                <a:solidFill>
                  <a:schemeClr val="bg1"/>
                </a:solidFill>
                <a:effectLst>
                  <a:outerShdw blurRad="38100" dist="38100" dir="2700000" algn="tl">
                    <a:srgbClr val="000000">
                      <a:alpha val="43137"/>
                    </a:srgbClr>
                  </a:outerShdw>
                </a:effectLst>
              </a:rPr>
              <a:t>1 ряд</a:t>
            </a:r>
          </a:p>
        </p:txBody>
      </p:sp>
      <p:sp>
        <p:nvSpPr>
          <p:cNvPr id="4" name="TextBox 3">
            <a:extLst>
              <a:ext uri="{FF2B5EF4-FFF2-40B4-BE49-F238E27FC236}">
                <a16:creationId xmlns:a16="http://schemas.microsoft.com/office/drawing/2014/main" xmlns="" id="{D2E46559-ACC6-382E-032A-635EDE79DE62}"/>
              </a:ext>
            </a:extLst>
          </p:cNvPr>
          <p:cNvSpPr txBox="1"/>
          <p:nvPr/>
        </p:nvSpPr>
        <p:spPr>
          <a:xfrm>
            <a:off x="3849537" y="5524356"/>
            <a:ext cx="1296182" cy="523220"/>
          </a:xfrm>
          <a:prstGeom prst="rect">
            <a:avLst/>
          </a:prstGeom>
          <a:noFill/>
        </p:spPr>
        <p:txBody>
          <a:bodyPr wrap="square" rtlCol="0">
            <a:spAutoFit/>
          </a:bodyPr>
          <a:lstStyle/>
          <a:p>
            <a:pPr algn="ctr"/>
            <a:r>
              <a:rPr lang="ru-RU" sz="2800" b="1" dirty="0">
                <a:solidFill>
                  <a:schemeClr val="bg1"/>
                </a:solidFill>
                <a:effectLst>
                  <a:outerShdw blurRad="38100" dist="38100" dir="2700000" algn="tl">
                    <a:srgbClr val="000000">
                      <a:alpha val="43137"/>
                    </a:srgbClr>
                  </a:outerShdw>
                </a:effectLst>
              </a:rPr>
              <a:t>2 ряд</a:t>
            </a:r>
          </a:p>
        </p:txBody>
      </p:sp>
      <p:sp>
        <p:nvSpPr>
          <p:cNvPr id="6" name="TextBox 5">
            <a:extLst>
              <a:ext uri="{FF2B5EF4-FFF2-40B4-BE49-F238E27FC236}">
                <a16:creationId xmlns:a16="http://schemas.microsoft.com/office/drawing/2014/main" xmlns="" id="{7465B94B-4465-0BCE-3FED-9570D1C44F08}"/>
              </a:ext>
            </a:extLst>
          </p:cNvPr>
          <p:cNvSpPr txBox="1"/>
          <p:nvPr/>
        </p:nvSpPr>
        <p:spPr>
          <a:xfrm>
            <a:off x="6124155" y="5354978"/>
            <a:ext cx="1296182" cy="523220"/>
          </a:xfrm>
          <a:prstGeom prst="rect">
            <a:avLst/>
          </a:prstGeom>
          <a:noFill/>
        </p:spPr>
        <p:txBody>
          <a:bodyPr wrap="square" rtlCol="0">
            <a:spAutoFit/>
          </a:bodyPr>
          <a:lstStyle/>
          <a:p>
            <a:pPr algn="ctr"/>
            <a:r>
              <a:rPr lang="ru-RU" sz="2800" b="1" dirty="0">
                <a:solidFill>
                  <a:schemeClr val="bg1"/>
                </a:solidFill>
                <a:effectLst>
                  <a:outerShdw blurRad="38100" dist="38100" dir="2700000" algn="tl">
                    <a:srgbClr val="000000">
                      <a:alpha val="43137"/>
                    </a:srgbClr>
                  </a:outerShdw>
                </a:effectLst>
              </a:rPr>
              <a:t>3 ряд</a:t>
            </a:r>
          </a:p>
        </p:txBody>
      </p:sp>
    </p:spTree>
    <p:extLst>
      <p:ext uri="{BB962C8B-B14F-4D97-AF65-F5344CB8AC3E}">
        <p14:creationId xmlns:p14="http://schemas.microsoft.com/office/powerpoint/2010/main" val="13214416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853">
            <a:alpha val="95686"/>
          </a:srgbClr>
        </a:solidFill>
        <a:effectLst/>
      </p:bgPr>
    </p:bg>
    <p:spTree>
      <p:nvGrpSpPr>
        <p:cNvPr id="1" name=""/>
        <p:cNvGrpSpPr/>
        <p:nvPr/>
      </p:nvGrpSpPr>
      <p:grpSpPr>
        <a:xfrm>
          <a:off x="0" y="0"/>
          <a:ext cx="0" cy="0"/>
          <a:chOff x="0" y="0"/>
          <a:chExt cx="0" cy="0"/>
        </a:xfrm>
      </p:grpSpPr>
      <p:sp>
        <p:nvSpPr>
          <p:cNvPr id="9218" name="Line 13"/>
          <p:cNvSpPr>
            <a:spLocks noChangeShapeType="1"/>
          </p:cNvSpPr>
          <p:nvPr/>
        </p:nvSpPr>
        <p:spPr bwMode="auto">
          <a:xfrm>
            <a:off x="0" y="6858000"/>
            <a:ext cx="9144000" cy="0"/>
          </a:xfrm>
          <a:prstGeom prst="line">
            <a:avLst/>
          </a:prstGeom>
          <a:noFill/>
          <a:ln w="127000">
            <a:solidFill>
              <a:srgbClr val="333399"/>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 name="Прямоугольник 10"/>
          <p:cNvSpPr/>
          <p:nvPr/>
        </p:nvSpPr>
        <p:spPr>
          <a:xfrm>
            <a:off x="1142976" y="1285860"/>
            <a:ext cx="6885219" cy="255454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000" b="1" kern="10" dirty="0" err="1">
                <a:ln w="11430">
                  <a:noFill/>
                </a:ln>
                <a:solidFill>
                  <a:schemeClr val="bg1"/>
                </a:solidFill>
                <a:latin typeface="+mj-lt"/>
              </a:rPr>
              <a:t>Физминутка</a:t>
            </a:r>
            <a:r>
              <a:rPr lang="ru-RU" sz="8000" b="1" kern="10" dirty="0">
                <a:ln w="11430">
                  <a:noFill/>
                </a:ln>
                <a:solidFill>
                  <a:schemeClr val="bg1"/>
                </a:solidFill>
                <a:latin typeface="+mj-lt"/>
              </a:rPr>
              <a:t>                 для глаз</a:t>
            </a:r>
            <a:endParaRPr lang="ru-RU" sz="8000" b="1" dirty="0">
              <a:ln w="11430">
                <a:noFill/>
              </a:ln>
              <a:solidFill>
                <a:schemeClr val="bg1"/>
              </a:solidFill>
              <a:latin typeface="+mj-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2724</TotalTime>
  <Words>1198</Words>
  <Application>Microsoft Office PowerPoint</Application>
  <PresentationFormat>Экран (4:3)</PresentationFormat>
  <Paragraphs>374</Paragraphs>
  <Slides>35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«То, что добыто самостоятельным трудом, является самым ценным приобретением»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ИВАН</dc:creator>
  <cp:lastModifiedBy>Надежда Пронская</cp:lastModifiedBy>
  <cp:revision>73</cp:revision>
  <cp:lastPrinted>2025-02-13T18:43:48Z</cp:lastPrinted>
  <dcterms:created xsi:type="dcterms:W3CDTF">2016-12-26T18:44:46Z</dcterms:created>
  <dcterms:modified xsi:type="dcterms:W3CDTF">2025-02-18T11:27:29Z</dcterms:modified>
</cp:coreProperties>
</file>