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6766520" cy="208823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 склонения имен существительных.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Первое склонение.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4" y="3886200"/>
            <a:ext cx="4320480" cy="2567136"/>
          </a:xfrm>
        </p:spPr>
        <p:txBody>
          <a:bodyPr>
            <a:normAutofit fontScale="92500"/>
          </a:bodyPr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МКОУ СОШ № 24 р.п.Юрты</a:t>
            </a:r>
          </a:p>
          <a:p>
            <a:pPr algn="l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Тайшетского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района</a:t>
            </a:r>
          </a:p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Иркутской области</a:t>
            </a:r>
          </a:p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Щеголева Татьяна Александровна</a:t>
            </a:r>
          </a:p>
          <a:p>
            <a:pPr algn="l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Итог урока. Рефлексия.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rgbClr val="660066"/>
                </a:solidFill>
              </a:rPr>
              <a:t>Сегодня на уроке я</a:t>
            </a:r>
            <a:r>
              <a:rPr lang="ru-RU" sz="3600" dirty="0" smtClean="0">
                <a:solidFill>
                  <a:srgbClr val="660066"/>
                </a:solidFill>
              </a:rPr>
              <a:t>:</a:t>
            </a:r>
            <a:br>
              <a:rPr lang="ru-RU" sz="3600" dirty="0" smtClean="0">
                <a:solidFill>
                  <a:srgbClr val="660066"/>
                </a:solidFill>
              </a:rPr>
            </a:br>
            <a:endParaRPr lang="ru-RU" sz="36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ru-RU" sz="2400" dirty="0" smtClean="0"/>
              <a:t> *</a:t>
            </a:r>
            <a:r>
              <a:rPr lang="ru-RU" sz="2800" b="1" dirty="0" smtClean="0">
                <a:solidFill>
                  <a:srgbClr val="FF0000"/>
                </a:solidFill>
              </a:rPr>
              <a:t>повторил</a:t>
            </a:r>
            <a:r>
              <a:rPr lang="ru-RU" sz="2800" b="1" dirty="0" smtClean="0"/>
              <a:t>…..</a:t>
            </a:r>
          </a:p>
          <a:p>
            <a:pPr>
              <a:buNone/>
            </a:pP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 *</a:t>
            </a:r>
            <a:r>
              <a:rPr lang="ru-RU" sz="2800" b="1" dirty="0" smtClean="0">
                <a:solidFill>
                  <a:srgbClr val="003300"/>
                </a:solidFill>
              </a:rPr>
              <a:t>было интересно</a:t>
            </a:r>
            <a:r>
              <a:rPr lang="ru-RU" sz="2800" b="1" dirty="0" smtClean="0">
                <a:solidFill>
                  <a:srgbClr val="003300"/>
                </a:solidFill>
              </a:rPr>
              <a:t>…</a:t>
            </a:r>
          </a:p>
          <a:p>
            <a:pPr>
              <a:buNone/>
            </a:pP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     *</a:t>
            </a:r>
            <a:r>
              <a:rPr lang="ru-RU" sz="2800" b="1" dirty="0" smtClean="0">
                <a:solidFill>
                  <a:srgbClr val="262699"/>
                </a:solidFill>
              </a:rPr>
              <a:t>было трудно </a:t>
            </a:r>
            <a:r>
              <a:rPr lang="ru-RU" sz="2800" b="1" dirty="0" smtClean="0"/>
              <a:t>….                             </a:t>
            </a:r>
          </a:p>
          <a:p>
            <a:endParaRPr lang="ru-RU" dirty="0"/>
          </a:p>
        </p:txBody>
      </p:sp>
      <p:pic>
        <p:nvPicPr>
          <p:cNvPr id="4" name="Picture 12" descr="&amp;Kcy;&amp;acy;&amp;rcy;&amp;tcy;&amp;icy;&amp;ncy;&amp;kcy;&amp;acy; 2 &amp;icy;&amp;zcy; 30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501008"/>
            <a:ext cx="2736304" cy="2447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47601" y="2967335"/>
            <a:ext cx="54487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Спасибо </a:t>
            </a:r>
            <a:r>
              <a:rPr lang="ru-RU" sz="5400" b="0" cap="none" spc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за урок!</a:t>
            </a:r>
            <a:endParaRPr lang="ru-RU" sz="54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Documents and Settings\1\Рабочий стол\CA8PL18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55976" y="692696"/>
            <a:ext cx="4536504" cy="5688632"/>
          </a:xfrm>
          <a:noFill/>
        </p:spPr>
      </p:pic>
      <p:sp>
        <p:nvSpPr>
          <p:cNvPr id="6" name="Прямоугольник 5"/>
          <p:cNvSpPr/>
          <p:nvPr/>
        </p:nvSpPr>
        <p:spPr>
          <a:xfrm>
            <a:off x="683568" y="1268760"/>
            <a:ext cx="34563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«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Всем, кто хочет добиться успеха 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изучении языка, нужно научиться 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открывать его тайны.»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Михаил Васильевич Ломоносов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06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Зачем нужна грамматика?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Чтоб грамотно писать.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Чтоб грубые ошибки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письме не допускать,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Чтоб с детства знали дети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каждый ученик,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лучше всех на свете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Его родной язык!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6" descr="D:\МОСКВИНА\картинки\картинки\школьные принадлежности\71346a0cba8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1268760"/>
            <a:ext cx="2952328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Словарная работа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1522512" cy="48965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57200" y="332656"/>
            <a:ext cx="946448" cy="5904656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sz="3200" dirty="0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2267744" y="1196752"/>
            <a:ext cx="6419056" cy="4896544"/>
          </a:xfrm>
        </p:spPr>
        <p:txBody>
          <a:bodyPr/>
          <a:lstStyle/>
          <a:p>
            <a:pPr>
              <a:buNone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кабрь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за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к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ртина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сев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враль</a:t>
            </a:r>
          </a:p>
          <a:p>
            <a:pPr>
              <a:spcBef>
                <a:spcPct val="50000"/>
              </a:spcBef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   л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ндарь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красный </a:t>
            </a:r>
          </a:p>
          <a:p>
            <a:pPr>
              <a:spcBef>
                <a:spcPct val="50000"/>
              </a:spcBef>
              <a:buNone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мес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нварь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ца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года</a:t>
            </a:r>
          </a:p>
          <a:p>
            <a:pPr>
              <a:spcBef>
                <a:spcPct val="50000"/>
              </a:spcBef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847 0.13621 " pathEditMode="relative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3541 -0.06291 " pathEditMode="relative" ptsTypes="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191 0.15727 " pathEditMode="relative" ptsTypes="AA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3541 0.08396 " pathEditMode="relative" ptsTypes="AA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677 0 " pathEditMode="relative" ptsTypes="AA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18 -0.12581 " pathEditMode="relative" ptsTypes="AA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83 0.16766 " pathEditMode="relative" ptsTypes="AA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8351 -0.19936 " pathEditMode="relative" ptsTypes="AA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276 -0.33557 " pathEditMode="relative" ptsTypes="AA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7552 0.15726 " pathEditMode="relative" ptsTypes="AA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0399 -0.1679 " pathEditMode="relative" ptsTypes="AA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4409 0.13645 " pathEditMode="relative" ptsTypes="AA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3541 0.07354 " pathEditMode="relative" ptsTypes="AA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06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Существительным зовусь,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три склонения делюсь: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1-е склонение – с окончаньем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–а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–я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Рода женского и мужского, друзья.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2-е склонение – род мужской без окончания,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средний род -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-о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-е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плавное звучанье.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3-е склонение – род женский с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конце всех слов.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Запомни – это правило для всех учеников!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5" descr="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332656"/>
            <a:ext cx="2590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CFF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65836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692150"/>
          <a:ext cx="8229600" cy="5329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496"/>
                <a:gridCol w="2304256"/>
                <a:gridCol w="2376264"/>
                <a:gridCol w="2170584"/>
              </a:tblGrid>
              <a:tr h="76130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Падеж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Первое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склонение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130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И.п.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лис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сестр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тёт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130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Р.п.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лис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сестр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тёт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130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Д.п.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лис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сестр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тёт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130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В.п.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лис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сестр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тёт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130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Т.п.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лис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сестр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ой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тёт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ей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130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П.п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лис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сестр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тёт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699792" y="24208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699792" y="321297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699792" y="400506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699792" y="472514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059832" y="544522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436096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436096" y="321297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364088" y="400506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436096" y="472514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796136" y="551723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308304" y="24208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308304" y="321297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308304" y="400506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308304" y="472514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668344" y="544522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0532 L -0.42916 -0.026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" y="-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0532 L -0.42917 -0.036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" y="-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2.11841E-6 L -0.41718 -0.03145 " pathEditMode="relative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7.88159E-6 L -0.40937 -0.02104 " pathEditMode="relative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5319E-6 L -0.44097 -0.02105 " pathEditMode="relative" ptsTypes="AA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0.04717 L -0.00399 -0.4456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8.51064E-7 L 0.00781 -0.55574 " pathEditMode="relative" ptsTypes="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0.00532 L -2.5E-6 0.4405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9.58372E-6 L -5.55556E-6 0.32517 " pathEditMode="relative" ptsTypes="AA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11841E-6 L -3.05556E-6 0.23081 " pathEditMode="relative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00509 L 0.28351 4.08881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8.51064E-7 L 0.26788 8.51064E-7 " pathEditMode="relative" ptsTypes="AA"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0.00509 L 0.24028 0.0053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99537E-6 L 0.24028 -0.0055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8.51064E-7 L 0.19687 0.01064 " pathEditMode="relative" ptsTypes="AA">
                                      <p:cBhvr>
                                        <p:cTn id="6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65836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764704"/>
          <a:ext cx="8229600" cy="5473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2232248"/>
                <a:gridCol w="2304256"/>
                <a:gridCol w="2170584"/>
              </a:tblGrid>
              <a:tr h="78187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Падеж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Второе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склонение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187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И.п.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гнезд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стол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87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Р.п.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гнезд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</a:p>
                  </a:txBody>
                  <a:tcPr/>
                </a:tc>
              </a:tr>
              <a:tr h="78187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Д.п.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гнезд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</a:p>
                  </a:txBody>
                  <a:tcPr/>
                </a:tc>
              </a:tr>
              <a:tr h="78187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В.п.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гнезд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</a:txBody>
                  <a:tcPr/>
                </a:tc>
              </a:tr>
              <a:tr h="78187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Т.п.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гнезд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ем</a:t>
                      </a:r>
                    </a:p>
                  </a:txBody>
                  <a:tcPr/>
                </a:tc>
              </a:tr>
              <a:tr h="78187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П.п.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гнезд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75856" y="256490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03848" y="342900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03848" y="407707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4869160"/>
            <a:ext cx="5760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635896" y="5589240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220072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220072" y="335699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20072" y="400506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220072" y="4797152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580112" y="5589240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380312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380312" y="3284984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380312" y="407707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380312" y="486916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740352" y="566124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8.51064E-7 L -0.44097 -0.02081 " pathEditMode="relative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11841E-6 L -0.44097 -0.01064 " pathEditMode="relative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8.51064E-7 L -0.43299 -0.02082 " pathEditMode="relative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8.51064E-7 L -0.44878 -0.02081 " pathEditMode="relative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-4.68085E-6 L -0.4644 -0.02104 " pathEditMode="relative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781 -0.49283 " pathEditMode="relative" ptsTypes="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8.51064E-7 L 0.04722 -0.61864 " pathEditMode="relative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8.51064E-7 L -6.94444E-6 0.43016 " pathEditMode="relative" ptsTypes="AA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-2.27567E-6 L 0.00781 0.30412 " pathEditMode="relative" ptsTypes="AA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96947E-6 L 0.00798 0.18895 " pathEditMode="relative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8.51064E-7 L 0.23629 8.51064E-7 " pathEditMode="relative" ptsTypes="AA"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03053E-6 L 0.22847 7.03053E-6 " pathEditMode="relative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8.51064E-7 L 0.22066 8.51064E-7 " pathEditMode="relative" ptsTypes="AA">
                                      <p:cBhvr>
                                        <p:cTn id="5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8.51064E-7 L 0.21268 8.51064E-7 " pathEditMode="relative" ptsTypes="AA">
                                      <p:cBhvr>
                                        <p:cTn id="5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8.51064E-7 L 0.17326 8.51064E-7 " pathEditMode="relative" ptsTypes="AA">
                                      <p:cBhvr>
                                        <p:cTn id="6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06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5173"/>
          <a:ext cx="8229600" cy="5472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28"/>
                <a:gridCol w="2304256"/>
                <a:gridCol w="2201416"/>
                <a:gridCol w="2057400"/>
              </a:tblGrid>
              <a:tr h="78173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Падеж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Третье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склонение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734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И.п.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степь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рожь 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глушь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734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Р.п.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степ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рж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глуш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734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Д.п.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степ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рж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глуш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734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В.п.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степь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рожь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глушь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734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Т.п.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степ</a:t>
                      </a:r>
                      <a:r>
                        <a:rPr lang="ru-RU" sz="4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рожь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глушь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734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П.п.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степ</a:t>
                      </a:r>
                      <a:r>
                        <a:rPr lang="ru-RU" sz="4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рж</a:t>
                      </a:r>
                      <a:r>
                        <a:rPr lang="ru-RU" sz="4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о глуш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131840" y="256490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335699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414908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347864" y="486916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63888" y="566124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148064" y="256490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48064" y="335699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64088" y="414908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64088" y="4869160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508104" y="5661248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740352" y="256490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812360" y="3284984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812360" y="414908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884368" y="494116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8172400" y="566124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-0.00532 L -0.43698 -0.026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-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8.51064E-7 L -0.44097 -0.02081 " pathEditMode="relative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8.51064E-7 L -0.44097 -0.02081 " pathEditMode="relative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8.51064E-7 L -0.44097 -0.02081 " pathEditMode="relative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8.51064E-7 L -0.44097 -0.02081 " pathEditMode="relative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781 -0.49283 " pathEditMode="relative" ptsTypes="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0.00509 L 0.04323 -0.6135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8.51064E-7 L -6.94444E-6 0.43016 " pathEditMode="relative" ptsTypes="AA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-2.27567E-6 L 0.00781 0.30412 " pathEditMode="relative" ptsTypes="AA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4.68085E-6 L 0.0118 0.1889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8.51064E-7 L 0.23629 8.51064E-7 " pathEditMode="relative" ptsTypes="AA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9584E-6 L 0.22848 -4.49584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0111E-6 L 0.22066 4.80111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8.51064E-7 L 0.21268 8.51064E-7 " pathEditMode="relative" ptsTypes="AA">
                                      <p:cBhvr>
                                        <p:cTn id="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8.51064E-7 L 0.17326 8.51064E-7 " pathEditMode="relative" ptsTypes="AA">
                                      <p:cBhvr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 определения склонения имени существительного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Прочитай слово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Поставь его в начальную форму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 род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Найди и выдели окончание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Вспомни правило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Ж.р.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–а, -я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М.р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-а, -я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М.р. 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Ср.р.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–о, -е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Ж.р.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____ь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 склонение имени существительного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1414</TotalTime>
  <Words>350</Words>
  <Application>Microsoft Office PowerPoint</Application>
  <PresentationFormat>Экран (4:3)</PresentationFormat>
  <Paragraphs>140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Три склонения имен существительных. Первое склонение.</vt:lpstr>
      <vt:lpstr>Слайд 2</vt:lpstr>
      <vt:lpstr>Слайд 3</vt:lpstr>
      <vt:lpstr>Словарная работа</vt:lpstr>
      <vt:lpstr>Слайд 5</vt:lpstr>
      <vt:lpstr>Слайд 6</vt:lpstr>
      <vt:lpstr>Слайд 7</vt:lpstr>
      <vt:lpstr>Слайд 8</vt:lpstr>
      <vt:lpstr>Алгоритм определения склонения имени существительного</vt:lpstr>
      <vt:lpstr>Итог урока. Рефлексия.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Склонение имен существительных. Первое склонение.</dc:title>
  <dc:creator>1</dc:creator>
  <cp:lastModifiedBy>1</cp:lastModifiedBy>
  <cp:revision>67</cp:revision>
  <dcterms:created xsi:type="dcterms:W3CDTF">2014-11-23T09:13:36Z</dcterms:created>
  <dcterms:modified xsi:type="dcterms:W3CDTF">2014-11-26T15:00:08Z</dcterms:modified>
</cp:coreProperties>
</file>