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6" r:id="rId2"/>
    <p:sldId id="257" r:id="rId3"/>
    <p:sldId id="261" r:id="rId4"/>
    <p:sldId id="277" r:id="rId5"/>
    <p:sldId id="278" r:id="rId6"/>
    <p:sldId id="279" r:id="rId7"/>
    <p:sldId id="262" r:id="rId8"/>
    <p:sldId id="263" r:id="rId9"/>
    <p:sldId id="264" r:id="rId10"/>
    <p:sldId id="280" r:id="rId11"/>
    <p:sldId id="265" r:id="rId12"/>
    <p:sldId id="266" r:id="rId13"/>
    <p:sldId id="270" r:id="rId14"/>
    <p:sldId id="271" r:id="rId15"/>
    <p:sldId id="268" r:id="rId16"/>
    <p:sldId id="272" r:id="rId17"/>
    <p:sldId id="28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3B73-54FF-4121-A0F4-2C92C1F0A231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B61B0CC-9C7F-44CD-BE75-F4BA35893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997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3B73-54FF-4121-A0F4-2C92C1F0A231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61B0CC-9C7F-44CD-BE75-F4BA35893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85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3B73-54FF-4121-A0F4-2C92C1F0A231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61B0CC-9C7F-44CD-BE75-F4BA35893C0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4809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3B73-54FF-4121-A0F4-2C92C1F0A231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61B0CC-9C7F-44CD-BE75-F4BA35893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000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3B73-54FF-4121-A0F4-2C92C1F0A231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61B0CC-9C7F-44CD-BE75-F4BA35893C0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1876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3B73-54FF-4121-A0F4-2C92C1F0A231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61B0CC-9C7F-44CD-BE75-F4BA35893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906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3B73-54FF-4121-A0F4-2C92C1F0A231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B0CC-9C7F-44CD-BE75-F4BA35893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307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3B73-54FF-4121-A0F4-2C92C1F0A231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B0CC-9C7F-44CD-BE75-F4BA35893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54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3B73-54FF-4121-A0F4-2C92C1F0A231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B0CC-9C7F-44CD-BE75-F4BA35893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6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3B73-54FF-4121-A0F4-2C92C1F0A231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61B0CC-9C7F-44CD-BE75-F4BA35893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689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3B73-54FF-4121-A0F4-2C92C1F0A231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B61B0CC-9C7F-44CD-BE75-F4BA35893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16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3B73-54FF-4121-A0F4-2C92C1F0A231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B61B0CC-9C7F-44CD-BE75-F4BA35893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32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3B73-54FF-4121-A0F4-2C92C1F0A231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B0CC-9C7F-44CD-BE75-F4BA35893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93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3B73-54FF-4121-A0F4-2C92C1F0A231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B0CC-9C7F-44CD-BE75-F4BA35893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676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3B73-54FF-4121-A0F4-2C92C1F0A231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B0CC-9C7F-44CD-BE75-F4BA35893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473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3B73-54FF-4121-A0F4-2C92C1F0A231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61B0CC-9C7F-44CD-BE75-F4BA35893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952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A3B73-54FF-4121-A0F4-2C92C1F0A231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B61B0CC-9C7F-44CD-BE75-F4BA35893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52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4F2FE-1C99-403A-80C1-EE226462B2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Сложное предложение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2F1D66E-A789-4328-8811-4BBF6D8665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/>
              <a:t>с различными видами союзной и бессоюзной связи</a:t>
            </a:r>
          </a:p>
        </p:txBody>
      </p:sp>
    </p:spTree>
    <p:extLst>
      <p:ext uri="{BB962C8B-B14F-4D97-AF65-F5344CB8AC3E}">
        <p14:creationId xmlns:p14="http://schemas.microsoft.com/office/powerpoint/2010/main" val="2077478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9D8D2-06E7-4A67-8A6E-52F8242D0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735" y="512143"/>
            <a:ext cx="9451877" cy="128089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Готовимся к ОГЭ</a:t>
            </a:r>
            <a:r>
              <a:rPr lang="ru-RU" sz="3100" dirty="0">
                <a:solidFill>
                  <a:schemeClr val="accent1">
                    <a:lumMod val="50000"/>
                  </a:schemeClr>
                </a:solidFill>
              </a:rPr>
              <a:t> (анализ средств выразительности). Укажите номера предложений (1-2), в которых средством выразительности речи являет</a:t>
            </a:r>
            <a:r>
              <a:rPr lang="ru-RU" sz="3100" dirty="0">
                <a:solidFill>
                  <a:schemeClr val="accent2">
                    <a:lumMod val="50000"/>
                  </a:schemeClr>
                </a:solidFill>
              </a:rPr>
              <a:t>ся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022B75-510B-4907-B5AF-41669F955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1) олицетворение;</a:t>
            </a:r>
          </a:p>
          <a:p>
            <a:pPr marL="0" indent="0">
              <a:buNone/>
            </a:pPr>
            <a:r>
              <a:rPr lang="ru-RU" dirty="0"/>
              <a:t>2) эпитет.</a:t>
            </a:r>
          </a:p>
          <a:p>
            <a:pPr marL="0" indent="0">
              <a:buNone/>
            </a:pPr>
            <a:r>
              <a:rPr lang="ru-RU" dirty="0"/>
              <a:t>Правильные ответы: 2; 2.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6816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0099" y="624110"/>
            <a:ext cx="9554514" cy="1280890"/>
          </a:xfrm>
        </p:spPr>
        <p:txBody>
          <a:bodyPr>
            <a:noAutofit/>
          </a:bodyPr>
          <a:lstStyle/>
          <a:p>
            <a:r>
              <a:rPr lang="ru-RU" sz="2800" b="1" i="1" dirty="0"/>
              <a:t>Сложное предложение с бессоюзной и сочинительной связью. 1 часть – простое предложение, 2 часть – ССП.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1" y="2133600"/>
            <a:ext cx="9675812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[Уж </a:t>
            </a:r>
            <a:r>
              <a:rPr lang="ru-RU" sz="3200" u="dbl" dirty="0"/>
              <a:t>было поздно</a:t>
            </a:r>
            <a:r>
              <a:rPr lang="ru-RU" sz="3200" dirty="0"/>
              <a:t> и </a:t>
            </a:r>
            <a:r>
              <a:rPr lang="ru-RU" sz="3200" u="dbl" dirty="0"/>
              <a:t>темно</a:t>
            </a:r>
            <a:r>
              <a:rPr lang="ru-RU" sz="3200" dirty="0"/>
              <a:t>]</a:t>
            </a:r>
            <a:r>
              <a:rPr lang="ru-RU" sz="3200" baseline="30000" dirty="0"/>
              <a:t> 1</a:t>
            </a:r>
            <a:r>
              <a:rPr lang="ru-RU" sz="3200" dirty="0"/>
              <a:t>; [сердито </a:t>
            </a:r>
            <a:r>
              <a:rPr lang="ru-RU" sz="3200" u="dbl" dirty="0"/>
              <a:t>бился</a:t>
            </a:r>
            <a:r>
              <a:rPr lang="ru-RU" sz="3200" dirty="0"/>
              <a:t> </a:t>
            </a:r>
            <a:r>
              <a:rPr lang="ru-RU" sz="3200" u="sng" dirty="0"/>
              <a:t>дождь</a:t>
            </a:r>
            <a:r>
              <a:rPr lang="ru-RU" sz="3200" dirty="0"/>
              <a:t> в окно]</a:t>
            </a:r>
            <a:r>
              <a:rPr lang="ru-RU" sz="3200" baseline="30000" dirty="0"/>
              <a:t> 2</a:t>
            </a:r>
            <a:r>
              <a:rPr lang="ru-RU" sz="3200" dirty="0"/>
              <a:t>, и [</a:t>
            </a:r>
            <a:r>
              <a:rPr lang="ru-RU" sz="3200" u="sng" dirty="0"/>
              <a:t>ветер</a:t>
            </a:r>
            <a:r>
              <a:rPr lang="ru-RU" sz="3200" dirty="0"/>
              <a:t> </a:t>
            </a:r>
            <a:r>
              <a:rPr lang="ru-RU" sz="3200" u="dbl" dirty="0"/>
              <a:t>дул</a:t>
            </a:r>
            <a:r>
              <a:rPr lang="ru-RU" sz="3200" dirty="0"/>
              <a:t>, печально воя]</a:t>
            </a:r>
            <a:r>
              <a:rPr lang="ru-RU" sz="3200" baseline="30000" dirty="0"/>
              <a:t>3</a:t>
            </a:r>
            <a:r>
              <a:rPr lang="ru-RU" sz="3200" dirty="0"/>
              <a:t>.</a:t>
            </a:r>
            <a:r>
              <a:rPr lang="ru-RU" sz="3200" baseline="30000" dirty="0"/>
              <a:t>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B050"/>
                </a:solidFill>
              </a:rPr>
              <a:t>  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I             II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</a:rPr>
              <a:t>[   ]</a:t>
            </a:r>
            <a:r>
              <a:rPr lang="ru-RU" sz="3200" baseline="30000" dirty="0">
                <a:solidFill>
                  <a:srgbClr val="00B050"/>
                </a:solidFill>
              </a:rPr>
              <a:t> 1</a:t>
            </a:r>
            <a:r>
              <a:rPr lang="ru-RU" sz="3200" b="1" dirty="0">
                <a:solidFill>
                  <a:srgbClr val="00B050"/>
                </a:solidFill>
              </a:rPr>
              <a:t>;</a:t>
            </a:r>
            <a:r>
              <a:rPr lang="ru-RU" sz="3200" dirty="0">
                <a:solidFill>
                  <a:srgbClr val="00B050"/>
                </a:solidFill>
              </a:rPr>
              <a:t> [   ]</a:t>
            </a:r>
            <a:r>
              <a:rPr lang="ru-RU" sz="3200" baseline="30000" dirty="0">
                <a:solidFill>
                  <a:srgbClr val="00B050"/>
                </a:solidFill>
              </a:rPr>
              <a:t> 2</a:t>
            </a:r>
            <a:r>
              <a:rPr lang="ru-RU" sz="3200" dirty="0">
                <a:solidFill>
                  <a:srgbClr val="00B050"/>
                </a:solidFill>
              </a:rPr>
              <a:t>, </a:t>
            </a:r>
            <a:r>
              <a:rPr lang="ru-RU" sz="3200" b="1" dirty="0">
                <a:solidFill>
                  <a:srgbClr val="00B050"/>
                </a:solidFill>
              </a:rPr>
              <a:t>и</a:t>
            </a:r>
            <a:r>
              <a:rPr lang="ru-RU" sz="3200" dirty="0">
                <a:solidFill>
                  <a:srgbClr val="00B050"/>
                </a:solidFill>
              </a:rPr>
              <a:t> [   ]</a:t>
            </a:r>
            <a:r>
              <a:rPr lang="ru-RU" sz="3200" baseline="30000" dirty="0">
                <a:solidFill>
                  <a:srgbClr val="00B050"/>
                </a:solidFill>
              </a:rPr>
              <a:t>3</a:t>
            </a:r>
            <a:r>
              <a:rPr lang="ru-RU" sz="3200" dirty="0">
                <a:solidFill>
                  <a:srgbClr val="00B050"/>
                </a:solidFill>
              </a:rPr>
              <a:t>.</a:t>
            </a:r>
            <a:r>
              <a:rPr lang="ru-RU" sz="3200" baseline="30000" dirty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endParaRPr lang="ru-RU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490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397" y="624110"/>
            <a:ext cx="9433216" cy="1280890"/>
          </a:xfrm>
        </p:spPr>
        <p:txBody>
          <a:bodyPr>
            <a:noAutofit/>
          </a:bodyPr>
          <a:lstStyle/>
          <a:p>
            <a:r>
              <a:rPr lang="ru-RU" sz="2800" b="1" i="1" dirty="0"/>
              <a:t>Сложное предложение с бессоюзной и подчинительной связью. 1 часть – СПП, 2 часть – СПП.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1396" y="2133600"/>
            <a:ext cx="9433216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(</a:t>
            </a:r>
            <a:r>
              <a:rPr lang="ru-RU" sz="3200" b="1" dirty="0"/>
              <a:t>Когда</a:t>
            </a:r>
            <a:r>
              <a:rPr lang="ru-RU" sz="3200" dirty="0"/>
              <a:t> </a:t>
            </a:r>
            <a:r>
              <a:rPr lang="ru-RU" sz="3200" u="dbl" dirty="0"/>
              <a:t>рассвело</a:t>
            </a:r>
            <a:r>
              <a:rPr lang="ru-RU" sz="3200" dirty="0"/>
              <a:t>)</a:t>
            </a:r>
            <a:r>
              <a:rPr lang="ru-RU" sz="3200" baseline="30000" dirty="0"/>
              <a:t>1</a:t>
            </a:r>
            <a:r>
              <a:rPr lang="ru-RU" sz="3200" dirty="0"/>
              <a:t>, [</a:t>
            </a:r>
            <a:r>
              <a:rPr lang="ru-RU" sz="3200" u="sng" dirty="0"/>
              <a:t>туман</a:t>
            </a:r>
            <a:r>
              <a:rPr lang="ru-RU" sz="3200" dirty="0"/>
              <a:t> ещё </a:t>
            </a:r>
            <a:r>
              <a:rPr lang="ru-RU" sz="3200" u="dbl" dirty="0"/>
              <a:t>не рассеялся</a:t>
            </a:r>
            <a:r>
              <a:rPr lang="ru-RU" sz="3200" dirty="0"/>
              <a:t>]</a:t>
            </a:r>
            <a:r>
              <a:rPr lang="ru-RU" sz="3200" baseline="30000" dirty="0"/>
              <a:t>2</a:t>
            </a:r>
            <a:r>
              <a:rPr lang="ru-RU" sz="3200" b="1" dirty="0"/>
              <a:t>;</a:t>
            </a:r>
            <a:r>
              <a:rPr lang="ru-RU" sz="3200" dirty="0"/>
              <a:t> [</a:t>
            </a:r>
            <a:r>
              <a:rPr lang="ru-RU" sz="3200" u="sng" dirty="0"/>
              <a:t>он</a:t>
            </a:r>
            <a:r>
              <a:rPr lang="ru-RU" sz="3200" dirty="0"/>
              <a:t> </a:t>
            </a:r>
            <a:r>
              <a:rPr lang="ru-RU" sz="3200" u="dbl" dirty="0"/>
              <a:t>был</a:t>
            </a:r>
            <a:r>
              <a:rPr lang="ru-RU" sz="3200" dirty="0"/>
              <a:t> так </a:t>
            </a:r>
            <a:r>
              <a:rPr lang="ru-RU" sz="3200" u="dbl" dirty="0"/>
              <a:t>густ</a:t>
            </a:r>
            <a:r>
              <a:rPr lang="ru-RU" sz="3200" dirty="0"/>
              <a:t>]</a:t>
            </a:r>
            <a:r>
              <a:rPr lang="ru-RU" sz="3200" baseline="30000" dirty="0"/>
              <a:t>3</a:t>
            </a:r>
            <a:r>
              <a:rPr lang="ru-RU" sz="3200" dirty="0"/>
              <a:t>, (</a:t>
            </a:r>
            <a:r>
              <a:rPr lang="ru-RU" sz="3200" b="1" dirty="0"/>
              <a:t>что</a:t>
            </a:r>
            <a:r>
              <a:rPr lang="ru-RU" sz="3200" dirty="0"/>
              <a:t> в пяти шагах </a:t>
            </a:r>
            <a:r>
              <a:rPr lang="ru-RU" sz="3200" u="sng" dirty="0"/>
              <a:t>силуэт</a:t>
            </a:r>
            <a:r>
              <a:rPr lang="ru-RU" sz="3200" dirty="0"/>
              <a:t> человека почти </a:t>
            </a:r>
            <a:r>
              <a:rPr lang="ru-RU" sz="3200" u="dbl" dirty="0"/>
              <a:t>исчезал</a:t>
            </a:r>
            <a:r>
              <a:rPr lang="ru-RU" sz="3200" dirty="0"/>
              <a:t> в молочно-белой тьме)</a:t>
            </a:r>
            <a:r>
              <a:rPr lang="ru-RU" sz="3200" baseline="30000" dirty="0"/>
              <a:t>4</a:t>
            </a:r>
            <a:r>
              <a:rPr lang="ru-RU" sz="3200" dirty="0"/>
              <a:t>.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B050"/>
                </a:solidFill>
              </a:rPr>
              <a:t>            I                       </a:t>
            </a:r>
            <a:r>
              <a:rPr lang="en-US" sz="3200" dirty="0">
                <a:solidFill>
                  <a:srgbClr val="002060"/>
                </a:solidFill>
              </a:rPr>
              <a:t>II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B050"/>
                </a:solidFill>
              </a:rPr>
              <a:t>(</a:t>
            </a:r>
            <a:r>
              <a:rPr lang="ru-RU" sz="3200" b="1" dirty="0">
                <a:solidFill>
                  <a:srgbClr val="00B050"/>
                </a:solidFill>
              </a:rPr>
              <a:t>Когда</a:t>
            </a:r>
            <a:r>
              <a:rPr lang="ru-RU" sz="3200" dirty="0">
                <a:solidFill>
                  <a:srgbClr val="00B050"/>
                </a:solidFill>
              </a:rPr>
              <a:t>  ), </a:t>
            </a:r>
            <a:r>
              <a:rPr lang="en-US" sz="3200" dirty="0">
                <a:solidFill>
                  <a:srgbClr val="00B050"/>
                </a:solidFill>
              </a:rPr>
              <a:t>[</a:t>
            </a:r>
            <a:r>
              <a:rPr lang="ru-RU" sz="3200" dirty="0">
                <a:solidFill>
                  <a:srgbClr val="00B050"/>
                </a:solidFill>
              </a:rPr>
              <a:t>   </a:t>
            </a:r>
            <a:r>
              <a:rPr lang="en-US" sz="3200" dirty="0">
                <a:solidFill>
                  <a:srgbClr val="00B050"/>
                </a:solidFill>
              </a:rPr>
              <a:t>]</a:t>
            </a:r>
            <a:r>
              <a:rPr lang="ru-RU" sz="3200" baseline="30000" dirty="0">
                <a:solidFill>
                  <a:srgbClr val="00B050"/>
                </a:solidFill>
              </a:rPr>
              <a:t> </a:t>
            </a:r>
            <a:r>
              <a:rPr lang="ru-RU" sz="3200" b="1" dirty="0">
                <a:solidFill>
                  <a:srgbClr val="00B050"/>
                </a:solidFill>
              </a:rPr>
              <a:t>;</a:t>
            </a:r>
            <a:r>
              <a:rPr lang="ru-RU" sz="3200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70C0"/>
                </a:solidFill>
              </a:rPr>
              <a:t>[</a:t>
            </a:r>
            <a:r>
              <a:rPr lang="ru-RU" sz="3200" dirty="0">
                <a:solidFill>
                  <a:srgbClr val="0070C0"/>
                </a:solidFill>
              </a:rPr>
              <a:t>   </a:t>
            </a:r>
            <a:r>
              <a:rPr lang="en-US" sz="3200" dirty="0">
                <a:solidFill>
                  <a:srgbClr val="0070C0"/>
                </a:solidFill>
              </a:rPr>
              <a:t>]</a:t>
            </a:r>
            <a:r>
              <a:rPr lang="ru-RU" sz="3200" dirty="0">
                <a:solidFill>
                  <a:srgbClr val="0070C0"/>
                </a:solidFill>
              </a:rPr>
              <a:t>, (</a:t>
            </a:r>
            <a:r>
              <a:rPr lang="ru-RU" sz="3200" b="1" dirty="0">
                <a:solidFill>
                  <a:srgbClr val="0070C0"/>
                </a:solidFill>
              </a:rPr>
              <a:t>что</a:t>
            </a:r>
            <a:r>
              <a:rPr lang="ru-RU" sz="3200" dirty="0">
                <a:solidFill>
                  <a:srgbClr val="0070C0"/>
                </a:solidFill>
              </a:rPr>
              <a:t>  ).</a:t>
            </a:r>
          </a:p>
        </p:txBody>
      </p:sp>
    </p:spTree>
    <p:extLst>
      <p:ext uri="{BB962C8B-B14F-4D97-AF65-F5344CB8AC3E}">
        <p14:creationId xmlns:p14="http://schemas.microsoft.com/office/powerpoint/2010/main" val="1752495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5453" y="624110"/>
            <a:ext cx="9629159" cy="1280890"/>
          </a:xfrm>
        </p:spPr>
        <p:txBody>
          <a:bodyPr>
            <a:noAutofit/>
          </a:bodyPr>
          <a:lstStyle/>
          <a:p>
            <a:r>
              <a:rPr lang="ru-RU" sz="2800" b="1" i="1" dirty="0"/>
              <a:t>Сложное предложение с сочинительной и подчинительной связью. 1 часть – простое предложение, 2 часть – СПП.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9019" y="2133600"/>
            <a:ext cx="9395593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[</a:t>
            </a:r>
            <a:r>
              <a:rPr lang="ru-RU" sz="3200" u="sng" dirty="0"/>
              <a:t>Занавес</a:t>
            </a:r>
            <a:r>
              <a:rPr lang="ru-RU" sz="3200" dirty="0"/>
              <a:t> </a:t>
            </a:r>
            <a:r>
              <a:rPr lang="ru-RU" sz="3200" u="dbl" dirty="0"/>
              <a:t>поднялся</a:t>
            </a:r>
            <a:r>
              <a:rPr lang="ru-RU" sz="3200" dirty="0"/>
              <a:t>], </a:t>
            </a:r>
            <a:r>
              <a:rPr lang="ru-RU" sz="3200" b="1" dirty="0"/>
              <a:t>и, (как только</a:t>
            </a:r>
            <a:r>
              <a:rPr lang="ru-RU" sz="3200" dirty="0"/>
              <a:t> </a:t>
            </a:r>
            <a:r>
              <a:rPr lang="ru-RU" sz="3200" u="sng" dirty="0"/>
              <a:t>публика</a:t>
            </a:r>
            <a:r>
              <a:rPr lang="ru-RU" sz="3200" dirty="0"/>
              <a:t> </a:t>
            </a:r>
            <a:r>
              <a:rPr lang="ru-RU" sz="3200" u="dbl" dirty="0"/>
              <a:t>увидела</a:t>
            </a:r>
            <a:r>
              <a:rPr lang="ru-RU" sz="3200" dirty="0"/>
              <a:t> своего любимца), [</a:t>
            </a:r>
            <a:r>
              <a:rPr lang="ru-RU" sz="3200" u="sng" dirty="0"/>
              <a:t>театр</a:t>
            </a:r>
            <a:r>
              <a:rPr lang="ru-RU" sz="3200" dirty="0"/>
              <a:t> </a:t>
            </a:r>
            <a:r>
              <a:rPr lang="ru-RU" sz="3200" u="dbl" dirty="0"/>
              <a:t>задрожа</a:t>
            </a:r>
            <a:r>
              <a:rPr lang="ru-RU" sz="3200" dirty="0"/>
              <a:t>л от рукоплесканий и восторженных криков].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2060"/>
                </a:solidFill>
              </a:rPr>
              <a:t>  I</a:t>
            </a:r>
            <a:r>
              <a:rPr lang="en-US" sz="3200" dirty="0">
                <a:solidFill>
                  <a:srgbClr val="00B050"/>
                </a:solidFill>
              </a:rPr>
              <a:t>                           II</a:t>
            </a:r>
            <a:endParaRPr lang="ru-RU" sz="32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2060"/>
                </a:solidFill>
              </a:rPr>
              <a:t>[</a:t>
            </a:r>
            <a:r>
              <a:rPr lang="ru-RU" sz="3200" dirty="0">
                <a:solidFill>
                  <a:srgbClr val="002060"/>
                </a:solidFill>
              </a:rPr>
              <a:t>   </a:t>
            </a:r>
            <a:r>
              <a:rPr lang="en-US" sz="3200" dirty="0">
                <a:solidFill>
                  <a:srgbClr val="002060"/>
                </a:solidFill>
              </a:rPr>
              <a:t>]</a:t>
            </a:r>
            <a:r>
              <a:rPr lang="ru-RU" sz="3200" dirty="0">
                <a:solidFill>
                  <a:srgbClr val="00B050"/>
                </a:solidFill>
              </a:rPr>
              <a:t>, </a:t>
            </a:r>
            <a:r>
              <a:rPr lang="ru-RU" sz="3200" b="1" dirty="0">
                <a:solidFill>
                  <a:srgbClr val="00B050"/>
                </a:solidFill>
              </a:rPr>
              <a:t>и</a:t>
            </a:r>
            <a:r>
              <a:rPr lang="ru-RU" sz="3200" dirty="0">
                <a:solidFill>
                  <a:srgbClr val="00B050"/>
                </a:solidFill>
              </a:rPr>
              <a:t>, (</a:t>
            </a:r>
            <a:r>
              <a:rPr lang="ru-RU" sz="3200" b="1" dirty="0">
                <a:solidFill>
                  <a:srgbClr val="00B050"/>
                </a:solidFill>
              </a:rPr>
              <a:t>как только  </a:t>
            </a:r>
            <a:r>
              <a:rPr lang="ru-RU" sz="3200" dirty="0">
                <a:solidFill>
                  <a:srgbClr val="00B050"/>
                </a:solidFill>
              </a:rPr>
              <a:t>), </a:t>
            </a:r>
            <a:r>
              <a:rPr lang="en-US" sz="3200" dirty="0">
                <a:solidFill>
                  <a:srgbClr val="00B050"/>
                </a:solidFill>
              </a:rPr>
              <a:t>[</a:t>
            </a:r>
            <a:r>
              <a:rPr lang="ru-RU" sz="3200" dirty="0">
                <a:solidFill>
                  <a:srgbClr val="00B050"/>
                </a:solidFill>
              </a:rPr>
              <a:t>   </a:t>
            </a:r>
            <a:r>
              <a:rPr lang="en-US" sz="3200" dirty="0">
                <a:solidFill>
                  <a:srgbClr val="00B050"/>
                </a:solidFill>
              </a:rPr>
              <a:t>]</a:t>
            </a:r>
            <a:r>
              <a:rPr lang="ru-RU" sz="3200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4610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171" y="624109"/>
            <a:ext cx="9806441" cy="1400633"/>
          </a:xfrm>
        </p:spPr>
        <p:txBody>
          <a:bodyPr>
            <a:normAutofit fontScale="90000"/>
          </a:bodyPr>
          <a:lstStyle/>
          <a:p>
            <a:r>
              <a:rPr lang="ru-RU" sz="2200" b="1" i="1" dirty="0"/>
              <a:t>Сложное предложение с подчинительной и сочинительной связью. 1 часть – СПП с однородным подчинением придаточных (запятая между частями не ставится), 2 часть – простое предложение</a:t>
            </a:r>
            <a:r>
              <a:rPr lang="ru-RU" b="1" i="1" dirty="0"/>
              <a:t>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9469" y="2332652"/>
            <a:ext cx="9685143" cy="35785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dirty="0"/>
              <a:t>(Как только</a:t>
            </a:r>
            <a:r>
              <a:rPr lang="ru-RU" sz="3200" dirty="0"/>
              <a:t> </a:t>
            </a:r>
            <a:r>
              <a:rPr lang="ru-RU" sz="3200" u="sng" dirty="0"/>
              <a:t>солнце</a:t>
            </a:r>
            <a:r>
              <a:rPr lang="ru-RU" sz="3200" dirty="0"/>
              <a:t> </a:t>
            </a:r>
            <a:r>
              <a:rPr lang="ru-RU" sz="3200" u="dbl" dirty="0"/>
              <a:t>начинает греть</a:t>
            </a:r>
            <a:r>
              <a:rPr lang="ru-RU" sz="3200" dirty="0"/>
              <a:t> по-летнему)</a:t>
            </a:r>
            <a:r>
              <a:rPr lang="ru-RU" sz="3200" baseline="30000" dirty="0"/>
              <a:t>1</a:t>
            </a:r>
            <a:r>
              <a:rPr lang="ru-RU" sz="3200" dirty="0"/>
              <a:t> </a:t>
            </a:r>
            <a:r>
              <a:rPr lang="ru-RU" sz="3200" b="1" i="1" dirty="0"/>
              <a:t>и</a:t>
            </a:r>
            <a:r>
              <a:rPr lang="ru-RU" sz="3200" dirty="0"/>
              <a:t> (</a:t>
            </a:r>
            <a:r>
              <a:rPr lang="ru-RU" sz="3200" u="sng" dirty="0"/>
              <a:t>земля</a:t>
            </a:r>
            <a:r>
              <a:rPr lang="ru-RU" sz="3200" dirty="0"/>
              <a:t> </a:t>
            </a:r>
            <a:r>
              <a:rPr lang="ru-RU" sz="3200" u="dbl" dirty="0"/>
              <a:t>обсохнет</a:t>
            </a:r>
            <a:r>
              <a:rPr lang="ru-RU" sz="3200" dirty="0"/>
              <a:t> после весеннего разлива)</a:t>
            </a:r>
            <a:r>
              <a:rPr lang="ru-RU" sz="3200" baseline="30000" dirty="0"/>
              <a:t>2</a:t>
            </a:r>
            <a:r>
              <a:rPr lang="ru-RU" sz="3200" dirty="0"/>
              <a:t>, [нам </a:t>
            </a:r>
            <a:r>
              <a:rPr lang="ru-RU" sz="3200" u="dbl" dirty="0"/>
              <a:t>не сидится</a:t>
            </a:r>
            <a:r>
              <a:rPr lang="ru-RU" sz="3200" dirty="0"/>
              <a:t> на месте]</a:t>
            </a:r>
            <a:r>
              <a:rPr lang="ru-RU" sz="3200" baseline="30000" dirty="0"/>
              <a:t>3</a:t>
            </a:r>
            <a:r>
              <a:rPr lang="ru-RU" sz="3200" dirty="0"/>
              <a:t>, </a:t>
            </a:r>
            <a:r>
              <a:rPr lang="ru-RU" sz="3200" b="1" dirty="0"/>
              <a:t>и</a:t>
            </a:r>
            <a:r>
              <a:rPr lang="ru-RU" sz="3200" dirty="0"/>
              <a:t> [мы </a:t>
            </a:r>
            <a:r>
              <a:rPr lang="ru-RU" sz="3200" u="dbl" dirty="0"/>
              <a:t>отправляемся</a:t>
            </a:r>
            <a:r>
              <a:rPr lang="ru-RU" sz="3200" dirty="0"/>
              <a:t> </a:t>
            </a:r>
            <a:r>
              <a:rPr lang="ru-RU" sz="3200" u="dash" dirty="0"/>
              <a:t>путешествовать</a:t>
            </a:r>
            <a:r>
              <a:rPr lang="ru-RU" sz="3200" dirty="0"/>
              <a:t>]</a:t>
            </a:r>
            <a:r>
              <a:rPr lang="ru-RU" sz="3200" baseline="30000" dirty="0"/>
              <a:t>4</a:t>
            </a:r>
            <a:r>
              <a:rPr lang="ru-RU" sz="3200" dirty="0"/>
              <a:t>.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2060"/>
                </a:solidFill>
              </a:rPr>
              <a:t>                       I</a:t>
            </a:r>
            <a:r>
              <a:rPr lang="en-US" sz="3200" dirty="0"/>
              <a:t>                          </a:t>
            </a:r>
            <a:r>
              <a:rPr lang="en-US" sz="3200" dirty="0">
                <a:solidFill>
                  <a:srgbClr val="00B050"/>
                </a:solidFill>
              </a:rPr>
              <a:t>II</a:t>
            </a:r>
            <a:endParaRPr lang="ru-RU" sz="32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</a:rPr>
              <a:t>(</a:t>
            </a:r>
            <a:r>
              <a:rPr lang="ru-RU" sz="3200" b="1" dirty="0">
                <a:solidFill>
                  <a:srgbClr val="002060"/>
                </a:solidFill>
              </a:rPr>
              <a:t>Как только  </a:t>
            </a:r>
            <a:r>
              <a:rPr lang="ru-RU" sz="3200" dirty="0">
                <a:solidFill>
                  <a:srgbClr val="002060"/>
                </a:solidFill>
              </a:rPr>
              <a:t>) </a:t>
            </a:r>
            <a:r>
              <a:rPr lang="ru-RU" sz="3200" b="1" i="1" dirty="0">
                <a:solidFill>
                  <a:srgbClr val="002060"/>
                </a:solidFill>
              </a:rPr>
              <a:t>и</a:t>
            </a:r>
            <a:r>
              <a:rPr lang="ru-RU" sz="3200" dirty="0">
                <a:solidFill>
                  <a:srgbClr val="002060"/>
                </a:solidFill>
              </a:rPr>
              <a:t> (   ), </a:t>
            </a:r>
            <a:r>
              <a:rPr lang="en-US" sz="3200" dirty="0">
                <a:solidFill>
                  <a:srgbClr val="002060"/>
                </a:solidFill>
              </a:rPr>
              <a:t>[</a:t>
            </a:r>
            <a:r>
              <a:rPr lang="ru-RU" sz="3200" dirty="0">
                <a:solidFill>
                  <a:srgbClr val="002060"/>
                </a:solidFill>
              </a:rPr>
              <a:t>   </a:t>
            </a:r>
            <a:r>
              <a:rPr lang="en-US" sz="3200" dirty="0">
                <a:solidFill>
                  <a:srgbClr val="002060"/>
                </a:solidFill>
              </a:rPr>
              <a:t>]</a:t>
            </a:r>
            <a:r>
              <a:rPr lang="ru-RU" sz="3200" baseline="30000" dirty="0">
                <a:solidFill>
                  <a:srgbClr val="002060"/>
                </a:solidFill>
              </a:rPr>
              <a:t> </a:t>
            </a:r>
            <a:r>
              <a:rPr lang="ru-RU" sz="3200" dirty="0">
                <a:solidFill>
                  <a:srgbClr val="00B050"/>
                </a:solidFill>
              </a:rPr>
              <a:t>, </a:t>
            </a:r>
            <a:r>
              <a:rPr lang="ru-RU" sz="3200" b="1" dirty="0">
                <a:solidFill>
                  <a:srgbClr val="00B050"/>
                </a:solidFill>
              </a:rPr>
              <a:t>и</a:t>
            </a:r>
            <a:r>
              <a:rPr lang="ru-RU" sz="3200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[</a:t>
            </a:r>
            <a:r>
              <a:rPr lang="ru-RU" sz="3200" dirty="0">
                <a:solidFill>
                  <a:srgbClr val="00B050"/>
                </a:solidFill>
              </a:rPr>
              <a:t>   </a:t>
            </a:r>
            <a:r>
              <a:rPr lang="en-US" sz="3200" dirty="0">
                <a:solidFill>
                  <a:srgbClr val="00B050"/>
                </a:solidFill>
              </a:rPr>
              <a:t>]</a:t>
            </a:r>
            <a:r>
              <a:rPr lang="ru-RU" sz="3200" dirty="0">
                <a:solidFill>
                  <a:srgbClr val="00B05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68230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7291" y="624110"/>
            <a:ext cx="9587322" cy="1280890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Готовимся к ОГЭ (синтаксический анализ). Какие из перечисленных утверждений являются верными?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1" y="2133599"/>
            <a:ext cx="10133012" cy="3986981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1</a:t>
            </a:r>
            <a:r>
              <a:rPr lang="ru-RU" dirty="0"/>
              <a:t>) </a:t>
            </a:r>
            <a:r>
              <a:rPr lang="ru-RU" b="1" dirty="0"/>
              <a:t>Предложение 1 осложнено обособленным обстоятельством, выраженным деепричастным оборотом.</a:t>
            </a:r>
          </a:p>
          <a:p>
            <a:pPr marL="0" indent="0">
              <a:buNone/>
            </a:pPr>
            <a:r>
              <a:rPr lang="ru-RU" b="1" dirty="0"/>
              <a:t>2</a:t>
            </a:r>
            <a:r>
              <a:rPr lang="ru-RU" dirty="0"/>
              <a:t>) </a:t>
            </a:r>
            <a:r>
              <a:rPr lang="ru-RU" b="1" dirty="0"/>
              <a:t>В первой части предложения 1 составные именные сказуемые.</a:t>
            </a:r>
          </a:p>
          <a:p>
            <a:pPr marL="0" indent="0">
              <a:buNone/>
            </a:pPr>
            <a:r>
              <a:rPr lang="ru-RU" b="1" dirty="0"/>
              <a:t>3</a:t>
            </a:r>
            <a:r>
              <a:rPr lang="ru-RU" dirty="0"/>
              <a:t>) </a:t>
            </a:r>
            <a:r>
              <a:rPr lang="ru-RU" b="1" dirty="0"/>
              <a:t>Первая часть предложения 2 – односоставное безличное предложение.</a:t>
            </a:r>
          </a:p>
          <a:p>
            <a:pPr marL="0" indent="0">
              <a:buNone/>
            </a:pPr>
            <a:r>
              <a:rPr lang="ru-RU" dirty="0"/>
              <a:t>4) Грамматическая основа одной из частей предложения 3 – </a:t>
            </a:r>
            <a:r>
              <a:rPr lang="ru-RU" i="1" dirty="0"/>
              <a:t>занавес задрожал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5) Предложение 4 – сложноподчинённое с однородным подчинением придаточных</a:t>
            </a:r>
          </a:p>
        </p:txBody>
      </p:sp>
    </p:spTree>
    <p:extLst>
      <p:ext uri="{BB962C8B-B14F-4D97-AF65-F5344CB8AC3E}">
        <p14:creationId xmlns:p14="http://schemas.microsoft.com/office/powerpoint/2010/main" val="3987534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9019" y="624110"/>
            <a:ext cx="9395593" cy="1280890"/>
          </a:xfrm>
        </p:spPr>
        <p:txBody>
          <a:bodyPr>
            <a:noAutofit/>
          </a:bodyPr>
          <a:lstStyle/>
          <a:p>
            <a:r>
              <a:rPr lang="ru-RU" sz="2800" b="1" dirty="0"/>
              <a:t>Готовимся к ОГЭ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3" y="1681315"/>
            <a:ext cx="10244980" cy="4395019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синтаксический анализ. </a:t>
            </a:r>
          </a:p>
          <a:p>
            <a:pPr>
              <a:buAutoNum type="arabicParenR"/>
            </a:pPr>
            <a:r>
              <a:rPr lang="ru-RU" sz="2000" dirty="0"/>
              <a:t>Замените словосочетание «восторженные крики», построенные на основе </a:t>
            </a:r>
            <a:r>
              <a:rPr lang="ru-RU" sz="2000" i="1" dirty="0"/>
              <a:t>согласования</a:t>
            </a:r>
            <a:r>
              <a:rPr lang="ru-RU" sz="2000" dirty="0"/>
              <a:t>, синонимичными словосочетаниями со связью </a:t>
            </a:r>
            <a:r>
              <a:rPr lang="ru-RU" sz="2000" i="1" dirty="0"/>
              <a:t>управление</a:t>
            </a:r>
            <a:r>
              <a:rPr lang="ru-RU" sz="2000" dirty="0"/>
              <a:t>. </a:t>
            </a:r>
            <a:r>
              <a:rPr lang="ru-RU" sz="2000" b="1" dirty="0">
                <a:solidFill>
                  <a:srgbClr val="00B050"/>
                </a:solidFill>
              </a:rPr>
              <a:t>Крики восторга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FFC000"/>
                </a:solidFill>
              </a:rPr>
              <a:t>2)</a:t>
            </a:r>
            <a:r>
              <a:rPr lang="ru-RU" sz="2000" dirty="0"/>
              <a:t> Замените словосочетание «отправляемся путешествовать», построенные на основе </a:t>
            </a:r>
            <a:r>
              <a:rPr lang="ru-RU" sz="2000" i="1" dirty="0"/>
              <a:t>примыкания</a:t>
            </a:r>
            <a:r>
              <a:rPr lang="ru-RU" sz="2000" dirty="0"/>
              <a:t>, синонимичными словосочетаниями со связью </a:t>
            </a:r>
            <a:r>
              <a:rPr lang="ru-RU" sz="2000" i="1" dirty="0"/>
              <a:t>управление</a:t>
            </a:r>
            <a:r>
              <a:rPr lang="ru-RU" sz="2000" dirty="0"/>
              <a:t>.  </a:t>
            </a:r>
            <a:r>
              <a:rPr lang="ru-RU" sz="2000" b="1" dirty="0">
                <a:solidFill>
                  <a:srgbClr val="00B050"/>
                </a:solidFill>
              </a:rPr>
              <a:t>Отправляемся в путешествие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FFC000"/>
                </a:solidFill>
              </a:rPr>
              <a:t> </a:t>
            </a:r>
            <a:r>
              <a:rPr lang="ru-RU" dirty="0">
                <a:solidFill>
                  <a:srgbClr val="FFC000"/>
                </a:solidFill>
              </a:rPr>
              <a:t>3) </a:t>
            </a:r>
            <a:r>
              <a:rPr lang="ru-RU" dirty="0"/>
              <a:t>Замените словосочетание «силуэт человека», построенное на основе </a:t>
            </a:r>
            <a:r>
              <a:rPr lang="ru-RU" i="1" dirty="0"/>
              <a:t>управления</a:t>
            </a:r>
            <a:r>
              <a:rPr lang="ru-RU" dirty="0"/>
              <a:t>, синонимичными словосочетаниями со связью </a:t>
            </a:r>
            <a:r>
              <a:rPr lang="ru-RU" i="1" dirty="0"/>
              <a:t>согласование</a:t>
            </a:r>
            <a:r>
              <a:rPr lang="ru-RU" dirty="0"/>
              <a:t>. </a:t>
            </a:r>
            <a:r>
              <a:rPr lang="ru-RU" b="1" dirty="0">
                <a:solidFill>
                  <a:srgbClr val="00B050"/>
                </a:solidFill>
              </a:rPr>
              <a:t>Человеческий силуэт</a:t>
            </a:r>
          </a:p>
          <a:p>
            <a:pPr marL="0" indent="0">
              <a:buNone/>
            </a:pPr>
            <a:endParaRPr lang="ru-RU" sz="2000" b="1" dirty="0">
              <a:solidFill>
                <a:srgbClr val="00B050"/>
              </a:solidFill>
            </a:endParaRPr>
          </a:p>
          <a:p>
            <a:r>
              <a:rPr lang="ru-RU" sz="2000"/>
              <a:t>лексический анализ. </a:t>
            </a:r>
            <a:r>
              <a:rPr lang="ru-RU" sz="2000" dirty="0"/>
              <a:t>Найдите в предложениях 1-4 синоним к слову «аплодисменты».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B050"/>
                </a:solidFill>
              </a:rPr>
              <a:t>Рукоплескания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249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1DD89F-B24B-4FB6-9AFC-DD3CD807A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Спасибо за работу на уроке!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FDD66CB-2D1B-42B9-BCB3-9B9D0E1026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7314" y="1466788"/>
            <a:ext cx="3187601" cy="476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65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44E5C5-E0EA-43C8-8F38-5975C12A3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265" y="624110"/>
            <a:ext cx="8985347" cy="128089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Сочетание разных видов связи в сложном предложении: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6CB64A-3923-4077-873F-C610FCCBE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сочинение+ подчинение;</a:t>
            </a: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сочинение + бессоюзная связь;</a:t>
            </a: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подчинение + бессоюзная связь;</a:t>
            </a: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сочинение + подчинение + бессоюзная связь.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427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6787" y="624110"/>
            <a:ext cx="9557825" cy="12808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Знаки препинания в сложных предложениях с различными видами связи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3548" y="2133600"/>
            <a:ext cx="9661064" cy="377762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В сложных предложениях с сочинительной и подчинительной связью рядом могут оказаться </a:t>
            </a:r>
            <a:r>
              <a:rPr lang="ru-RU" sz="2400" b="1" dirty="0"/>
              <a:t>сочинительные и подчинительные </a:t>
            </a:r>
            <a:r>
              <a:rPr lang="ru-RU" sz="2400" dirty="0"/>
              <a:t>союзы. Запятая между ними ставится тогда, когда после придаточной части нет второй части двойного союза (…</a:t>
            </a:r>
            <a:r>
              <a:rPr lang="ru-RU" sz="2400" b="1" dirty="0"/>
              <a:t>то, …так</a:t>
            </a:r>
            <a:r>
              <a:rPr lang="ru-RU" sz="2400" dirty="0"/>
              <a:t>) или союза</a:t>
            </a:r>
            <a:r>
              <a:rPr lang="ru-RU" sz="2400" b="1" dirty="0"/>
              <a:t> но:</a:t>
            </a:r>
          </a:p>
          <a:p>
            <a:pPr>
              <a:buAutoNum type="arabicParenR"/>
            </a:pPr>
            <a:r>
              <a:rPr lang="en-US" sz="2400" dirty="0">
                <a:solidFill>
                  <a:srgbClr val="00B050"/>
                </a:solidFill>
              </a:rPr>
              <a:t>[</a:t>
            </a:r>
            <a:r>
              <a:rPr lang="ru-RU" sz="2400" dirty="0">
                <a:solidFill>
                  <a:srgbClr val="00B050"/>
                </a:solidFill>
              </a:rPr>
              <a:t>По сумрачному небу носились густые тучи</a:t>
            </a:r>
            <a:r>
              <a:rPr lang="en-US" sz="2400" dirty="0">
                <a:solidFill>
                  <a:srgbClr val="00B050"/>
                </a:solidFill>
              </a:rPr>
              <a:t>]</a:t>
            </a:r>
            <a:r>
              <a:rPr lang="ru-RU" sz="2400" dirty="0">
                <a:solidFill>
                  <a:srgbClr val="00B050"/>
                </a:solidFill>
              </a:rPr>
              <a:t>, </a:t>
            </a:r>
            <a:r>
              <a:rPr lang="ru-RU" sz="2400" b="1" dirty="0">
                <a:solidFill>
                  <a:srgbClr val="C00000"/>
                </a:solidFill>
              </a:rPr>
              <a:t>и</a:t>
            </a:r>
            <a:r>
              <a:rPr lang="ru-RU" sz="2400" b="1" dirty="0">
                <a:solidFill>
                  <a:srgbClr val="00B050"/>
                </a:solidFill>
              </a:rPr>
              <a:t>,</a:t>
            </a:r>
            <a:r>
              <a:rPr lang="ru-RU" sz="2400" dirty="0">
                <a:solidFill>
                  <a:srgbClr val="00B050"/>
                </a:solidFill>
              </a:rPr>
              <a:t> (</a:t>
            </a:r>
            <a:r>
              <a:rPr lang="ru-RU" sz="2400" b="1" dirty="0">
                <a:solidFill>
                  <a:srgbClr val="002060"/>
                </a:solidFill>
              </a:rPr>
              <a:t>хотя</a:t>
            </a:r>
            <a:r>
              <a:rPr lang="ru-RU" sz="2400" dirty="0">
                <a:solidFill>
                  <a:srgbClr val="00B050"/>
                </a:solidFill>
              </a:rPr>
              <a:t> шёл только третий час дня), </a:t>
            </a:r>
            <a:r>
              <a:rPr lang="en-US" sz="2400" dirty="0">
                <a:solidFill>
                  <a:srgbClr val="00B050"/>
                </a:solidFill>
              </a:rPr>
              <a:t>[</a:t>
            </a:r>
            <a:r>
              <a:rPr lang="ru-RU" sz="2400" dirty="0">
                <a:solidFill>
                  <a:srgbClr val="00B050"/>
                </a:solidFill>
              </a:rPr>
              <a:t>было темно</a:t>
            </a:r>
            <a:r>
              <a:rPr lang="en-US" sz="2400" dirty="0">
                <a:solidFill>
                  <a:srgbClr val="00B050"/>
                </a:solidFill>
              </a:rPr>
              <a:t>]</a:t>
            </a:r>
            <a:r>
              <a:rPr lang="ru-RU" sz="2400" dirty="0">
                <a:solidFill>
                  <a:srgbClr val="00B050"/>
                </a:solidFill>
              </a:rPr>
              <a:t>.</a:t>
            </a:r>
          </a:p>
          <a:p>
            <a:pPr>
              <a:buFont typeface="Wingdings 3" charset="2"/>
              <a:buAutoNum type="arabicParenR"/>
            </a:pPr>
            <a:r>
              <a:rPr lang="en-US" sz="2400" dirty="0">
                <a:solidFill>
                  <a:srgbClr val="00B050"/>
                </a:solidFill>
              </a:rPr>
              <a:t>[</a:t>
            </a:r>
            <a:r>
              <a:rPr lang="ru-RU" sz="2400" dirty="0">
                <a:solidFill>
                  <a:srgbClr val="00B050"/>
                </a:solidFill>
              </a:rPr>
              <a:t>По сумрачному небу носились густые тучи</a:t>
            </a:r>
            <a:r>
              <a:rPr lang="en-US" sz="2400" dirty="0">
                <a:solidFill>
                  <a:srgbClr val="00B050"/>
                </a:solidFill>
              </a:rPr>
              <a:t>]</a:t>
            </a:r>
            <a:r>
              <a:rPr lang="ru-RU" sz="2400" dirty="0">
                <a:solidFill>
                  <a:srgbClr val="00B050"/>
                </a:solidFill>
              </a:rPr>
              <a:t>, </a:t>
            </a:r>
            <a:r>
              <a:rPr lang="ru-RU" sz="2400" b="1" dirty="0">
                <a:solidFill>
                  <a:srgbClr val="C00000"/>
                </a:solidFill>
              </a:rPr>
              <a:t>и</a:t>
            </a:r>
            <a:r>
              <a:rPr lang="ru-RU" sz="2400" dirty="0">
                <a:solidFill>
                  <a:srgbClr val="00B050"/>
                </a:solidFill>
              </a:rPr>
              <a:t> (</a:t>
            </a:r>
            <a:r>
              <a:rPr lang="ru-RU" sz="2400" b="1" dirty="0">
                <a:solidFill>
                  <a:srgbClr val="002060"/>
                </a:solidFill>
              </a:rPr>
              <a:t>хотя</a:t>
            </a:r>
            <a:r>
              <a:rPr lang="ru-RU" sz="2400" dirty="0">
                <a:solidFill>
                  <a:srgbClr val="00B050"/>
                </a:solidFill>
              </a:rPr>
              <a:t> шёл только третий час дня), </a:t>
            </a:r>
            <a:r>
              <a:rPr lang="ru-RU" sz="2400" b="1" dirty="0">
                <a:solidFill>
                  <a:srgbClr val="002060"/>
                </a:solidFill>
              </a:rPr>
              <a:t>но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[</a:t>
            </a:r>
            <a:r>
              <a:rPr lang="ru-RU" sz="2400" dirty="0">
                <a:solidFill>
                  <a:srgbClr val="00B050"/>
                </a:solidFill>
              </a:rPr>
              <a:t>было темно</a:t>
            </a:r>
            <a:r>
              <a:rPr lang="en-US" sz="2400" dirty="0">
                <a:solidFill>
                  <a:srgbClr val="00B050"/>
                </a:solidFill>
              </a:rPr>
              <a:t>]</a:t>
            </a:r>
            <a:r>
              <a:rPr lang="ru-RU" sz="2400" dirty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endParaRPr lang="ru-RU" sz="2400" dirty="0">
              <a:solidFill>
                <a:srgbClr val="00B050"/>
              </a:solidFill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42088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59074-06A3-4AE0-8F4C-A5F279955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792" y="624110"/>
            <a:ext cx="9647819" cy="1280890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Как связаны предикативные части предложения? На сколько основных (крупных) частей можно разделить предложение? </a:t>
            </a:r>
            <a:br>
              <a:rPr lang="ru-RU" sz="3200" dirty="0"/>
            </a:br>
            <a:br>
              <a:rPr lang="ru-RU" dirty="0"/>
            </a:b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E084D552-79B7-42D1-932D-8554A33173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668" y="3158065"/>
            <a:ext cx="5137951" cy="1280889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E77DCC31-7A8B-4923-9022-74A67743F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2789852"/>
            <a:ext cx="4313864" cy="3113991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Сложное предложение с сочинительной и подчинительной связью, состоит из двух частей, соединенных сочинительным союзом и, первая часть – простое предложение, вторая часть – сложноподчиненное предложение с последовательным подчинением придаточных.</a:t>
            </a:r>
          </a:p>
        </p:txBody>
      </p:sp>
    </p:spTree>
    <p:extLst>
      <p:ext uri="{BB962C8B-B14F-4D97-AF65-F5344CB8AC3E}">
        <p14:creationId xmlns:p14="http://schemas.microsoft.com/office/powerpoint/2010/main" val="4212079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7DE54-4E4B-487B-AE8F-428C62B9A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148" y="624110"/>
            <a:ext cx="9722464" cy="1280890"/>
          </a:xfrm>
        </p:spPr>
        <p:txBody>
          <a:bodyPr>
            <a:noAutofit/>
          </a:bodyPr>
          <a:lstStyle/>
          <a:p>
            <a:r>
              <a:rPr lang="ru-RU" sz="2800" b="1" dirty="0"/>
              <a:t>Как связаны предикативные части предложения? На сколько основных (крупных) частей можно разделить предложение? 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2E86F1-FC3F-47AE-95E3-DF204CC7E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2649894"/>
            <a:ext cx="4313864" cy="3253950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Сложное предложение с бессоюзной и подчинительной связью; состоит из двух частей, соединенных бессоюзной связью; первая и вторая части – сложно-подчиненные предложения.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5922E31-C2B7-4299-9C5C-E3E266EB8FF9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14" y="3097763"/>
            <a:ext cx="3932805" cy="1363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5053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0DB358-E2C1-4089-A98D-7C86A81BA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90" y="624110"/>
            <a:ext cx="9526521" cy="1280890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Сложное предложение с бессоюзной и подчинительной связью. 1 часть – простое предложение, 2 часть – СПП</a:t>
            </a:r>
            <a:r>
              <a:rPr lang="ru-RU" dirty="0"/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C083C7-6CDD-4197-A115-094D06E6B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7665" y="2864498"/>
            <a:ext cx="5755411" cy="3046724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Лишь изредка, если вблизи замечалась лодка или что-нибудь подозрительное, скользил по воде яркий луч прожектора, но через минуту– две он мгновенно исчезал, и тогда снова водворялась тьма. (А. Новиков-Прибой)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 descr="https://urok.1sept.ru/articles/642007/img5.gif">
            <a:extLst>
              <a:ext uri="{FF2B5EF4-FFF2-40B4-BE49-F238E27FC236}">
                <a16:creationId xmlns:a16="http://schemas.microsoft.com/office/drawing/2014/main" id="{B2BF6E60-B3E7-4034-AB69-569765B277C4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707" y="2982393"/>
            <a:ext cx="3452326" cy="1280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3633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8297" y="624110"/>
            <a:ext cx="9646315" cy="1280890"/>
          </a:xfrm>
        </p:spPr>
        <p:txBody>
          <a:bodyPr>
            <a:normAutofit fontScale="90000"/>
          </a:bodyPr>
          <a:lstStyle/>
          <a:p>
            <a:r>
              <a:rPr lang="ru-RU" sz="3100" b="1" i="1" dirty="0"/>
              <a:t>Сложное предложение с сочинительной и подчинительной связью. 1 часть – простое предложение, 2 часть - СПП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6284" y="2133600"/>
            <a:ext cx="9528328" cy="37776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/>
              <a:t>[Плакучие  </a:t>
            </a:r>
            <a:r>
              <a:rPr lang="ru-RU" sz="3200" i="1" u="sng" dirty="0"/>
              <a:t>ивы</a:t>
            </a:r>
            <a:r>
              <a:rPr lang="ru-RU" sz="3200" i="1" dirty="0"/>
              <a:t> </a:t>
            </a:r>
            <a:r>
              <a:rPr lang="ru-RU" sz="3200" i="1" u="dbl" dirty="0"/>
              <a:t>купали</a:t>
            </a:r>
            <a:r>
              <a:rPr lang="ru-RU" sz="3200" dirty="0"/>
              <a:t> в озере свои ветви]</a:t>
            </a:r>
            <a:r>
              <a:rPr lang="ru-RU" sz="3200" baseline="30000" dirty="0"/>
              <a:t>1</a:t>
            </a:r>
            <a:r>
              <a:rPr lang="ru-RU" sz="3200" dirty="0"/>
              <a:t>, </a:t>
            </a:r>
            <a:r>
              <a:rPr lang="ru-RU" sz="3200" b="1" dirty="0"/>
              <a:t>и</a:t>
            </a:r>
            <a:r>
              <a:rPr lang="ru-RU" sz="3200" dirty="0"/>
              <a:t> [кое-где </a:t>
            </a:r>
            <a:r>
              <a:rPr lang="ru-RU" sz="3200" u="sng" dirty="0"/>
              <a:t>берега</a:t>
            </a:r>
            <a:r>
              <a:rPr lang="ru-RU" sz="3200" b="1" baseline="30000" dirty="0"/>
              <a:t>/</a:t>
            </a:r>
            <a:r>
              <a:rPr lang="ru-RU" sz="3200" dirty="0"/>
              <a:t> </a:t>
            </a:r>
            <a:r>
              <a:rPr lang="ru-RU" sz="3200" u="dbl" dirty="0"/>
              <a:t>п</a:t>
            </a:r>
            <a:r>
              <a:rPr lang="ru-RU" sz="3200" b="1" u="dbl" dirty="0"/>
              <a:t>о</a:t>
            </a:r>
            <a:r>
              <a:rPr lang="ru-RU" sz="3200" u="dbl" dirty="0"/>
              <a:t>росли </a:t>
            </a:r>
            <a:r>
              <a:rPr lang="ru-RU" sz="3200" dirty="0"/>
              <a:t>осокой]</a:t>
            </a:r>
            <a:r>
              <a:rPr lang="ru-RU" sz="3200" baseline="30000" dirty="0"/>
              <a:t>2</a:t>
            </a:r>
            <a:r>
              <a:rPr lang="ru-RU" sz="3200" dirty="0"/>
              <a:t>, (</a:t>
            </a:r>
            <a:r>
              <a:rPr lang="ru-RU" sz="3200" b="1" dirty="0"/>
              <a:t>в которой</a:t>
            </a:r>
            <a:r>
              <a:rPr lang="ru-RU" sz="3200" dirty="0"/>
              <a:t> </a:t>
            </a:r>
            <a:r>
              <a:rPr lang="ru-RU" sz="3200" i="1" u="dbl" dirty="0"/>
              <a:t>прятались</a:t>
            </a:r>
            <a:r>
              <a:rPr lang="ru-RU" sz="3200" dirty="0"/>
              <a:t> большие жёлтые </a:t>
            </a:r>
            <a:r>
              <a:rPr lang="ru-RU" sz="3200" i="1" u="sng" dirty="0"/>
              <a:t>цветы</a:t>
            </a:r>
            <a:r>
              <a:rPr lang="ru-RU" sz="3200" i="1" dirty="0"/>
              <a:t>, покоившиеся</a:t>
            </a:r>
            <a:r>
              <a:rPr lang="ru-RU" sz="3200" dirty="0"/>
              <a:t> на широких плавучих листьях)</a:t>
            </a:r>
            <a:r>
              <a:rPr lang="ru-RU" sz="3200" baseline="30000" dirty="0"/>
              <a:t>3</a:t>
            </a:r>
            <a:r>
              <a:rPr lang="ru-RU" sz="3200" dirty="0"/>
              <a:t>. 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 I                        II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2060"/>
                </a:solidFill>
              </a:rPr>
              <a:t>[</a:t>
            </a:r>
            <a:r>
              <a:rPr lang="ru-RU" sz="3200" dirty="0">
                <a:solidFill>
                  <a:srgbClr val="002060"/>
                </a:solidFill>
              </a:rPr>
              <a:t>   </a:t>
            </a:r>
            <a:r>
              <a:rPr lang="en-US" sz="3200" dirty="0">
                <a:solidFill>
                  <a:srgbClr val="002060"/>
                </a:solidFill>
              </a:rPr>
              <a:t>]</a:t>
            </a:r>
            <a:r>
              <a:rPr lang="ru-RU" sz="3200" baseline="30000" dirty="0">
                <a:solidFill>
                  <a:srgbClr val="002060"/>
                </a:solidFill>
              </a:rPr>
              <a:t> 1</a:t>
            </a:r>
            <a:r>
              <a:rPr lang="ru-RU" sz="3200" dirty="0">
                <a:solidFill>
                  <a:srgbClr val="00B050"/>
                </a:solidFill>
              </a:rPr>
              <a:t>, </a:t>
            </a:r>
            <a:r>
              <a:rPr lang="ru-RU" sz="3200" b="1" dirty="0">
                <a:solidFill>
                  <a:srgbClr val="00B050"/>
                </a:solidFill>
              </a:rPr>
              <a:t>и</a:t>
            </a:r>
            <a:r>
              <a:rPr lang="ru-RU" sz="3200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[</a:t>
            </a:r>
            <a:r>
              <a:rPr lang="ru-RU" sz="3200" dirty="0">
                <a:solidFill>
                  <a:srgbClr val="00B050"/>
                </a:solidFill>
              </a:rPr>
              <a:t>   </a:t>
            </a:r>
            <a:r>
              <a:rPr lang="en-US" sz="3200" dirty="0">
                <a:solidFill>
                  <a:srgbClr val="00B050"/>
                </a:solidFill>
              </a:rPr>
              <a:t>]</a:t>
            </a:r>
            <a:r>
              <a:rPr lang="ru-RU" sz="3200" baseline="30000" dirty="0">
                <a:solidFill>
                  <a:srgbClr val="00B050"/>
                </a:solidFill>
              </a:rPr>
              <a:t> 2</a:t>
            </a:r>
            <a:r>
              <a:rPr lang="ru-RU" sz="3200" dirty="0">
                <a:solidFill>
                  <a:srgbClr val="00B050"/>
                </a:solidFill>
              </a:rPr>
              <a:t>, (</a:t>
            </a:r>
            <a:r>
              <a:rPr lang="ru-RU" sz="3200" b="1" dirty="0">
                <a:solidFill>
                  <a:srgbClr val="00B050"/>
                </a:solidFill>
              </a:rPr>
              <a:t>в которой  </a:t>
            </a:r>
            <a:r>
              <a:rPr lang="ru-RU" sz="3200" dirty="0">
                <a:solidFill>
                  <a:srgbClr val="00B050"/>
                </a:solidFill>
              </a:rPr>
              <a:t>)</a:t>
            </a:r>
            <a:r>
              <a:rPr lang="ru-RU" sz="3200" baseline="30000" dirty="0">
                <a:solidFill>
                  <a:srgbClr val="00B050"/>
                </a:solidFill>
              </a:rPr>
              <a:t> 3</a:t>
            </a:r>
            <a:r>
              <a:rPr lang="ru-RU" sz="3200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9928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5561" y="520872"/>
            <a:ext cx="9646315" cy="1280890"/>
          </a:xfrm>
        </p:spPr>
        <p:txBody>
          <a:bodyPr>
            <a:normAutofit fontScale="90000"/>
          </a:bodyPr>
          <a:lstStyle/>
          <a:p>
            <a:r>
              <a:rPr lang="ru-RU" sz="3100" b="1" i="1" dirty="0"/>
              <a:t>Сложное предложение с бессоюзной, сочинительной и подчинительной связью. 1 часть – БСП, 2 часть - СПП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6284" y="2133600"/>
            <a:ext cx="9528328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[К вечеру </a:t>
            </a:r>
            <a:r>
              <a:rPr lang="ru-RU" sz="3200" u="dbl" dirty="0"/>
              <a:t>пошёл</a:t>
            </a:r>
            <a:r>
              <a:rPr lang="ru-RU" sz="3200" dirty="0"/>
              <a:t> </a:t>
            </a:r>
            <a:r>
              <a:rPr lang="ru-RU" sz="3200" u="sng" dirty="0"/>
              <a:t>дождь</a:t>
            </a:r>
            <a:r>
              <a:rPr lang="ru-RU" sz="3200" dirty="0"/>
              <a:t>]</a:t>
            </a:r>
            <a:r>
              <a:rPr lang="ru-RU" sz="3200" baseline="30000" dirty="0"/>
              <a:t>1</a:t>
            </a:r>
            <a:r>
              <a:rPr lang="ru-RU" sz="3200" b="1" dirty="0"/>
              <a:t>,</a:t>
            </a:r>
            <a:r>
              <a:rPr lang="ru-RU" sz="3200" dirty="0"/>
              <a:t> [</a:t>
            </a:r>
            <a:r>
              <a:rPr lang="ru-RU" sz="3200" u="sng" dirty="0"/>
              <a:t>снег </a:t>
            </a:r>
            <a:r>
              <a:rPr lang="ru-RU" sz="3200" dirty="0"/>
              <a:t>почти </a:t>
            </a:r>
            <a:r>
              <a:rPr lang="ru-RU" sz="3200" u="dbl" dirty="0"/>
              <a:t>растаял</a:t>
            </a:r>
            <a:r>
              <a:rPr lang="ru-RU" sz="3200" dirty="0"/>
              <a:t>]</a:t>
            </a:r>
            <a:r>
              <a:rPr lang="ru-RU" sz="3200" baseline="30000" dirty="0"/>
              <a:t>2</a:t>
            </a:r>
            <a:r>
              <a:rPr lang="ru-RU" sz="3200" dirty="0"/>
              <a:t>, </a:t>
            </a:r>
            <a:r>
              <a:rPr lang="ru-RU" sz="3200" b="1" dirty="0"/>
              <a:t>и (хотя</a:t>
            </a:r>
            <a:r>
              <a:rPr lang="ru-RU" sz="3200" dirty="0"/>
              <a:t> </a:t>
            </a:r>
            <a:r>
              <a:rPr lang="ru-RU" sz="3200" u="sng" dirty="0"/>
              <a:t>дорога</a:t>
            </a:r>
            <a:r>
              <a:rPr lang="ru-RU" sz="3200" dirty="0"/>
              <a:t> </a:t>
            </a:r>
            <a:r>
              <a:rPr lang="ru-RU" sz="3200" u="dbl" dirty="0"/>
              <a:t>стала</a:t>
            </a:r>
            <a:r>
              <a:rPr lang="ru-RU" sz="3200" dirty="0"/>
              <a:t> еще </a:t>
            </a:r>
            <a:r>
              <a:rPr lang="ru-RU" sz="3200" u="dbl" dirty="0"/>
              <a:t>грязнее</a:t>
            </a:r>
            <a:r>
              <a:rPr lang="ru-RU" sz="3200" dirty="0"/>
              <a:t>)</a:t>
            </a:r>
            <a:r>
              <a:rPr lang="ru-RU" sz="3200" baseline="30000" dirty="0"/>
              <a:t>3</a:t>
            </a:r>
            <a:r>
              <a:rPr lang="ru-RU" sz="3200" dirty="0"/>
              <a:t>, </a:t>
            </a:r>
            <a:r>
              <a:rPr lang="ru-RU" sz="3200" b="1" dirty="0"/>
              <a:t>но</a:t>
            </a:r>
            <a:r>
              <a:rPr lang="ru-RU" sz="3200" dirty="0"/>
              <a:t> [все же лошадям </a:t>
            </a:r>
            <a:r>
              <a:rPr lang="ru-RU" sz="3200" u="dbl" dirty="0"/>
              <a:t>стало легче</a:t>
            </a:r>
            <a:r>
              <a:rPr lang="ru-RU" sz="3200" dirty="0"/>
              <a:t>]</a:t>
            </a:r>
            <a:r>
              <a:rPr lang="ru-RU" sz="3200" baseline="30000" dirty="0"/>
              <a:t>4</a:t>
            </a:r>
            <a:r>
              <a:rPr lang="ru-RU" sz="3200" dirty="0"/>
              <a:t>. 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  I                             II 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2060"/>
                </a:solidFill>
              </a:rPr>
              <a:t>[</a:t>
            </a:r>
            <a:r>
              <a:rPr lang="ru-RU" sz="3200" dirty="0">
                <a:solidFill>
                  <a:srgbClr val="002060"/>
                </a:solidFill>
              </a:rPr>
              <a:t>   </a:t>
            </a:r>
            <a:r>
              <a:rPr lang="en-US" sz="3200" dirty="0">
                <a:solidFill>
                  <a:srgbClr val="002060"/>
                </a:solidFill>
              </a:rPr>
              <a:t>]</a:t>
            </a:r>
            <a:r>
              <a:rPr lang="ru-RU" sz="3200" baseline="30000" dirty="0">
                <a:solidFill>
                  <a:srgbClr val="002060"/>
                </a:solidFill>
              </a:rPr>
              <a:t> 1</a:t>
            </a:r>
            <a:r>
              <a:rPr lang="ru-RU" sz="3200" dirty="0">
                <a:solidFill>
                  <a:srgbClr val="002060"/>
                </a:solidFill>
              </a:rPr>
              <a:t>,</a:t>
            </a:r>
            <a:r>
              <a:rPr lang="en-US" sz="3200" dirty="0">
                <a:solidFill>
                  <a:srgbClr val="002060"/>
                </a:solidFill>
              </a:rPr>
              <a:t>[</a:t>
            </a:r>
            <a:r>
              <a:rPr lang="ru-RU" sz="3200" dirty="0">
                <a:solidFill>
                  <a:srgbClr val="002060"/>
                </a:solidFill>
              </a:rPr>
              <a:t>   </a:t>
            </a:r>
            <a:r>
              <a:rPr lang="en-US" sz="3200" dirty="0">
                <a:solidFill>
                  <a:srgbClr val="002060"/>
                </a:solidFill>
              </a:rPr>
              <a:t>]</a:t>
            </a:r>
            <a:r>
              <a:rPr lang="ru-RU" sz="3200" baseline="30000" dirty="0">
                <a:solidFill>
                  <a:srgbClr val="002060"/>
                </a:solidFill>
              </a:rPr>
              <a:t> 2</a:t>
            </a:r>
            <a:r>
              <a:rPr lang="ru-RU" sz="3200" dirty="0">
                <a:solidFill>
                  <a:srgbClr val="00B050"/>
                </a:solidFill>
              </a:rPr>
              <a:t>, </a:t>
            </a:r>
            <a:r>
              <a:rPr lang="ru-RU" sz="3200" b="1" dirty="0">
                <a:solidFill>
                  <a:srgbClr val="00B050"/>
                </a:solidFill>
              </a:rPr>
              <a:t>и</a:t>
            </a:r>
            <a:r>
              <a:rPr lang="ru-RU" sz="3200" dirty="0">
                <a:solidFill>
                  <a:srgbClr val="00B050"/>
                </a:solidFill>
              </a:rPr>
              <a:t> (</a:t>
            </a:r>
            <a:r>
              <a:rPr lang="ru-RU" sz="3200" b="1" dirty="0">
                <a:solidFill>
                  <a:srgbClr val="00B050"/>
                </a:solidFill>
              </a:rPr>
              <a:t>хотя</a:t>
            </a:r>
            <a:r>
              <a:rPr lang="ru-RU" sz="3200" dirty="0">
                <a:solidFill>
                  <a:srgbClr val="00B050"/>
                </a:solidFill>
              </a:rPr>
              <a:t>   )</a:t>
            </a:r>
            <a:r>
              <a:rPr lang="ru-RU" sz="3200" baseline="30000" dirty="0">
                <a:solidFill>
                  <a:srgbClr val="00B050"/>
                </a:solidFill>
              </a:rPr>
              <a:t> 3</a:t>
            </a:r>
            <a:r>
              <a:rPr lang="ru-RU" sz="3200" dirty="0">
                <a:solidFill>
                  <a:srgbClr val="00B050"/>
                </a:solidFill>
              </a:rPr>
              <a:t>, </a:t>
            </a:r>
            <a:r>
              <a:rPr lang="ru-RU" sz="3200" b="1" dirty="0">
                <a:solidFill>
                  <a:srgbClr val="00B050"/>
                </a:solidFill>
              </a:rPr>
              <a:t>но</a:t>
            </a:r>
            <a:r>
              <a:rPr lang="ru-RU" sz="3200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[</a:t>
            </a:r>
            <a:r>
              <a:rPr lang="ru-RU" sz="3200" dirty="0">
                <a:solidFill>
                  <a:srgbClr val="00B050"/>
                </a:solidFill>
              </a:rPr>
              <a:t>   </a:t>
            </a:r>
            <a:r>
              <a:rPr lang="en-US" sz="3200" dirty="0">
                <a:solidFill>
                  <a:srgbClr val="00B050"/>
                </a:solidFill>
              </a:rPr>
              <a:t>]</a:t>
            </a:r>
            <a:r>
              <a:rPr lang="ru-RU" sz="3200" baseline="30000" dirty="0">
                <a:solidFill>
                  <a:srgbClr val="00B050"/>
                </a:solidFill>
              </a:rPr>
              <a:t> 4</a:t>
            </a:r>
            <a:r>
              <a:rPr lang="ru-RU" sz="3200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7242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1535" y="624110"/>
            <a:ext cx="9543077" cy="128089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Готовимся к ОГЭ (орфографический анализ). Укажите варианты ответов, в которых дано верное объяснение написания выделенного слова.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9019" y="2133600"/>
            <a:ext cx="9395593" cy="377762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1) ПЛАКУЧИЕ (ивы) - написание безударной </a:t>
            </a:r>
            <a:r>
              <a:rPr lang="ru-RU" strike="sngStrike" dirty="0"/>
              <a:t>чередующейся</a:t>
            </a:r>
            <a:r>
              <a:rPr lang="ru-RU" dirty="0"/>
              <a:t> гласной в корне слова зависит от его лексического значения.</a:t>
            </a:r>
          </a:p>
          <a:p>
            <a:pPr marL="0" indent="0">
              <a:buNone/>
            </a:pPr>
            <a:r>
              <a:rPr lang="ru-RU" b="1" dirty="0"/>
              <a:t>2</a:t>
            </a:r>
            <a:r>
              <a:rPr lang="ru-RU" dirty="0"/>
              <a:t>) </a:t>
            </a:r>
            <a:r>
              <a:rPr lang="ru-RU" b="1" dirty="0"/>
              <a:t>ПЛАВУЧИХ (листьях) - написание безударной чередующейся гласной в корне слова зависит от ударения. (-плав-/-плов-, без ударения </a:t>
            </a:r>
            <a:r>
              <a:rPr lang="ru-RU" b="1" i="1" dirty="0"/>
              <a:t>а</a:t>
            </a:r>
            <a:r>
              <a:rPr lang="ru-RU" b="1" dirty="0"/>
              <a:t>. </a:t>
            </a:r>
            <a:r>
              <a:rPr lang="ru-RU" b="1" dirty="0" err="1"/>
              <a:t>Искл</a:t>
            </a:r>
            <a:r>
              <a:rPr lang="ru-RU" b="1" dirty="0"/>
              <a:t>.: пловец, пловчиха, плывун)</a:t>
            </a:r>
          </a:p>
          <a:p>
            <a:pPr marL="0" indent="0">
              <a:buNone/>
            </a:pPr>
            <a:r>
              <a:rPr lang="ru-RU" b="1" dirty="0"/>
              <a:t>3</a:t>
            </a:r>
            <a:r>
              <a:rPr lang="ru-RU" dirty="0"/>
              <a:t>) </a:t>
            </a:r>
            <a:r>
              <a:rPr lang="ru-RU" b="1" dirty="0"/>
              <a:t>РАСТАЯЛ – на конце приставки перед буквой, обозначающей глухой согласный звук, пишется буква С.</a:t>
            </a:r>
          </a:p>
          <a:p>
            <a:pPr marL="0" indent="0">
              <a:buNone/>
            </a:pPr>
            <a:r>
              <a:rPr lang="ru-RU" dirty="0"/>
              <a:t>4) (КОЕ)ГДЕ – приставка </a:t>
            </a:r>
            <a:r>
              <a:rPr lang="ru-RU" i="1" dirty="0"/>
              <a:t>кое-</a:t>
            </a:r>
            <a:r>
              <a:rPr lang="ru-RU" dirty="0"/>
              <a:t> в </a:t>
            </a:r>
            <a:r>
              <a:rPr lang="ru-RU" strike="sngStrike" dirty="0"/>
              <a:t>неопределённых местоимениях</a:t>
            </a:r>
            <a:r>
              <a:rPr lang="ru-RU" dirty="0"/>
              <a:t> пишется через дефис.</a:t>
            </a:r>
          </a:p>
          <a:p>
            <a:pPr marL="0" indent="0">
              <a:buNone/>
            </a:pPr>
            <a:r>
              <a:rPr lang="ru-RU" dirty="0"/>
              <a:t>5) ЖЁЛТЫЕ (листья) – в корнях слов после шипящих под ударением </a:t>
            </a:r>
            <a:r>
              <a:rPr lang="ru-RU" strike="sngStrike" dirty="0"/>
              <a:t>всегда</a:t>
            </a:r>
            <a:r>
              <a:rPr lang="ru-RU" dirty="0"/>
              <a:t> пишется Ё.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87574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760</TotalTime>
  <Words>1030</Words>
  <Application>Microsoft Office PowerPoint</Application>
  <PresentationFormat>Широкоэкранный</PresentationFormat>
  <Paragraphs>68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Легкий дым</vt:lpstr>
      <vt:lpstr>Сложное предложение</vt:lpstr>
      <vt:lpstr>Сочетание разных видов связи в сложном предложении:</vt:lpstr>
      <vt:lpstr>Знаки препинания в сложных предложениях с различными видами связи</vt:lpstr>
      <vt:lpstr>Как связаны предикативные части предложения? На сколько основных (крупных) частей можно разделить предложение?   </vt:lpstr>
      <vt:lpstr>Как связаны предикативные части предложения? На сколько основных (крупных) частей можно разделить предложение?  </vt:lpstr>
      <vt:lpstr>Сложное предложение с бессоюзной и подчинительной связью. 1 часть – простое предложение, 2 часть – СПП.</vt:lpstr>
      <vt:lpstr>Сложное предложение с сочинительной и подчинительной связью. 1 часть – простое предложение, 2 часть - СПП </vt:lpstr>
      <vt:lpstr>Сложное предложение с бессоюзной, сочинительной и подчинительной связью. 1 часть – БСП, 2 часть - СПП </vt:lpstr>
      <vt:lpstr>Готовимся к ОГЭ (орфографический анализ). Укажите варианты ответов, в которых дано верное объяснение написания выделенного слова. </vt:lpstr>
      <vt:lpstr>Готовимся к ОГЭ (анализ средств выразительности). Укажите номера предложений (1-2), в которых средством выразительности речи является </vt:lpstr>
      <vt:lpstr>Сложное предложение с бессоюзной и сочинительной связью. 1 часть – простое предложение, 2 часть – ССП.</vt:lpstr>
      <vt:lpstr>Сложное предложение с бессоюзной и подчинительной связью. 1 часть – СПП, 2 часть – СПП.</vt:lpstr>
      <vt:lpstr>Сложное предложение с сочинительной и подчинительной связью. 1 часть – простое предложение, 2 часть – СПП. </vt:lpstr>
      <vt:lpstr>Сложное предложение с подчинительной и сочинительной связью. 1 часть – СПП с однородным подчинением придаточных (запятая между частями не ставится), 2 часть – простое предложение.</vt:lpstr>
      <vt:lpstr>Готовимся к ОГЭ (синтаксический анализ). Какие из перечисленных утверждений являются верными? </vt:lpstr>
      <vt:lpstr>Готовимся к ОГЭ </vt:lpstr>
      <vt:lpstr>Спасибо за работу на уроке!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Сложное предложение</dc:title>
  <dc:creator>Алексей Ганеев</dc:creator>
  <cp:lastModifiedBy>Виктория Ганеева</cp:lastModifiedBy>
  <cp:revision>46</cp:revision>
  <dcterms:created xsi:type="dcterms:W3CDTF">2022-04-17T12:11:26Z</dcterms:created>
  <dcterms:modified xsi:type="dcterms:W3CDTF">2024-09-07T13:11:48Z</dcterms:modified>
</cp:coreProperties>
</file>