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1" d="100"/>
          <a:sy n="31" d="100"/>
        </p:scale>
        <p:origin x="60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dviser.ru/index.php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2209"/>
          <a:stretch/>
        </p:blipFill>
        <p:spPr>
          <a:xfrm>
            <a:off x="2570515" y="29344"/>
            <a:ext cx="3082834" cy="377375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2334" y="3886395"/>
            <a:ext cx="8791575" cy="1655762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(AI)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273" y="5188390"/>
            <a:ext cx="2761727" cy="1658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9449" y="6211669"/>
            <a:ext cx="6194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Подготовил учитель ГБОУ СО «Гимназия №11 (Базовая школа РАН)»</a:t>
            </a:r>
          </a:p>
          <a:p>
            <a:pPr algn="ctr"/>
            <a:r>
              <a:rPr lang="ru-RU" sz="1600" dirty="0" err="1" smtClean="0"/>
              <a:t>Зинковская</a:t>
            </a:r>
            <a:r>
              <a:rPr lang="ru-RU" sz="1600" dirty="0" smtClean="0"/>
              <a:t> Марина Петровна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19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1413" y="12213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взаимодействие человека и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endParaRPr lang="ru-RU" sz="3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48" y="1901596"/>
            <a:ext cx="3290887" cy="2189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23" y="1901596"/>
            <a:ext cx="3513796" cy="21899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27545" y="4498368"/>
            <a:ext cx="52522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ведет автоматизация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производства?</a:t>
            </a:r>
          </a:p>
          <a:p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роль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 в эпоху машинного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обучения?</a:t>
            </a:r>
            <a:endParaRPr lang="ru-RU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9528" y="5826033"/>
            <a:ext cx="4820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Думаем, обсуждаем, отвечаем!!!</a:t>
            </a:r>
            <a:b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Время на подготовку – 10 минут.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708" y="305009"/>
            <a:ext cx="10698481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интеллектуальных систем в творческой деятельности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3519" y="1783579"/>
            <a:ext cx="6357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2018 г. портрет, созданный группой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Obvious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при помощи AI, был продан 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Christie’s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за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$430,000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9011"/>
          <a:stretch/>
        </p:blipFill>
        <p:spPr>
          <a:xfrm>
            <a:off x="8165235" y="1044294"/>
            <a:ext cx="3186388" cy="5144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5177" y="6387737"/>
            <a:ext cx="271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Подпись в виде формулы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19972" y="354472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2019 г. в Главном штабе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Эрмитажа прошла выставка «Искусственный интеллект и диалог культур», где выставлялось AI-искусство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93519" y="560274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тех пор AI-искусство продолжает набирать обороты… но как это работает?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601" y="5189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Порождающие и </a:t>
            </a:r>
            <a:r>
              <a:rPr lang="ru-RU" sz="32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дискриминативные</a:t>
            </a: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модели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49624" y="171640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23557" y="1716405"/>
            <a:ext cx="10219401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Большинство моделей машинного обучения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дискриминативные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 есть они умеют различать объекты разных типов (классификация)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 выдавать одно-два числа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(обучает</a:t>
            </a:r>
            <a:r>
              <a:rPr kumimoji="0" lang="ru-RU" altLang="ru-RU" sz="2400" b="0" i="0" u="none" strike="noStrike" cap="none" normalizeH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условное распределение).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Порождающая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обучает совместное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распределение (сеть </a:t>
            </a:r>
            <a:r>
              <a:rPr lang="en-US" altLang="ru-RU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GAN)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kumimoji="0" lang="ru-RU" altLang="ru-RU" sz="2400" b="0" i="0" u="none" strike="noStrike" cap="none" normalizeH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49700" t="30575" r="8546" b="22110"/>
          <a:stretch/>
        </p:blipFill>
        <p:spPr>
          <a:xfrm>
            <a:off x="7229638" y="2365901"/>
            <a:ext cx="4052879" cy="2869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39" y="4519808"/>
            <a:ext cx="494428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0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909" y="279305"/>
            <a:ext cx="9905998" cy="1478570"/>
          </a:xfrm>
        </p:spPr>
        <p:txBody>
          <a:bodyPr>
            <a:normAutofit/>
          </a:bodyPr>
          <a:lstStyle/>
          <a:p>
            <a:pPr algn="ctr">
              <a:spcAft>
                <a:spcPts val="2265"/>
              </a:spcAft>
            </a:pP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Перенос стиля при помощи GAN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9" t="20011" r="12501" b="9107"/>
          <a:stretch/>
        </p:blipFill>
        <p:spPr>
          <a:xfrm>
            <a:off x="2920181" y="1551531"/>
            <a:ext cx="6302993" cy="47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2280" y="5043637"/>
            <a:ext cx="9148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Сейчас уже можно: переносить стили человеческих </a:t>
            </a:r>
            <a:r>
              <a:rPr lang="ru-RU" sz="2400" dirty="0" smtClean="0"/>
              <a:t>лиц, </a:t>
            </a:r>
            <a:r>
              <a:rPr lang="ru-RU" sz="2400" dirty="0" err="1"/>
              <a:t>StyleGAN</a:t>
            </a:r>
            <a:r>
              <a:rPr lang="ru-RU" sz="2400" dirty="0" smtClean="0"/>
              <a:t>),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в том числе в видео (FSGAN), менять время дня...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94" y="575187"/>
            <a:ext cx="4989046" cy="43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922" y="0"/>
            <a:ext cx="9905998" cy="1478570"/>
          </a:xfrm>
        </p:spPr>
        <p:txBody>
          <a:bodyPr>
            <a:normAutofit/>
          </a:bodyPr>
          <a:lstStyle/>
          <a:p>
            <a:pPr marL="101600" marR="385445" algn="ctr">
              <a:spcAft>
                <a:spcPts val="2265"/>
              </a:spcAft>
            </a:pP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 для искусства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13" y="1297858"/>
            <a:ext cx="4831667" cy="2269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240" y="4395019"/>
            <a:ext cx="5561814" cy="2205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22" y="1019998"/>
            <a:ext cx="4525130" cy="33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46570"/>
            <a:ext cx="9905998" cy="1478570"/>
          </a:xfrm>
        </p:spPr>
        <p:txBody>
          <a:bodyPr>
            <a:normAutofit/>
          </a:bodyPr>
          <a:lstStyle/>
          <a:p>
            <a:pPr marL="101600" marR="385445" algn="ctr">
              <a:spcAft>
                <a:spcPts val="2265"/>
              </a:spcAft>
            </a:pP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Интерактивные примеры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024" y="1625140"/>
            <a:ext cx="6336764" cy="4144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4910" y="6171568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Перенос стиля онлайн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08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916" y="0"/>
            <a:ext cx="9905998" cy="1478570"/>
          </a:xfrm>
        </p:spPr>
        <p:txBody>
          <a:bodyPr>
            <a:normAutofit/>
          </a:bodyPr>
          <a:lstStyle/>
          <a:p>
            <a:pPr marL="101600" marR="385445" algn="ctr">
              <a:spcAft>
                <a:spcPts val="2265"/>
              </a:spcAft>
            </a:pP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AI-искусство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9587" y="1293904"/>
            <a:ext cx="3283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https://aiartists.org/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365523" y="1340070"/>
            <a:ext cx="620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Крупнейшее в мире сообщество художников, изучающих </a:t>
            </a:r>
            <a:r>
              <a:rPr lang="en-US" dirty="0" smtClean="0"/>
              <a:t>AI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949" t="8166" r="7191" b="18851"/>
          <a:stretch/>
        </p:blipFill>
        <p:spPr>
          <a:xfrm>
            <a:off x="1489587" y="1801735"/>
            <a:ext cx="9965863" cy="49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4556" y="2771369"/>
            <a:ext cx="8375946" cy="1716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1600" marR="385445" algn="ctr" defTabSz="914400">
              <a:lnSpc>
                <a:spcPct val="90000"/>
              </a:lnSpc>
              <a:spcBef>
                <a:spcPct val="0"/>
              </a:spcBef>
              <a:spcAft>
                <a:spcPts val="2265"/>
              </a:spcAft>
            </a:pPr>
            <a:r>
              <a:rPr lang="ru-RU" sz="3200" b="1" cap="all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Интересуйтесь </a:t>
            </a:r>
            <a:r>
              <a:rPr lang="ru-RU" sz="3200" b="1" cap="all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cap="all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all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искусственным </a:t>
            </a:r>
            <a:r>
              <a:rPr lang="ru-RU" sz="3200" b="1" cap="all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интеллектом. </a:t>
            </a:r>
            <a:endParaRPr lang="ru-RU" sz="3200" b="1" cap="all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1600" marR="385445" algn="ctr" defTabSz="914400">
              <a:lnSpc>
                <a:spcPct val="90000"/>
              </a:lnSpc>
              <a:spcBef>
                <a:spcPct val="0"/>
              </a:spcBef>
              <a:spcAft>
                <a:spcPts val="2265"/>
              </a:spcAft>
            </a:pPr>
            <a:r>
              <a:rPr lang="ru-RU" sz="3200" b="1" cap="all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lang="ru-RU" sz="3200" b="1" cap="all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11404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857" y="618518"/>
            <a:ext cx="9749553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Используемые ресурсы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7857" y="1841242"/>
            <a:ext cx="1024710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Альманах «Искусственный интеллект». Аналитический сборник №2 Июнь 2019 г. МФТИ.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Национальной технологической инициативы на базе МФТИ по направлению «Искусственный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интеллект», Москва, 2019.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www.tadviser.ru/index.php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 А.С. Технологии искусственного интеллекта: анализ проблематики и построение структуры учебной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дисциплины, Научно-технический вестник информационных технологий, механики и оптики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 А.С. Технологии искусственного интеллекта – СПб: СПбГУ ИТМО, 2010. – 218 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meduza.io/feature/2019/03/30/chto-takoe-mashinnoezrenie-i-chem-ono-otlichaetsya-ot-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chelovecheskogo-seychas-obyasnim-ponyatno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https://ru.wikipedia.org/wiki/%D0%9C%D0%B0%D1%88%D0%B8%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в розничной торговле.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И.А.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искусственный интеллект и науки о данных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2021.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Николенко С.И. Искусственный интеллект в современной культуре., 2021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Е.П., Евстафьева В.А. Искусственный интеллект в медицине. Вестник науки и образования 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(60). Часть 2. 2019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от 10.10.2019 № 490 о развитии искусственного интеллекта в Российской Федерации.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ru-RU" dirty="0"/>
              <a:t>	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18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78483" y="405613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Роботы/киборги</a:t>
            </a:r>
            <a:endParaRPr lang="ru-RU" altLang="ru-RU" sz="1100" dirty="0">
              <a:latin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1413" y="118879"/>
            <a:ext cx="9905998" cy="1478570"/>
          </a:xfrm>
        </p:spPr>
        <p:txBody>
          <a:bodyPr/>
          <a:lstStyle/>
          <a:p>
            <a:pPr lvl="0" algn="ctr"/>
            <a:r>
              <a:rPr lang="ru-RU" alt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 AI в медиа</a:t>
            </a:r>
            <a:r>
              <a:rPr lang="ru-RU" alt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ru-RU" alt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00" y="1597449"/>
            <a:ext cx="2665824" cy="26474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6499" y="4702467"/>
            <a:ext cx="2299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Терминатор</a:t>
            </a:r>
            <a:endParaRPr lang="ru-RU" altLang="ru-RU" sz="1100" dirty="0"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211" y="1656702"/>
            <a:ext cx="2810514" cy="1870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245" y="2739543"/>
            <a:ext cx="2705100" cy="1685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148" y="4784315"/>
            <a:ext cx="3035020" cy="16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35192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 AI в науке</a:t>
            </a:r>
            <a:b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541417" y="2209120"/>
            <a:ext cx="4794069" cy="1120729"/>
          </a:xfrm>
        </p:spPr>
        <p:txBody>
          <a:bodyPr/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Машинное </a:t>
            </a:r>
            <a:r>
              <a:rPr 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обучение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50" y="2175464"/>
            <a:ext cx="4460978" cy="2331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27" y="4282730"/>
            <a:ext cx="4715012" cy="22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35192"/>
            <a:ext cx="9905998" cy="147857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Определение и задачи AI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17230" y="1266575"/>
            <a:ext cx="8527216" cy="1965461"/>
          </a:xfrm>
        </p:spPr>
        <p:txBody>
          <a:bodyPr>
            <a:normAutofit fontScale="850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Искусственный интеллект </a:t>
            </a:r>
            <a:r>
              <a:rPr lang="ru-RU" altLang="ru-RU" dirty="0">
                <a:solidFill>
                  <a:srgbClr val="1B318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— </a:t>
            </a:r>
            <a:r>
              <a:rPr lang="ru-RU" altLang="ru-RU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набор методов и алгоритмов преобразования данных в новые данные для решения прикладных </a:t>
            </a:r>
            <a:r>
              <a:rPr lang="ru-RU" altLang="ru-RU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задач.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ru-RU" altLang="ru-RU" dirty="0" smtClean="0">
              <a:solidFill>
                <a:srgbClr val="1B31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ru-RU" alt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Искусственный интеллект </a:t>
            </a:r>
            <a:r>
              <a:rPr lang="ru-RU" altLang="ru-RU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автоматизирует рутинные процессы, выявляя зависимости во входных и выходных </a:t>
            </a:r>
            <a:r>
              <a:rPr lang="ru-RU" altLang="ru-RU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данных.</a:t>
            </a:r>
            <a:endParaRPr lang="ru-RU" altLang="ru-RU" sz="12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ru-RU" altLang="ru-RU" sz="1050" dirty="0">
              <a:latin typeface="Arial" panose="020B0604020202020204" pitchFamily="34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3131956"/>
            <a:ext cx="5200214" cy="33549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6504" y="333211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«Слабый» искусственный </a:t>
            </a:r>
            <a: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интеллект</a:t>
            </a:r>
            <a:b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(2021 г.) не объясняет свои предсказания и </a:t>
            </a:r>
            <a: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не </a:t>
            </a:r>
            <a:r>
              <a:rPr 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руководствуется логикой, а отвечает </a:t>
            </a:r>
            <a: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заданным </a:t>
            </a:r>
            <a:r>
              <a:rPr 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оптимизационным критериям для конкретных </a:t>
            </a:r>
            <a:r>
              <a:rPr lang="ru-RU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задач.</a:t>
            </a:r>
            <a:endParaRPr lang="ru-RU" b="1" dirty="0">
              <a:solidFill>
                <a:srgbClr val="1B31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35192"/>
            <a:ext cx="9905998" cy="1478570"/>
          </a:xfrm>
        </p:spPr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ОБЛАСТИ ПРИМЕНЕНИЯ AI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541417" y="2209120"/>
            <a:ext cx="5956663" cy="2989897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609600" algn="ctr"/>
                <a:tab pos="2439988" algn="ctr"/>
              </a:tabLst>
            </a:pPr>
            <a:r>
              <a:rPr lang="ru-RU" altLang="ru-RU" sz="3000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Компьютерное зрение</a:t>
            </a:r>
            <a:endParaRPr lang="ru-RU" altLang="ru-RU" sz="15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609600" algn="ctr"/>
                <a:tab pos="2439988" algn="ctr"/>
              </a:tabLst>
            </a:pPr>
            <a:r>
              <a:rPr lang="ru-RU" altLang="ru-RU" sz="2800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Обработка </a:t>
            </a:r>
            <a:r>
              <a:rPr lang="ru-RU" altLang="ru-RU" sz="2800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текстов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609600" algn="ctr"/>
                <a:tab pos="2439988" algn="ctr"/>
              </a:tabLst>
            </a:pPr>
            <a:r>
              <a:rPr lang="ru-RU" altLang="ru-RU" sz="2800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Речевые </a:t>
            </a:r>
            <a:r>
              <a:rPr lang="ru-RU" altLang="ru-RU" sz="2800" b="1" dirty="0" smtClean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609600" algn="ctr"/>
                <a:tab pos="2439988" algn="ctr"/>
              </a:tabLst>
            </a:pPr>
            <a:r>
              <a:rPr lang="ru-RU" altLang="ru-RU" sz="2800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Рекомендательные системы</a:t>
            </a:r>
            <a:endParaRPr lang="ru-RU" altLang="ru-RU" sz="20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609600" algn="ctr"/>
                <a:tab pos="2439988" algn="ctr"/>
              </a:tabLst>
            </a:pPr>
            <a:endParaRPr lang="ru-RU" altLang="ru-RU" sz="2000" b="1" dirty="0" smtClean="0">
              <a:solidFill>
                <a:srgbClr val="1B31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tabLst>
                <a:tab pos="609600" algn="ctr"/>
                <a:tab pos="2439988" algn="ctr"/>
              </a:tabLst>
            </a:pPr>
            <a:endParaRPr lang="ru-RU" altLang="ru-RU" sz="20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100" y="2209120"/>
            <a:ext cx="358475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alt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Компьютерное зрение</a:t>
            </a:r>
            <a:r>
              <a:rPr lang="ru-RU" altLang="ru-RU" sz="1800" dirty="0">
                <a:latin typeface="Arial" panose="020B0604020202020204" pitchFamily="34" charset="0"/>
              </a:rPr>
              <a:t/>
            </a:r>
            <a:br>
              <a:rPr lang="ru-RU" altLang="ru-RU" sz="1800" dirty="0"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26" y="2657105"/>
            <a:ext cx="2847975" cy="16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503" y="1523287"/>
            <a:ext cx="2886075" cy="1581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662" y="1636235"/>
            <a:ext cx="2863130" cy="1603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13" y="4348745"/>
            <a:ext cx="3501096" cy="1960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770" y="4246588"/>
            <a:ext cx="3520234" cy="197133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24297" y="3683726"/>
            <a:ext cx="192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Трекинг объектов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082542" y="3087873"/>
            <a:ext cx="421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Диагностика по рентгеновским снимкам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2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49025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alt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Обработка текстов</a:t>
            </a:r>
            <a:r>
              <a:rPr lang="ru-RU" alt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ru-RU" altLang="ru-RU" b="1" dirty="0">
                <a:solidFill>
                  <a:srgbClr val="1B3181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704" y="1471117"/>
            <a:ext cx="3459529" cy="2426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218" y="1196797"/>
            <a:ext cx="2974484" cy="4198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65" y="2684534"/>
            <a:ext cx="2597121" cy="3151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1665" y="6257109"/>
            <a:ext cx="297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Поиск информации в тексте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077924" y="4950823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Машинный перевод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6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476" y="213570"/>
            <a:ext cx="9905998" cy="1478570"/>
          </a:xfrm>
        </p:spPr>
        <p:txBody>
          <a:bodyPr>
            <a:normAutofit/>
          </a:bodyPr>
          <a:lstStyle/>
          <a:p>
            <a:pPr lvl="0" algn="ctr"/>
            <a:r>
              <a:rPr lang="ru-RU" alt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Речевые технологии</a:t>
            </a:r>
            <a:endParaRPr lang="ru-RU" sz="3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967" y="1975871"/>
            <a:ext cx="3105150" cy="1476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969" y="2609714"/>
            <a:ext cx="4421040" cy="2942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9930" y="5943600"/>
            <a:ext cx="230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Голосовой помощник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967" y="4543425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4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224" y="226632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Рекомендательные системы</a:t>
            </a:r>
            <a:endParaRPr lang="ru-RU" sz="3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" y="1144910"/>
            <a:ext cx="4696060" cy="2618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3401" y="3821961"/>
            <a:ext cx="4726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Рекомендации товаров в интернет-магазинах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42927" y="4431701"/>
            <a:ext cx="421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Рекомендации фильмов в </a:t>
            </a:r>
            <a:r>
              <a:rPr lang="ru-RU" dirty="0" err="1"/>
              <a:t>киносервисах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041" y="1844495"/>
            <a:ext cx="4722499" cy="24793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7831" y="5510941"/>
            <a:ext cx="4084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Возможные друзья в социальных сетях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3" y="4285265"/>
            <a:ext cx="218865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586</TotalTime>
  <Words>316</Words>
  <Application>Microsoft Office PowerPoint</Application>
  <PresentationFormat>Широкоэкранный</PresentationFormat>
  <Paragraphs>78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Trebuchet MS</vt:lpstr>
      <vt:lpstr>Tw Cen MT</vt:lpstr>
      <vt:lpstr>Контур</vt:lpstr>
      <vt:lpstr>Презентация PowerPoint</vt:lpstr>
      <vt:lpstr>Образ AI в медиа </vt:lpstr>
      <vt:lpstr>Образ AI в науке </vt:lpstr>
      <vt:lpstr>Определение и задачи AI  </vt:lpstr>
      <vt:lpstr>ОБЛАСТИ ПРИМЕНЕНИЯ AI</vt:lpstr>
      <vt:lpstr>Компьютерное зрение </vt:lpstr>
      <vt:lpstr>Обработка текстов </vt:lpstr>
      <vt:lpstr>Речевые технологии</vt:lpstr>
      <vt:lpstr>Рекомендательные системы</vt:lpstr>
      <vt:lpstr>взаимодействие человека и AI</vt:lpstr>
      <vt:lpstr>Использование интеллектуальных систем в творческой деятельности человека</vt:lpstr>
      <vt:lpstr>Порождающие и дискриминативные модели</vt:lpstr>
      <vt:lpstr>Перенос стиля при помощи GAN</vt:lpstr>
      <vt:lpstr>Презентация PowerPoint</vt:lpstr>
      <vt:lpstr>GAN для искусства</vt:lpstr>
      <vt:lpstr>Интерактивные примеры</vt:lpstr>
      <vt:lpstr>AI-искусство</vt:lpstr>
      <vt:lpstr>Презентация PowerPoint</vt:lpstr>
      <vt:lpstr>Используемые ресурсы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Искусственный интеллект</dc:title>
  <dc:creator>Студент_17</dc:creator>
  <cp:lastModifiedBy>Студент_17</cp:lastModifiedBy>
  <cp:revision>26</cp:revision>
  <dcterms:created xsi:type="dcterms:W3CDTF">2022-08-05T11:44:09Z</dcterms:created>
  <dcterms:modified xsi:type="dcterms:W3CDTF">2022-08-20T16:12:04Z</dcterms:modified>
</cp:coreProperties>
</file>