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77" r:id="rId5"/>
    <p:sldId id="278" r:id="rId6"/>
    <p:sldId id="281" r:id="rId7"/>
    <p:sldId id="282" r:id="rId8"/>
    <p:sldId id="280" r:id="rId9"/>
    <p:sldId id="283" r:id="rId10"/>
    <p:sldId id="285" r:id="rId11"/>
    <p:sldId id="2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5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0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World-famous London’s art galleries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3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374895"/>
            <a:ext cx="4976446" cy="576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French art in all its periods is well represented in the gallery. In one room canvases by Philippe de </a:t>
            </a:r>
            <a:r>
              <a:rPr lang="en-US" dirty="0" err="1" smtClean="0"/>
              <a:t>Champaigne</a:t>
            </a:r>
            <a:r>
              <a:rPr lang="en-US" dirty="0" smtClean="0"/>
              <a:t> combine with Claude’s soft landscape tones and </a:t>
            </a:r>
            <a:r>
              <a:rPr lang="en-US" dirty="0" err="1" smtClean="0"/>
              <a:t>Poussin’s</a:t>
            </a:r>
            <a:r>
              <a:rPr lang="en-US" dirty="0" smtClean="0"/>
              <a:t> learned classical allusion (</a:t>
            </a:r>
            <a:r>
              <a:rPr lang="en-US" i="1" dirty="0" smtClean="0"/>
              <a:t>hint</a:t>
            </a:r>
            <a:r>
              <a:rPr lang="en-US" dirty="0" smtClean="0"/>
              <a:t>), to represent the Grand </a:t>
            </a:r>
            <a:r>
              <a:rPr lang="en-US" dirty="0" err="1" smtClean="0"/>
              <a:t>Siecle</a:t>
            </a:r>
            <a:r>
              <a:rPr lang="ru-RU" dirty="0" smtClean="0"/>
              <a:t> (Великий Век)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In adj</a:t>
            </a:r>
            <a:r>
              <a:rPr lang="en-US" b="1" dirty="0" smtClean="0"/>
              <a:t>a</a:t>
            </a:r>
            <a:r>
              <a:rPr lang="en-US" dirty="0" smtClean="0"/>
              <a:t>cent gallery, another sort of classicism emerges in Ingres’s Pompeii-inspired </a:t>
            </a:r>
            <a:r>
              <a:rPr lang="en-US" i="1" dirty="0" smtClean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Madame </a:t>
            </a:r>
            <a:r>
              <a:rPr lang="en-US" i="1" dirty="0" err="1"/>
              <a:t>Mointessier</a:t>
            </a:r>
            <a:r>
              <a:rPr lang="en-US" i="1" dirty="0"/>
              <a:t> </a:t>
            </a:r>
            <a:r>
              <a:rPr lang="en-US" i="1" dirty="0" smtClean="0"/>
              <a:t>Seated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104" name="Picture 8" descr="Portrait of Madame Moitessier Sitting, 1856 - Jean Auguste Dominique Ingres  - WikiArt.o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829" y="374895"/>
            <a:ext cx="4026879" cy="52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0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374895"/>
            <a:ext cx="11183815" cy="1594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Among the impressionists</a:t>
            </a:r>
            <a:r>
              <a:rPr lang="en-US" i="1" dirty="0" smtClean="0"/>
              <a:t> </a:t>
            </a:r>
            <a:r>
              <a:rPr lang="en-US" dirty="0" smtClean="0"/>
              <a:t>there is a good selection of painting by Monet, Degas and Cezanne, and especially notable are two important pieces by </a:t>
            </a:r>
            <a:r>
              <a:rPr lang="en-US" dirty="0" err="1" smtClean="0"/>
              <a:t>Manet</a:t>
            </a:r>
            <a:r>
              <a:rPr lang="en-US" dirty="0" smtClean="0"/>
              <a:t> </a:t>
            </a:r>
            <a:r>
              <a:rPr lang="en-US" i="1" dirty="0" err="1" smtClean="0"/>
              <a:t>Musique</a:t>
            </a:r>
            <a:r>
              <a:rPr lang="en-US" i="1" dirty="0" smtClean="0"/>
              <a:t> aux Tuileries </a:t>
            </a:r>
            <a:r>
              <a:rPr lang="en-US" dirty="0" smtClean="0"/>
              <a:t>and</a:t>
            </a:r>
            <a:r>
              <a:rPr lang="en-US" i="1" dirty="0" smtClean="0"/>
              <a:t> La </a:t>
            </a:r>
            <a:r>
              <a:rPr lang="en-US" i="1" dirty="0" err="1" smtClean="0"/>
              <a:t>Servante</a:t>
            </a:r>
            <a:r>
              <a:rPr lang="en-US" i="1" dirty="0" smtClean="0"/>
              <a:t> de Bocks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106" name="Picture 10" descr="Music in the Tuilerie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69" y="1969477"/>
            <a:ext cx="6684057" cy="4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Waitress (Manet) - Wikiped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750" y="1969477"/>
            <a:ext cx="3455110" cy="4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National Gallery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20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31"/>
            <a:ext cx="6858000" cy="6409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193431"/>
            <a:ext cx="5350179" cy="6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574" y="413239"/>
            <a:ext cx="6635931" cy="3447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The National </a:t>
            </a:r>
            <a:r>
              <a:rPr lang="en-US" b="1" dirty="0" smtClean="0"/>
              <a:t>Gallery</a:t>
            </a:r>
            <a:r>
              <a:rPr lang="en-US" dirty="0" smtClean="0"/>
              <a:t> houses the national collection of Western </a:t>
            </a:r>
            <a:r>
              <a:rPr lang="en-US" dirty="0"/>
              <a:t>European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jʊ</a:t>
            </a:r>
            <a:r>
              <a:rPr lang="en-US" dirty="0">
                <a:solidFill>
                  <a:srgbClr val="0070C0"/>
                </a:solidFill>
              </a:rPr>
              <a:t>(ə)</a:t>
            </a:r>
            <a:r>
              <a:rPr lang="en-US" dirty="0" err="1">
                <a:solidFill>
                  <a:srgbClr val="0070C0"/>
                </a:solidFill>
              </a:rPr>
              <a:t>rəˈpɪən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 smtClean="0"/>
              <a:t>art, comprising more than 2,000 paintings from the late 13</a:t>
            </a:r>
            <a:r>
              <a:rPr lang="en-US" baseline="30000" dirty="0" smtClean="0"/>
              <a:t>th</a:t>
            </a:r>
            <a:r>
              <a:rPr lang="en-US" dirty="0" smtClean="0"/>
              <a:t> to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century, in other words from Giotto to Picasso. The masterpieces belong to the public and </a:t>
            </a:r>
            <a:r>
              <a:rPr lang="en-US" b="1" dirty="0" smtClean="0"/>
              <a:t>a</a:t>
            </a:r>
            <a:r>
              <a:rPr lang="en-US" dirty="0" smtClean="0"/>
              <a:t>ccess to them is free, as it has been since the Gallery was founded in 1824. </a:t>
            </a:r>
            <a:endParaRPr lang="ru-RU" dirty="0"/>
          </a:p>
        </p:txBody>
      </p:sp>
      <p:pic>
        <p:nvPicPr>
          <p:cNvPr id="1026" name="Picture 2" descr="Файл:Giotto. Pentecost. 1320-25 National Gallery, London..jpg — Википед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03" y="413239"/>
            <a:ext cx="3896275" cy="4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tionalgallery.org.uk/media/34620/n-6449-00-000018-hd.jpg?crop=0,0,0,0.21085080147965474&amp;cropmode=percentage&amp;width=350&amp;height=350&amp;rnd=132385913506800000&amp;bgcolor=ff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646" y="3594588"/>
            <a:ext cx="3081828" cy="30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74" y="3594588"/>
            <a:ext cx="2539073" cy="31388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1603" y="4860534"/>
            <a:ext cx="4804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Gallery’s un</a:t>
            </a:r>
            <a:r>
              <a:rPr lang="en-US" sz="2800" b="1" dirty="0"/>
              <a:t>i</a:t>
            </a:r>
            <a:r>
              <a:rPr lang="en-US" sz="2800" dirty="0"/>
              <a:t>que strength lies in the balance of the collection across all European schools.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065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86" y="281354"/>
            <a:ext cx="10978662" cy="18024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 smtClean="0"/>
              <a:t>Virtually </a:t>
            </a:r>
            <a:r>
              <a:rPr lang="en-US" sz="3200" dirty="0">
                <a:solidFill>
                  <a:srgbClr val="0070C0"/>
                </a:solidFill>
              </a:rPr>
              <a:t>[ˈ</a:t>
            </a:r>
            <a:r>
              <a:rPr lang="en-US" sz="3200" dirty="0" err="1">
                <a:solidFill>
                  <a:srgbClr val="0070C0"/>
                </a:solidFill>
              </a:rPr>
              <a:t>vɜːʧʊəlɪ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all </a:t>
            </a:r>
            <a:r>
              <a:rPr lang="en-US" sz="3200" dirty="0" smtClean="0"/>
              <a:t>great artists are repres</a:t>
            </a:r>
            <a:r>
              <a:rPr lang="en-US" sz="3200" b="1" dirty="0" smtClean="0"/>
              <a:t>e</a:t>
            </a:r>
            <a:r>
              <a:rPr lang="en-US" sz="3200" dirty="0" smtClean="0"/>
              <a:t>nted by masterp</a:t>
            </a:r>
            <a:r>
              <a:rPr lang="en-US" sz="3200" b="1" dirty="0" smtClean="0"/>
              <a:t>ie</a:t>
            </a:r>
            <a:r>
              <a:rPr lang="en-US" sz="3200" dirty="0" smtClean="0"/>
              <a:t>ces, and the collection is hung to emphasize the international nature of European painting at all periods since the Renaissance.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43" y="1620904"/>
            <a:ext cx="4029203" cy="5232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136" y="1620904"/>
            <a:ext cx="3869618" cy="52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86" y="1081454"/>
            <a:ext cx="10978662" cy="5407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Based on Parliament’s 60,000 pounds purchase </a:t>
            </a:r>
            <a:r>
              <a:rPr lang="en-US" sz="3200" dirty="0">
                <a:solidFill>
                  <a:srgbClr val="0070C0"/>
                </a:solidFill>
              </a:rPr>
              <a:t>[ˈ</a:t>
            </a:r>
            <a:r>
              <a:rPr lang="en-US" sz="3200" dirty="0" err="1">
                <a:solidFill>
                  <a:srgbClr val="0070C0"/>
                </a:solidFill>
              </a:rPr>
              <a:t>pɜːʧɪs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in </a:t>
            </a:r>
            <a:r>
              <a:rPr lang="en-US" sz="3200" dirty="0" smtClean="0"/>
              <a:t>1824 on 38 pictures from the </a:t>
            </a:r>
            <a:r>
              <a:rPr lang="en-US" sz="3200" dirty="0" err="1" smtClean="0"/>
              <a:t>Angerstein</a:t>
            </a:r>
            <a:r>
              <a:rPr lang="en-US" sz="3200" dirty="0" smtClean="0"/>
              <a:t> collection, the exhibition has been continuously enlarged over the years </a:t>
            </a:r>
            <a:r>
              <a:rPr lang="en-US" sz="3200" b="1" dirty="0" smtClean="0"/>
              <a:t>by loans</a:t>
            </a:r>
            <a:r>
              <a:rPr lang="en-US" sz="3200" dirty="0" smtClean="0"/>
              <a:t>, </a:t>
            </a:r>
            <a:r>
              <a:rPr lang="en-US" sz="3200" b="1" dirty="0" smtClean="0"/>
              <a:t>bequests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bɪˈkwest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and </a:t>
            </a:r>
            <a:r>
              <a:rPr lang="en-US" sz="3200" dirty="0" smtClean="0"/>
              <a:t>purchases, often assisted by the National Art-Collections Fund. A series of display cases on the first floor in the entrance hall of the north extension reveals, with letters and documents, the </a:t>
            </a:r>
            <a:r>
              <a:rPr lang="en-US" sz="3200" dirty="0"/>
              <a:t>enthusiasm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ɪnˈtjuːzɪæz</a:t>
            </a:r>
            <a:r>
              <a:rPr lang="en-US" sz="3200" dirty="0">
                <a:solidFill>
                  <a:srgbClr val="0070C0"/>
                </a:solidFill>
              </a:rPr>
              <a:t>(ə)m] </a:t>
            </a:r>
            <a:r>
              <a:rPr lang="en-US" sz="3200" dirty="0" smtClean="0"/>
              <a:t>of early directors and the interest shown by Victorians as </a:t>
            </a:r>
            <a:r>
              <a:rPr lang="en-US" sz="3200" dirty="0"/>
              <a:t>diverse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daɪˈvɜːs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 smtClean="0"/>
              <a:t>as Ruskin and Disraeli.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08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6646985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In Italian painting alone the gallery is the richest outside Italy. From the sinuous </a:t>
            </a:r>
            <a:r>
              <a:rPr lang="en-US" sz="3200" dirty="0">
                <a:solidFill>
                  <a:srgbClr val="0070C0"/>
                </a:solidFill>
              </a:rPr>
              <a:t>[ˈ</a:t>
            </a:r>
            <a:r>
              <a:rPr lang="en-US" sz="3200" dirty="0" err="1">
                <a:solidFill>
                  <a:srgbClr val="0070C0"/>
                </a:solidFill>
              </a:rPr>
              <a:t>sɪnjʊəs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grace of panels by </a:t>
            </a:r>
            <a:r>
              <a:rPr lang="en-US" sz="3200" dirty="0" err="1"/>
              <a:t>Duccio</a:t>
            </a:r>
            <a:r>
              <a:rPr lang="en-US" sz="3200" dirty="0"/>
              <a:t> and his cont</a:t>
            </a:r>
            <a:r>
              <a:rPr lang="en-US" sz="3200" b="1" dirty="0"/>
              <a:t>e</a:t>
            </a:r>
            <a:r>
              <a:rPr lang="en-US" sz="3200" dirty="0"/>
              <a:t>mporaries, we pass am</a:t>
            </a:r>
            <a:r>
              <a:rPr lang="en-US" sz="3200" b="1" dirty="0"/>
              <a:t>o</a:t>
            </a:r>
            <a:r>
              <a:rPr lang="en-US" sz="3200" dirty="0"/>
              <a:t>ng outstanding examples of work by painters </a:t>
            </a:r>
            <a:r>
              <a:rPr lang="en-US" sz="3200" dirty="0" smtClean="0"/>
              <a:t>including Paolo </a:t>
            </a:r>
            <a:r>
              <a:rPr lang="en-US" sz="3200" dirty="0" err="1"/>
              <a:t>Ucello</a:t>
            </a:r>
            <a:r>
              <a:rPr lang="en-US" sz="3200" dirty="0"/>
              <a:t>, Leonardo and Veronese’s exuberantly (</a:t>
            </a:r>
            <a:r>
              <a:rPr lang="en-US" sz="3200" i="1" dirty="0" smtClean="0"/>
              <a:t>excessively</a:t>
            </a:r>
            <a:r>
              <a:rPr lang="en-US" sz="3200" dirty="0" smtClean="0"/>
              <a:t>) </a:t>
            </a:r>
            <a:r>
              <a:rPr lang="en-US" sz="3200" dirty="0"/>
              <a:t>heroic </a:t>
            </a:r>
            <a:r>
              <a:rPr lang="en-US" sz="3200" i="1" dirty="0" smtClean="0"/>
              <a:t>Family </a:t>
            </a:r>
            <a:r>
              <a:rPr lang="en-US" sz="3200" i="1" dirty="0"/>
              <a:t>of Darius before </a:t>
            </a:r>
            <a:r>
              <a:rPr lang="en-US" sz="3200" i="1" dirty="0" smtClean="0"/>
              <a:t>Alexander</a:t>
            </a:r>
            <a:r>
              <a:rPr lang="en-US" sz="3200" dirty="0" smtClean="0"/>
              <a:t>, </a:t>
            </a:r>
            <a:r>
              <a:rPr lang="en-US" sz="3200" dirty="0"/>
              <a:t>several Titian’s finest canvases, and beyond these, a group of works by Giorgione and Bellini </a:t>
            </a:r>
            <a:r>
              <a:rPr lang="en-US" sz="3200" dirty="0" smtClean="0"/>
              <a:t>(</a:t>
            </a:r>
            <a:r>
              <a:rPr lang="en-US" sz="3200" dirty="0"/>
              <a:t>note especially for the compelling (</a:t>
            </a:r>
            <a:r>
              <a:rPr lang="en-US" sz="3200" i="1" dirty="0" smtClean="0"/>
              <a:t>attractive</a:t>
            </a:r>
            <a:r>
              <a:rPr lang="en-US" sz="3200" dirty="0" smtClean="0"/>
              <a:t>)</a:t>
            </a:r>
          </a:p>
          <a:p>
            <a:pPr marL="0" indent="0" algn="r">
              <a:buNone/>
            </a:pPr>
            <a:r>
              <a:rPr lang="en-US" sz="3200" i="1" dirty="0" smtClean="0"/>
              <a:t>Doge </a:t>
            </a:r>
            <a:r>
              <a:rPr lang="en-US" sz="3200" i="1" dirty="0" err="1" smtClean="0"/>
              <a:t>Loredano</a:t>
            </a:r>
            <a:r>
              <a:rPr lang="en-US" sz="3200" i="1" dirty="0" smtClean="0"/>
              <a:t> </a:t>
            </a:r>
            <a:r>
              <a:rPr lang="en-US" sz="3200" dirty="0"/>
              <a:t>portrait</a:t>
            </a:r>
            <a:r>
              <a:rPr lang="en-US" sz="3200" dirty="0" smtClean="0"/>
              <a:t>).</a:t>
            </a:r>
            <a:endParaRPr lang="ru-RU" sz="3200" dirty="0"/>
          </a:p>
        </p:txBody>
      </p:sp>
      <p:pic>
        <p:nvPicPr>
          <p:cNvPr id="1026" name="Picture 2" descr="File:Paolo Veronese - The Family of Darius before Alexander (detail) -  WGA24968.jpg - Wikiped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258" y="0"/>
            <a:ext cx="5394742" cy="35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OVANNI BELLINI, Doge Leonardo Loredan, 1501-04, National Gallery, Lond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257" y="3631223"/>
            <a:ext cx="2381911" cy="31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640" y="395654"/>
            <a:ext cx="4903177" cy="1186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Among the later Italian pieces, Caravaggio’s </a:t>
            </a:r>
            <a:r>
              <a:rPr lang="en-US" i="1" dirty="0" smtClean="0"/>
              <a:t>Supper at Emmaus</a:t>
            </a:r>
            <a:r>
              <a:rPr lang="en-US" dirty="0" smtClean="0"/>
              <a:t>, </a:t>
            </a:r>
            <a:endParaRPr lang="ru-RU" dirty="0"/>
          </a:p>
        </p:txBody>
      </p:sp>
      <p:pic>
        <p:nvPicPr>
          <p:cNvPr id="2050" name="Picture 2" descr="Caravaggio - The Supper at Emmaus - 1601 | ArtMumble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078" y="0"/>
            <a:ext cx="6564922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Giovanni Battista Moroni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62" y="1696730"/>
            <a:ext cx="3733799" cy="49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5107" y="3766549"/>
            <a:ext cx="6825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Moroni’s</a:t>
            </a:r>
            <a:r>
              <a:rPr lang="en-US" sz="3200" dirty="0"/>
              <a:t> </a:t>
            </a:r>
            <a:r>
              <a:rPr lang="en-US" sz="3200" i="1" dirty="0"/>
              <a:t>Tailor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some excellent </a:t>
            </a:r>
            <a:r>
              <a:rPr lang="en-US" sz="3200" dirty="0" err="1"/>
              <a:t>Canalettos</a:t>
            </a:r>
            <a:r>
              <a:rPr lang="en-US" sz="3200" dirty="0"/>
              <a:t> </a:t>
            </a:r>
          </a:p>
          <a:p>
            <a:r>
              <a:rPr lang="en-US" sz="3200" dirty="0"/>
              <a:t>lie </a:t>
            </a:r>
            <a:r>
              <a:rPr lang="en-US" sz="3200" b="1" dirty="0"/>
              <a:t>cheek by jowl </a:t>
            </a:r>
            <a:r>
              <a:rPr lang="en-US" sz="3200" dirty="0"/>
              <a:t>with the magnificent Flemish, Dutch and English collections.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397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09" y="374894"/>
            <a:ext cx="5591908" cy="6210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can find the famous </a:t>
            </a:r>
            <a:r>
              <a:rPr lang="en-US" dirty="0"/>
              <a:t>handsomely gowned </a:t>
            </a:r>
            <a:r>
              <a:rPr lang="en-US" i="1" dirty="0" err="1" smtClean="0"/>
              <a:t>Arnolfini</a:t>
            </a:r>
            <a:r>
              <a:rPr lang="en-US" dirty="0" err="1" smtClean="0"/>
              <a:t>s</a:t>
            </a:r>
            <a:r>
              <a:rPr lang="en-US" dirty="0" smtClean="0"/>
              <a:t> by </a:t>
            </a:r>
            <a:r>
              <a:rPr lang="en-US" b="1" dirty="0" smtClean="0"/>
              <a:t>Van Eyck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a feast of Rubens offsets</a:t>
            </a:r>
            <a:r>
              <a:rPr lang="ru-RU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ɒfset</a:t>
            </a:r>
            <a:r>
              <a:rPr lang="en-US" dirty="0" err="1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a comprehensive (</a:t>
            </a:r>
            <a:r>
              <a:rPr lang="en-US" i="1" dirty="0" smtClean="0"/>
              <a:t>extensive</a:t>
            </a:r>
            <a:r>
              <a:rPr lang="en-US" dirty="0" smtClean="0"/>
              <a:t>) </a:t>
            </a:r>
            <a:r>
              <a:rPr lang="en-US" dirty="0"/>
              <a:t>display </a:t>
            </a:r>
            <a:r>
              <a:rPr lang="en-US" dirty="0" smtClean="0"/>
              <a:t>of Rembrandt in all his moods; </a:t>
            </a:r>
          </a:p>
          <a:p>
            <a:pPr marL="0" indent="0">
              <a:buNone/>
            </a:pPr>
            <a:r>
              <a:rPr lang="en-US" dirty="0" smtClean="0"/>
              <a:t>Hogarth’s </a:t>
            </a:r>
            <a:r>
              <a:rPr lang="en-US" i="1" dirty="0" smtClean="0"/>
              <a:t>Shrimp Girl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tumultuous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tju</a:t>
            </a:r>
            <a:r>
              <a:rPr lang="en-US" dirty="0">
                <a:solidFill>
                  <a:srgbClr val="0070C0"/>
                </a:solidFill>
              </a:rPr>
              <a:t>ːˈ</a:t>
            </a:r>
            <a:r>
              <a:rPr lang="en-US" dirty="0" err="1">
                <a:solidFill>
                  <a:srgbClr val="0070C0"/>
                </a:solidFill>
              </a:rPr>
              <a:t>mʌlʧʊəs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/>
              <a:t>(</a:t>
            </a:r>
            <a:r>
              <a:rPr lang="en-US" i="1" dirty="0"/>
              <a:t>stormy</a:t>
            </a:r>
            <a:r>
              <a:rPr lang="en-US" dirty="0"/>
              <a:t>) Turner </a:t>
            </a:r>
            <a:r>
              <a:rPr lang="en-US" dirty="0" smtClean="0"/>
              <a:t>opposite </a:t>
            </a:r>
          </a:p>
          <a:p>
            <a:pPr marL="0" indent="0">
              <a:buNone/>
            </a:pPr>
            <a:r>
              <a:rPr lang="en-US" dirty="0" smtClean="0"/>
              <a:t>ser</a:t>
            </a:r>
            <a:r>
              <a:rPr lang="en-US" b="1" dirty="0" smtClean="0"/>
              <a:t>e</a:t>
            </a:r>
            <a:r>
              <a:rPr lang="en-US" dirty="0" smtClean="0"/>
              <a:t>ne Constable, </a:t>
            </a:r>
          </a:p>
          <a:p>
            <a:pPr marL="0" indent="0">
              <a:buNone/>
            </a:pPr>
            <a:r>
              <a:rPr lang="en-US" dirty="0" smtClean="0"/>
              <a:t>and a </a:t>
            </a:r>
            <a:r>
              <a:rPr lang="en-US" dirty="0"/>
              <a:t>flurry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flʌrɪ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/>
              <a:t>(</a:t>
            </a:r>
            <a:r>
              <a:rPr lang="en-US" i="1" dirty="0" smtClean="0"/>
              <a:t>stream</a:t>
            </a:r>
            <a:r>
              <a:rPr lang="en-US" dirty="0" smtClean="0"/>
              <a:t>) of Gainsborough and Reynolds – </a:t>
            </a:r>
          </a:p>
          <a:p>
            <a:pPr marL="0" indent="0">
              <a:buNone/>
            </a:pPr>
            <a:r>
              <a:rPr lang="en-US" dirty="0" smtClean="0"/>
              <a:t>all reflect an English hankering </a:t>
            </a:r>
            <a:r>
              <a:rPr lang="en-US" dirty="0"/>
              <a:t>(</a:t>
            </a:r>
            <a:r>
              <a:rPr lang="en-US" i="1" dirty="0"/>
              <a:t>aspiration</a:t>
            </a:r>
            <a:r>
              <a:rPr lang="en-US" dirty="0"/>
              <a:t>) for </a:t>
            </a:r>
            <a:r>
              <a:rPr lang="en-US" dirty="0" smtClean="0"/>
              <a:t>a blend of wild nature and elegant </a:t>
            </a:r>
            <a:r>
              <a:rPr lang="en-US" dirty="0"/>
              <a:t>urb</a:t>
            </a:r>
            <a:r>
              <a:rPr lang="en-US" b="1" dirty="0"/>
              <a:t>a</a:t>
            </a:r>
            <a:r>
              <a:rPr lang="en-US" dirty="0"/>
              <a:t>nity </a:t>
            </a:r>
            <a:r>
              <a:rPr lang="en-US" dirty="0">
                <a:solidFill>
                  <a:srgbClr val="0070C0"/>
                </a:solidFill>
              </a:rPr>
              <a:t>[ɜːˈ</a:t>
            </a:r>
            <a:r>
              <a:rPr lang="en-US" dirty="0" err="1">
                <a:solidFill>
                  <a:srgbClr val="0070C0"/>
                </a:solidFill>
              </a:rPr>
              <a:t>bænɪtɪ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8" name="Picture 6" descr="Файл:Van Eyck - Arnolfini PortraitFXD.jpg — Википед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317" y="374894"/>
            <a:ext cx="2350637" cy="3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garth:The Shrimp Girl: I really loved this print. I found it at a sale  for a dollar. | William hogarth, Painting, Painting reproduc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761" y="2233612"/>
            <a:ext cx="3321538" cy="44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4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523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World-famous London’s art galleries</vt:lpstr>
      <vt:lpstr>The National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Надежда</cp:lastModifiedBy>
  <cp:revision>61</cp:revision>
  <dcterms:created xsi:type="dcterms:W3CDTF">2021-11-03T07:18:25Z</dcterms:created>
  <dcterms:modified xsi:type="dcterms:W3CDTF">2022-03-04T09:18:19Z</dcterms:modified>
</cp:coreProperties>
</file>