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303" r:id="rId3"/>
    <p:sldId id="304" r:id="rId4"/>
    <p:sldId id="305" r:id="rId5"/>
    <p:sldId id="315" r:id="rId6"/>
    <p:sldId id="306" r:id="rId7"/>
    <p:sldId id="300" r:id="rId8"/>
    <p:sldId id="310" r:id="rId9"/>
    <p:sldId id="313" r:id="rId10"/>
    <p:sldId id="307" r:id="rId11"/>
    <p:sldId id="308" r:id="rId12"/>
    <p:sldId id="312"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572"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04.03.2022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4019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04.03.2022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84250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04.03.2022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97754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829C7E-6073-4F8D-AF41-2823D866180E}" type="datetimeFigureOut">
              <a:rPr lang="ru-RU" smtClean="0"/>
              <a:t>04.03.2022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97975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6829C7E-6073-4F8D-AF41-2823D866180E}" type="datetimeFigureOut">
              <a:rPr lang="ru-RU" smtClean="0"/>
              <a:t>04.03.2022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411560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6829C7E-6073-4F8D-AF41-2823D866180E}" type="datetimeFigureOut">
              <a:rPr lang="ru-RU" smtClean="0"/>
              <a:t>04.03.2022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91592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6829C7E-6073-4F8D-AF41-2823D866180E}" type="datetimeFigureOut">
              <a:rPr lang="ru-RU" smtClean="0"/>
              <a:t>04.03.2022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304112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6829C7E-6073-4F8D-AF41-2823D866180E}" type="datetimeFigureOut">
              <a:rPr lang="ru-RU" smtClean="0"/>
              <a:t>04.03.2022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163467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6829C7E-6073-4F8D-AF41-2823D866180E}" type="datetimeFigureOut">
              <a:rPr lang="ru-RU" smtClean="0"/>
              <a:t>04.03.2022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41621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6829C7E-6073-4F8D-AF41-2823D866180E}" type="datetimeFigureOut">
              <a:rPr lang="ru-RU" smtClean="0"/>
              <a:t>04.03.2022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401177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6829C7E-6073-4F8D-AF41-2823D866180E}" type="datetimeFigureOut">
              <a:rPr lang="ru-RU" smtClean="0"/>
              <a:t>04.03.2022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4022E8-B7F3-4546-ABF5-5D0617F3DECB}" type="slidenum">
              <a:rPr lang="ru-RU" smtClean="0"/>
              <a:t>‹#›</a:t>
            </a:fld>
            <a:endParaRPr lang="ru-RU"/>
          </a:p>
        </p:txBody>
      </p:sp>
    </p:spTree>
    <p:extLst>
      <p:ext uri="{BB962C8B-B14F-4D97-AF65-F5344CB8AC3E}">
        <p14:creationId xmlns:p14="http://schemas.microsoft.com/office/powerpoint/2010/main" val="94706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29C7E-6073-4F8D-AF41-2823D866180E}" type="datetimeFigureOut">
              <a:rPr lang="ru-RU" smtClean="0"/>
              <a:t>04.03.2022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022E8-B7F3-4546-ABF5-5D0617F3DECB}" type="slidenum">
              <a:rPr lang="ru-RU" smtClean="0"/>
              <a:t>‹#›</a:t>
            </a:fld>
            <a:endParaRPr lang="ru-RU"/>
          </a:p>
        </p:txBody>
      </p:sp>
    </p:spTree>
    <p:extLst>
      <p:ext uri="{BB962C8B-B14F-4D97-AF65-F5344CB8AC3E}">
        <p14:creationId xmlns:p14="http://schemas.microsoft.com/office/powerpoint/2010/main" val="3123807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artst.org/manet-vs-mone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slideLayout" Target="../slideLayouts/slideLayout2.xml"/><Relationship Id="rId4" Type="http://schemas.microsoft.com/office/2007/relationships/media" Target="../media/media2.mp4"/></Relationships>
</file>

<file path=ppt/slides/_rels/slide9.xml.rels><?xml version="1.0" encoding="UTF-8" standalone="yes"?>
<Relationships xmlns="http://schemas.openxmlformats.org/package/2006/relationships"><Relationship Id="rId2" Type="http://schemas.openxmlformats.org/officeDocument/2006/relationships/hyperlink" Target="https://learningapps.org/watch?v=pg69zks6a2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12192000" cy="1294302"/>
          </a:xfrm>
        </p:spPr>
        <p:txBody>
          <a:bodyPr>
            <a:normAutofit fontScale="90000"/>
          </a:bodyPr>
          <a:lstStyle/>
          <a:p>
            <a:r>
              <a:rPr lang="en-US" sz="4400" dirty="0" smtClean="0">
                <a:solidFill>
                  <a:srgbClr val="002060"/>
                </a:solidFill>
                <a:latin typeface="Times New Roman" panose="02020603050405020304" pitchFamily="18" charset="0"/>
                <a:cs typeface="Times New Roman" panose="02020603050405020304" pitchFamily="18" charset="0"/>
              </a:rPr>
              <a:t>Competition</a:t>
            </a:r>
            <a:br>
              <a:rPr lang="en-US" sz="4400" dirty="0" smtClean="0">
                <a:solidFill>
                  <a:srgbClr val="002060"/>
                </a:solidFill>
                <a:latin typeface="Times New Roman" panose="02020603050405020304" pitchFamily="18" charset="0"/>
                <a:cs typeface="Times New Roman" panose="02020603050405020304" pitchFamily="18" charset="0"/>
              </a:rPr>
            </a:br>
            <a:r>
              <a:rPr lang="en-US" sz="3100" dirty="0" smtClean="0">
                <a:solidFill>
                  <a:srgbClr val="002060"/>
                </a:solidFill>
                <a:latin typeface="Times New Roman" panose="02020603050405020304" pitchFamily="18" charset="0"/>
                <a:cs typeface="Times New Roman" panose="02020603050405020304" pitchFamily="18" charset="0"/>
              </a:rPr>
              <a:t>Try to be the first to reconstruct the words, write out the missing letters and get the theme of the current lesson.</a:t>
            </a:r>
            <a:endParaRPr lang="ru-RU" sz="3100"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79230" y="1415742"/>
            <a:ext cx="5900333" cy="4524315"/>
          </a:xfrm>
          <a:prstGeom prst="rect">
            <a:avLst/>
          </a:prstGeom>
        </p:spPr>
        <p:txBody>
          <a:bodyPr wrap="none">
            <a:spAutoFit/>
          </a:bodyPr>
          <a:lstStyle/>
          <a:p>
            <a:r>
              <a:rPr lang="en-US" sz="3200" dirty="0" smtClean="0">
                <a:latin typeface="Times New Roman" panose="02020603050405020304" pitchFamily="18" charset="0"/>
                <a:cs typeface="Times New Roman" panose="02020603050405020304" pitchFamily="18" charset="0"/>
              </a:rPr>
              <a:t>Am</a:t>
            </a:r>
            <a:r>
              <a:rPr lang="en-US" sz="3200" b="1" dirty="0" smtClean="0">
                <a:latin typeface="Times New Roman" panose="02020603050405020304" pitchFamily="18" charset="0"/>
                <a:cs typeface="Times New Roman" panose="02020603050405020304" pitchFamily="18" charset="0"/>
              </a:rPr>
              <a:t>o</a:t>
            </a:r>
            <a:r>
              <a:rPr lang="en-US" sz="3200" dirty="0" smtClean="0">
                <a:latin typeface="Times New Roman" panose="02020603050405020304" pitchFamily="18" charset="0"/>
                <a:cs typeface="Times New Roman" panose="02020603050405020304" pitchFamily="18" charset="0"/>
              </a:rPr>
              <a:t>n_</a:t>
            </a:r>
            <a:endParaRPr lang="en-US" sz="3200"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A</a:t>
            </a:r>
            <a:r>
              <a:rPr lang="en-US" sz="3200" dirty="0" err="1" smtClean="0">
                <a:latin typeface="Times New Roman" panose="02020603050405020304" pitchFamily="18" charset="0"/>
                <a:cs typeface="Times New Roman" panose="02020603050405020304" pitchFamily="18" charset="0"/>
              </a:rPr>
              <a:t>nnu_l</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Cheek by </a:t>
            </a:r>
            <a:r>
              <a:rPr lang="en-US" sz="3200" dirty="0" err="1" smtClean="0">
                <a:latin typeface="Times New Roman" panose="02020603050405020304" pitchFamily="18" charset="0"/>
                <a:cs typeface="Times New Roman" panose="02020603050405020304" pitchFamily="18" charset="0"/>
              </a:rPr>
              <a:t>jow</a:t>
            </a:r>
            <a:r>
              <a:rPr lang="en-US" sz="3200" dirty="0" smtClean="0">
                <a:latin typeface="Times New Roman" panose="02020603050405020304" pitchFamily="18" charset="0"/>
                <a:cs typeface="Times New Roman" panose="02020603050405020304" pitchFamily="18" charset="0"/>
              </a:rPr>
              <a:t>_</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By </a:t>
            </a:r>
            <a:r>
              <a:rPr lang="en-US" sz="3200" dirty="0" smtClean="0">
                <a:latin typeface="Times New Roman" panose="02020603050405020304" pitchFamily="18" charset="0"/>
                <a:cs typeface="Times New Roman" panose="02020603050405020304" pitchFamily="18" charset="0"/>
              </a:rPr>
              <a:t>_</a:t>
            </a:r>
            <a:r>
              <a:rPr lang="en-US" sz="3200" b="1" dirty="0" err="1" smtClean="0">
                <a:latin typeface="Times New Roman" panose="02020603050405020304" pitchFamily="18" charset="0"/>
                <a:cs typeface="Times New Roman" panose="02020603050405020304" pitchFamily="18" charset="0"/>
              </a:rPr>
              <a:t>o</a:t>
            </a:r>
            <a:r>
              <a:rPr lang="en-US" sz="3200" dirty="0" err="1" smtClean="0">
                <a:latin typeface="Times New Roman" panose="02020603050405020304" pitchFamily="18" charset="0"/>
                <a:cs typeface="Times New Roman" panose="02020603050405020304" pitchFamily="18" charset="0"/>
              </a:rPr>
              <a:t>ans</a:t>
            </a:r>
            <a:r>
              <a:rPr lang="en-US" sz="3200" dirty="0">
                <a:latin typeface="Times New Roman" panose="02020603050405020304" pitchFamily="18" charset="0"/>
                <a:cs typeface="Times New Roman" panose="02020603050405020304" pitchFamily="18" charset="0"/>
              </a:rPr>
              <a:t>, bequ</a:t>
            </a:r>
            <a:r>
              <a:rPr lang="en-US" sz="3200" b="1" dirty="0">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sts</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p</a:t>
            </a:r>
            <a:r>
              <a:rPr lang="en-US" sz="3200" b="1" dirty="0">
                <a:latin typeface="Times New Roman" panose="02020603050405020304" pitchFamily="18" charset="0"/>
                <a:cs typeface="Times New Roman" panose="02020603050405020304" pitchFamily="18" charset="0"/>
              </a:rPr>
              <a:t>ur</a:t>
            </a:r>
            <a:r>
              <a:rPr lang="en-US" sz="3200" dirty="0">
                <a:latin typeface="Times New Roman" panose="02020603050405020304" pitchFamily="18" charset="0"/>
                <a:cs typeface="Times New Roman" panose="02020603050405020304" pitchFamily="18" charset="0"/>
              </a:rPr>
              <a:t>chases</a:t>
            </a:r>
          </a:p>
          <a:p>
            <a:r>
              <a:rPr lang="en-US" sz="3200" b="1" dirty="0" err="1" smtClean="0">
                <a:latin typeface="Times New Roman" panose="02020603050405020304" pitchFamily="18" charset="0"/>
                <a:cs typeface="Times New Roman" panose="02020603050405020304" pitchFamily="18" charset="0"/>
              </a:rPr>
              <a:t>A</a:t>
            </a:r>
            <a:r>
              <a:rPr lang="en-US" sz="3200" dirty="0" err="1" smtClean="0">
                <a:latin typeface="Times New Roman" panose="02020603050405020304" pitchFamily="18" charset="0"/>
                <a:cs typeface="Times New Roman" panose="02020603050405020304" pitchFamily="18" charset="0"/>
              </a:rPr>
              <a:t>cc_ss</a:t>
            </a:r>
            <a:endParaRPr lang="en-US" sz="3200" dirty="0" smtClean="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Rep_es</a:t>
            </a:r>
            <a:r>
              <a:rPr lang="en-US" sz="3200" b="1" dirty="0" err="1" smtClean="0">
                <a:latin typeface="Times New Roman" panose="02020603050405020304" pitchFamily="18" charset="0"/>
                <a:cs typeface="Times New Roman" panose="02020603050405020304" pitchFamily="18" charset="0"/>
              </a:rPr>
              <a:t>e</a:t>
            </a:r>
            <a:r>
              <a:rPr lang="en-US" sz="3200" dirty="0" err="1" smtClean="0">
                <a:latin typeface="Times New Roman" panose="02020603050405020304" pitchFamily="18" charset="0"/>
                <a:cs typeface="Times New Roman" panose="02020603050405020304" pitchFamily="18" charset="0"/>
              </a:rPr>
              <a:t>nted</a:t>
            </a:r>
            <a:endParaRPr lang="en-US" sz="3200" dirty="0" smtClean="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Un</a:t>
            </a:r>
            <a:r>
              <a:rPr lang="en-US" sz="3200" b="1" dirty="0" err="1" smtClean="0">
                <a:latin typeface="Times New Roman" panose="02020603050405020304" pitchFamily="18" charset="0"/>
                <a:cs typeface="Times New Roman" panose="02020603050405020304" pitchFamily="18" charset="0"/>
              </a:rPr>
              <a:t>_</a:t>
            </a:r>
            <a:r>
              <a:rPr lang="en-US" sz="3200" dirty="0" err="1" smtClean="0">
                <a:latin typeface="Times New Roman" panose="02020603050405020304" pitchFamily="18" charset="0"/>
                <a:cs typeface="Times New Roman" panose="02020603050405020304" pitchFamily="18" charset="0"/>
              </a:rPr>
              <a:t>que</a:t>
            </a:r>
            <a:endParaRPr lang="en-US" sz="3200" dirty="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Cont</a:t>
            </a:r>
            <a:r>
              <a:rPr lang="en-US" sz="3200" b="1" dirty="0" err="1">
                <a:latin typeface="Times New Roman" panose="02020603050405020304" pitchFamily="18" charset="0"/>
                <a:cs typeface="Times New Roman" panose="02020603050405020304" pitchFamily="18" charset="0"/>
              </a:rPr>
              <a:t>_</a:t>
            </a:r>
            <a:r>
              <a:rPr lang="en-US" sz="3200" dirty="0" err="1" smtClean="0">
                <a:latin typeface="Times New Roman" panose="02020603050405020304" pitchFamily="18" charset="0"/>
                <a:cs typeface="Times New Roman" panose="02020603050405020304" pitchFamily="18" charset="0"/>
              </a:rPr>
              <a:t>mporaries</a:t>
            </a:r>
            <a:endParaRPr lang="en-US" sz="3200" dirty="0" smtClean="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_</a:t>
            </a:r>
            <a:r>
              <a:rPr lang="en-US" sz="3200" dirty="0" err="1" smtClean="0">
                <a:latin typeface="Times New Roman" panose="02020603050405020304" pitchFamily="18" charset="0"/>
                <a:cs typeface="Times New Roman" panose="02020603050405020304" pitchFamily="18" charset="0"/>
              </a:rPr>
              <a:t>er</a:t>
            </a:r>
            <a:r>
              <a:rPr lang="en-US" sz="3200" b="1" dirty="0" err="1" smtClean="0">
                <a:latin typeface="Times New Roman" panose="02020603050405020304" pitchFamily="18" charset="0"/>
                <a:cs typeface="Times New Roman" panose="02020603050405020304" pitchFamily="18" charset="0"/>
              </a:rPr>
              <a:t>e</a:t>
            </a:r>
            <a:r>
              <a:rPr lang="en-US" sz="3200" dirty="0" err="1" smtClean="0">
                <a:latin typeface="Times New Roman" panose="02020603050405020304" pitchFamily="18" charset="0"/>
                <a:cs typeface="Times New Roman" panose="02020603050405020304" pitchFamily="18" charset="0"/>
              </a:rPr>
              <a:t>ne</a:t>
            </a:r>
            <a:endParaRPr lang="en-US" sz="3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89196" y="1415742"/>
            <a:ext cx="497252" cy="4524315"/>
          </a:xfrm>
          <a:prstGeom prst="rect">
            <a:avLst/>
          </a:prstGeom>
        </p:spPr>
        <p:txBody>
          <a:bodyPr wrap="none">
            <a:spAutoFit/>
          </a:bodyPr>
          <a:lstStyle/>
          <a:p>
            <a:r>
              <a:rPr lang="en-US" sz="3200" dirty="0" smtClean="0">
                <a:latin typeface="Times New Roman" panose="02020603050405020304" pitchFamily="18" charset="0"/>
                <a:cs typeface="Times New Roman" panose="02020603050405020304" pitchFamily="18" charset="0"/>
              </a:rPr>
              <a:t>1.</a:t>
            </a:r>
          </a:p>
          <a:p>
            <a:r>
              <a:rPr lang="en-US" sz="3200" dirty="0" smtClean="0">
                <a:latin typeface="Times New Roman" panose="02020603050405020304" pitchFamily="18" charset="0"/>
                <a:cs typeface="Times New Roman" panose="02020603050405020304" pitchFamily="18" charset="0"/>
              </a:rPr>
              <a:t>2.</a:t>
            </a:r>
          </a:p>
          <a:p>
            <a:r>
              <a:rPr lang="en-US" sz="3200" dirty="0" smtClean="0">
                <a:latin typeface="Times New Roman" panose="02020603050405020304" pitchFamily="18" charset="0"/>
                <a:cs typeface="Times New Roman" panose="02020603050405020304" pitchFamily="18" charset="0"/>
              </a:rPr>
              <a:t>3.</a:t>
            </a:r>
          </a:p>
          <a:p>
            <a:r>
              <a:rPr lang="en-US" sz="3200" dirty="0" smtClean="0">
                <a:latin typeface="Times New Roman" panose="02020603050405020304" pitchFamily="18" charset="0"/>
                <a:cs typeface="Times New Roman" panose="02020603050405020304" pitchFamily="18" charset="0"/>
              </a:rPr>
              <a:t>4.</a:t>
            </a:r>
          </a:p>
          <a:p>
            <a:r>
              <a:rPr lang="en-US" sz="3200" dirty="0" smtClean="0">
                <a:latin typeface="Times New Roman" panose="02020603050405020304" pitchFamily="18" charset="0"/>
                <a:cs typeface="Times New Roman" panose="02020603050405020304" pitchFamily="18" charset="0"/>
              </a:rPr>
              <a:t>5.</a:t>
            </a:r>
          </a:p>
          <a:p>
            <a:r>
              <a:rPr lang="en-US" sz="3200" dirty="0" smtClean="0">
                <a:latin typeface="Times New Roman" panose="02020603050405020304" pitchFamily="18" charset="0"/>
                <a:cs typeface="Times New Roman" panose="02020603050405020304" pitchFamily="18" charset="0"/>
              </a:rPr>
              <a:t>6.</a:t>
            </a:r>
          </a:p>
          <a:p>
            <a:r>
              <a:rPr lang="en-US" sz="3200" dirty="0" smtClean="0">
                <a:latin typeface="Times New Roman" panose="02020603050405020304" pitchFamily="18" charset="0"/>
                <a:cs typeface="Times New Roman" panose="02020603050405020304" pitchFamily="18" charset="0"/>
              </a:rPr>
              <a:t>7.</a:t>
            </a:r>
          </a:p>
          <a:p>
            <a:r>
              <a:rPr lang="en-US" sz="3200" dirty="0" smtClean="0">
                <a:latin typeface="Times New Roman" panose="02020603050405020304" pitchFamily="18" charset="0"/>
                <a:cs typeface="Times New Roman" panose="02020603050405020304" pitchFamily="18" charset="0"/>
              </a:rPr>
              <a:t>8.</a:t>
            </a:r>
          </a:p>
          <a:p>
            <a:r>
              <a:rPr lang="en-US" sz="3200" dirty="0" smtClean="0">
                <a:latin typeface="Times New Roman" panose="02020603050405020304" pitchFamily="18" charset="0"/>
                <a:cs typeface="Times New Roman" panose="02020603050405020304" pitchFamily="18" charset="0"/>
              </a:rPr>
              <a:t>9.</a:t>
            </a:r>
            <a:endParaRPr lang="ru-RU" sz="32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474402" y="1883386"/>
            <a:ext cx="2008883"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galleries</a:t>
            </a:r>
            <a:endParaRPr lang="ru-RU"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2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12180316" cy="1541417"/>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Exercise</a:t>
            </a:r>
            <a:r>
              <a:rPr lang="ru-RU" sz="4000" dirty="0" smtClean="0">
                <a:solidFill>
                  <a:srgbClr val="002060"/>
                </a:solidFill>
                <a:latin typeface="Times New Roman" panose="02020603050405020304" pitchFamily="18" charset="0"/>
                <a:cs typeface="Times New Roman" panose="02020603050405020304" pitchFamily="18" charset="0"/>
              </a:rPr>
              <a:t> 5</a:t>
            </a:r>
            <a:r>
              <a:rPr lang="ru-RU" sz="2800" dirty="0" smtClean="0">
                <a:solidFill>
                  <a:srgbClr val="002060"/>
                </a:solidFill>
                <a:latin typeface="Times New Roman" panose="02020603050405020304" pitchFamily="18" charset="0"/>
                <a:cs typeface="Times New Roman" panose="02020603050405020304" pitchFamily="18" charset="0"/>
              </a:rPr>
              <a:t/>
            </a:r>
            <a:br>
              <a:rPr lang="ru-RU" sz="2800" dirty="0" smtClean="0">
                <a:solidFill>
                  <a:srgbClr val="002060"/>
                </a:solidFill>
                <a:latin typeface="Times New Roman" panose="02020603050405020304" pitchFamily="18" charset="0"/>
                <a:cs typeface="Times New Roman" panose="02020603050405020304" pitchFamily="18" charset="0"/>
              </a:rPr>
            </a:br>
            <a:r>
              <a:rPr lang="en-US" sz="2800" dirty="0" smtClean="0">
                <a:solidFill>
                  <a:srgbClr val="002060"/>
                </a:solidFill>
                <a:latin typeface="Times New Roman" panose="02020603050405020304" pitchFamily="18" charset="0"/>
                <a:cs typeface="Times New Roman" panose="02020603050405020304" pitchFamily="18" charset="0"/>
              </a:rPr>
              <a:t>Compare </a:t>
            </a:r>
            <a:r>
              <a:rPr lang="en-US" sz="2800" dirty="0">
                <a:solidFill>
                  <a:srgbClr val="002060"/>
                </a:solidFill>
                <a:latin typeface="Times New Roman" panose="02020603050405020304" pitchFamily="18" charset="0"/>
                <a:cs typeface="Times New Roman" panose="02020603050405020304" pitchFamily="18" charset="0"/>
              </a:rPr>
              <a:t>and </a:t>
            </a:r>
            <a:r>
              <a:rPr lang="en-US" sz="2800" dirty="0" smtClean="0">
                <a:solidFill>
                  <a:srgbClr val="002060"/>
                </a:solidFill>
                <a:latin typeface="Times New Roman" panose="02020603050405020304" pitchFamily="18" charset="0"/>
                <a:cs typeface="Times New Roman" panose="02020603050405020304" pitchFamily="18" charset="0"/>
              </a:rPr>
              <a:t>contrast</a:t>
            </a:r>
            <a:r>
              <a:rPr lang="ru-RU" sz="2800" i="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Manet’s</a:t>
            </a:r>
            <a:r>
              <a:rPr lang="en-US" sz="2800" b="1"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and </a:t>
            </a:r>
            <a:r>
              <a:rPr lang="en-US" sz="2800" b="1" dirty="0">
                <a:latin typeface="Times New Roman" panose="02020603050405020304" pitchFamily="18" charset="0"/>
                <a:cs typeface="Times New Roman" panose="02020603050405020304" pitchFamily="18" charset="0"/>
              </a:rPr>
              <a:t>Monet’s </a:t>
            </a:r>
            <a:r>
              <a:rPr lang="en-US" sz="2800" dirty="0">
                <a:solidFill>
                  <a:srgbClr val="002060"/>
                </a:solidFill>
                <a:latin typeface="Times New Roman" panose="02020603050405020304" pitchFamily="18" charset="0"/>
                <a:cs typeface="Times New Roman" panose="02020603050405020304" pitchFamily="18" charset="0"/>
              </a:rPr>
              <a:t>art</a:t>
            </a:r>
            <a:r>
              <a:rPr lang="en-US" sz="2800" dirty="0" smtClean="0">
                <a:solidFill>
                  <a:srgbClr val="002060"/>
                </a:solidFill>
                <a:latin typeface="Times New Roman" panose="02020603050405020304" pitchFamily="18" charset="0"/>
                <a:cs typeface="Times New Roman" panose="02020603050405020304" pitchFamily="18" charset="0"/>
              </a:rPr>
              <a:t>.</a:t>
            </a:r>
            <a:endParaRPr lang="ru-RU" sz="2800" b="1" dirty="0">
              <a:latin typeface="Times New Roman" panose="02020603050405020304" pitchFamily="18" charset="0"/>
              <a:cs typeface="Times New Roman" panose="02020603050405020304" pitchFamily="18" charset="0"/>
            </a:endParaRPr>
          </a:p>
        </p:txBody>
      </p:sp>
      <p:pic>
        <p:nvPicPr>
          <p:cNvPr id="4" name="Picture 2" descr="Manet vs M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1417"/>
            <a:ext cx="12180317" cy="531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22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802674"/>
          </a:xfrm>
        </p:spPr>
        <p:txBody>
          <a:bodyPr>
            <a:normAutofit fontScale="90000"/>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Exercise</a:t>
            </a:r>
            <a:r>
              <a:rPr lang="ru-RU" sz="4000" dirty="0" smtClean="0">
                <a:solidFill>
                  <a:srgbClr val="002060"/>
                </a:solidFill>
                <a:latin typeface="Times New Roman" panose="02020603050405020304" pitchFamily="18" charset="0"/>
                <a:cs typeface="Times New Roman" panose="02020603050405020304" pitchFamily="18" charset="0"/>
              </a:rPr>
              <a:t> 6</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Skim the article on </a:t>
            </a:r>
            <a:r>
              <a:rPr lang="en-US" sz="2800" dirty="0">
                <a:latin typeface="Times New Roman" panose="02020603050405020304" pitchFamily="18" charset="0"/>
                <a:cs typeface="Times New Roman" panose="02020603050405020304" pitchFamily="18" charset="0"/>
              </a:rPr>
              <a:t>the Internet and relate the statements to </a:t>
            </a:r>
            <a:r>
              <a:rPr lang="en-US" sz="2800" dirty="0" smtClean="0">
                <a:latin typeface="Times New Roman" panose="02020603050405020304" pitchFamily="18" charset="0"/>
                <a:cs typeface="Times New Roman" panose="02020603050405020304" pitchFamily="18" charset="0"/>
              </a:rPr>
              <a:t>Claude </a:t>
            </a:r>
            <a:r>
              <a:rPr lang="en-US" sz="2800" dirty="0">
                <a:latin typeface="Times New Roman" panose="02020603050405020304" pitchFamily="18" charset="0"/>
                <a:cs typeface="Times New Roman" panose="02020603050405020304" pitchFamily="18" charset="0"/>
              </a:rPr>
              <a:t>Monet or Edouard </a:t>
            </a:r>
            <a:r>
              <a:rPr lang="en-US" sz="2800" dirty="0" err="1">
                <a:latin typeface="Times New Roman" panose="02020603050405020304" pitchFamily="18" charset="0"/>
                <a:cs typeface="Times New Roman" panose="02020603050405020304" pitchFamily="18" charset="0"/>
              </a:rPr>
              <a:t>Manet</a:t>
            </a:r>
            <a:r>
              <a:rPr lang="en-US" sz="2800" dirty="0" smtClean="0">
                <a:latin typeface="Times New Roman" panose="02020603050405020304" pitchFamily="18" charset="0"/>
                <a:cs typeface="Times New Roman" panose="02020603050405020304" pitchFamily="18" charset="0"/>
              </a:rPr>
              <a:t>.</a:t>
            </a:r>
            <a:r>
              <a:rPr lang="ru-RU" sz="3600" dirty="0" smtClean="0"/>
              <a:t/>
            </a:r>
            <a:br>
              <a:rPr lang="ru-RU" sz="3600" dirty="0" smtClean="0"/>
            </a:br>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r>
              <a:rPr lang="en-US" sz="2200" u="sng" dirty="0" smtClean="0">
                <a:hlinkClick r:id="rId2"/>
              </a:rPr>
              <a:t>https://www.artst.org/manet-vs-monet/</a:t>
            </a:r>
            <a:endParaRPr lang="ru-RU" dirty="0"/>
          </a:p>
        </p:txBody>
      </p:sp>
      <p:sp>
        <p:nvSpPr>
          <p:cNvPr id="3" name="Объект 2"/>
          <p:cNvSpPr>
            <a:spLocks noGrp="1"/>
          </p:cNvSpPr>
          <p:nvPr>
            <p:ph idx="1"/>
          </p:nvPr>
        </p:nvSpPr>
        <p:spPr>
          <a:xfrm>
            <a:off x="222069" y="1690056"/>
            <a:ext cx="11040291" cy="4497005"/>
          </a:xfrm>
        </p:spPr>
        <p:txBody>
          <a:bodyPr>
            <a:normAutofit/>
          </a:bodyPr>
          <a:lstStyle/>
          <a:p>
            <a:pPr marL="0" indent="0">
              <a:buNone/>
            </a:pPr>
            <a:r>
              <a:rPr lang="en-US" dirty="0"/>
              <a:t> </a:t>
            </a:r>
            <a:endParaRPr lang="ru-RU" sz="2000" dirty="0"/>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He primarily worked in a studio. There, he meticulously orchestrated many of his paintings. He slaved in his studio for hours until he got his pieces just the way he wanted them. </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He loved to paint seascapes and landscapes. </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His works mostly depict people.</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His masterpieces are known for abrupt contrasts of shadow and light along with harsh contours. </a:t>
            </a:r>
            <a:endParaRPr lang="ru-RU" sz="2800" dirty="0">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US" sz="2800" dirty="0">
                <a:latin typeface="Times New Roman" panose="02020603050405020304" pitchFamily="18" charset="0"/>
                <a:cs typeface="Times New Roman" panose="02020603050405020304" pitchFamily="18" charset="0"/>
              </a:rPr>
              <a:t>He was a master of color and light, but tended to use “messier” brush strokes.  </a:t>
            </a:r>
            <a:endParaRPr lang="ru-RU" sz="2800" dirty="0">
              <a:latin typeface="Times New Roman" panose="02020603050405020304" pitchFamily="18" charset="0"/>
              <a:cs typeface="Times New Roman" panose="02020603050405020304" pitchFamily="18" charset="0"/>
            </a:endParaRPr>
          </a:p>
          <a:p>
            <a:pPr marL="0" indent="0">
              <a:buNone/>
            </a:pPr>
            <a:endParaRPr lang="ru-RU" dirty="0"/>
          </a:p>
        </p:txBody>
      </p:sp>
      <p:sp>
        <p:nvSpPr>
          <p:cNvPr id="4" name="Прямоугольник 3"/>
          <p:cNvSpPr/>
          <p:nvPr/>
        </p:nvSpPr>
        <p:spPr>
          <a:xfrm>
            <a:off x="1141534" y="6187061"/>
            <a:ext cx="9908932" cy="36933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1. </a:t>
            </a:r>
            <a:r>
              <a:rPr lang="en-US" b="1" dirty="0">
                <a:solidFill>
                  <a:srgbClr val="222222"/>
                </a:solidFill>
                <a:latin typeface="Times New Roman" panose="02020603050405020304" pitchFamily="18" charset="0"/>
                <a:ea typeface="Calibri" panose="020F0502020204030204" pitchFamily="34" charset="0"/>
              </a:rPr>
              <a:t>Edouard </a:t>
            </a:r>
            <a:r>
              <a:rPr lang="en-US" b="1" dirty="0" err="1">
                <a:solidFill>
                  <a:srgbClr val="222222"/>
                </a:solidFill>
                <a:latin typeface="Times New Roman" panose="02020603050405020304" pitchFamily="18" charset="0"/>
                <a:ea typeface="Calibri" panose="020F0502020204030204" pitchFamily="34" charset="0"/>
              </a:rPr>
              <a:t>Manet</a:t>
            </a:r>
            <a:r>
              <a:rPr lang="en-US" b="1" dirty="0">
                <a:solidFill>
                  <a:srgbClr val="222222"/>
                </a:solidFill>
                <a:latin typeface="Times New Roman" panose="02020603050405020304" pitchFamily="18" charset="0"/>
                <a:ea typeface="Calibri" panose="020F0502020204030204" pitchFamily="34" charset="0"/>
              </a:rPr>
              <a:t>, 2. Claude Monet, 3. Edouard </a:t>
            </a:r>
            <a:r>
              <a:rPr lang="en-US" b="1" dirty="0" err="1">
                <a:solidFill>
                  <a:srgbClr val="222222"/>
                </a:solidFill>
                <a:latin typeface="Times New Roman" panose="02020603050405020304" pitchFamily="18" charset="0"/>
                <a:ea typeface="Calibri" panose="020F0502020204030204" pitchFamily="34" charset="0"/>
              </a:rPr>
              <a:t>Manet</a:t>
            </a:r>
            <a:r>
              <a:rPr lang="en-US" b="1" dirty="0">
                <a:solidFill>
                  <a:srgbClr val="222222"/>
                </a:solidFill>
                <a:latin typeface="Times New Roman" panose="02020603050405020304" pitchFamily="18" charset="0"/>
                <a:ea typeface="Calibri" panose="020F0502020204030204" pitchFamily="34" charset="0"/>
              </a:rPr>
              <a:t>, 4. Edouard </a:t>
            </a:r>
            <a:r>
              <a:rPr lang="en-US" b="1" dirty="0" err="1">
                <a:solidFill>
                  <a:srgbClr val="222222"/>
                </a:solidFill>
                <a:latin typeface="Times New Roman" panose="02020603050405020304" pitchFamily="18" charset="0"/>
                <a:ea typeface="Calibri" panose="020F0502020204030204" pitchFamily="34" charset="0"/>
              </a:rPr>
              <a:t>Manet</a:t>
            </a:r>
            <a:r>
              <a:rPr lang="en-US" b="1" dirty="0">
                <a:solidFill>
                  <a:srgbClr val="222222"/>
                </a:solidFill>
                <a:latin typeface="Times New Roman" panose="02020603050405020304" pitchFamily="18" charset="0"/>
                <a:ea typeface="Calibri" panose="020F0502020204030204" pitchFamily="34" charset="0"/>
              </a:rPr>
              <a:t>, 5. Claude Monet</a:t>
            </a:r>
            <a:endParaRPr lang="ru-RU" b="1" dirty="0"/>
          </a:p>
        </p:txBody>
      </p:sp>
    </p:spTree>
    <p:extLst>
      <p:ext uri="{BB962C8B-B14F-4D97-AF65-F5344CB8AC3E}">
        <p14:creationId xmlns:p14="http://schemas.microsoft.com/office/powerpoint/2010/main" val="15730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Conclusion</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01263" y="1888426"/>
            <a:ext cx="10052537" cy="2093232"/>
          </a:xfrm>
        </p:spPr>
        <p:txBody>
          <a:bodyPr>
            <a:normAutofit fontScale="92500"/>
          </a:bodyPr>
          <a:lstStyle/>
          <a:p>
            <a:pPr marL="742950" indent="-742950">
              <a:buFont typeface="+mj-lt"/>
              <a:buAutoNum type="arabicPeriod"/>
            </a:pPr>
            <a:r>
              <a:rPr lang="en-US" sz="3600" dirty="0" smtClean="0">
                <a:latin typeface="Times New Roman" panose="02020603050405020304" pitchFamily="18" charset="0"/>
                <a:cs typeface="Times New Roman" panose="02020603050405020304" pitchFamily="18" charset="0"/>
              </a:rPr>
              <a:t>What did you find out about London’s art galleries?</a:t>
            </a:r>
          </a:p>
          <a:p>
            <a:pPr marL="742950" indent="-742950">
              <a:buFont typeface="+mj-lt"/>
              <a:buAutoNum type="arabicPeriod"/>
            </a:pPr>
            <a:r>
              <a:rPr lang="en-US" sz="3600" dirty="0" smtClean="0">
                <a:latin typeface="Times New Roman" panose="02020603050405020304" pitchFamily="18" charset="0"/>
                <a:cs typeface="Times New Roman" panose="02020603050405020304" pitchFamily="18" charset="0"/>
              </a:rPr>
              <a:t>What did you learn to do in the English language?</a:t>
            </a:r>
          </a:p>
          <a:p>
            <a:pPr marL="742950" indent="-742950">
              <a:buFont typeface="+mj-lt"/>
              <a:buAutoNum type="arabicPeriod"/>
            </a:pPr>
            <a:r>
              <a:rPr lang="en-US" sz="3600" dirty="0" smtClean="0">
                <a:latin typeface="Times New Roman" panose="02020603050405020304" pitchFamily="18" charset="0"/>
                <a:cs typeface="Times New Roman" panose="02020603050405020304" pitchFamily="18" charset="0"/>
              </a:rPr>
              <a:t>What was interesting and useful?</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044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738693"/>
            <a:ext cx="12192000" cy="831362"/>
          </a:xfrm>
        </p:spPr>
        <p:txBody>
          <a:bodyPr>
            <a:normAutofit/>
          </a:bodyPr>
          <a:lstStyle/>
          <a:p>
            <a:r>
              <a:rPr lang="en-US" sz="4800" b="1" dirty="0" smtClean="0">
                <a:latin typeface="Times New Roman" panose="02020603050405020304" pitchFamily="18" charset="0"/>
                <a:cs typeface="Times New Roman" panose="02020603050405020304" pitchFamily="18" charset="0"/>
              </a:rPr>
              <a:t>World-famous London’s art galleries</a:t>
            </a:r>
            <a:endParaRPr lang="ru-RU" sz="48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t="12935" r="24727"/>
          <a:stretch/>
        </p:blipFill>
        <p:spPr>
          <a:xfrm>
            <a:off x="874835" y="1818542"/>
            <a:ext cx="4210720" cy="363147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488" y="1826077"/>
            <a:ext cx="5621131" cy="3623939"/>
          </a:xfrm>
          <a:prstGeom prst="rect">
            <a:avLst/>
          </a:prstGeom>
        </p:spPr>
      </p:pic>
      <p:sp>
        <p:nvSpPr>
          <p:cNvPr id="5" name="Прямоугольник 4"/>
          <p:cNvSpPr/>
          <p:nvPr/>
        </p:nvSpPr>
        <p:spPr>
          <a:xfrm>
            <a:off x="0" y="140510"/>
            <a:ext cx="12192000" cy="707886"/>
          </a:xfrm>
          <a:prstGeom prst="rect">
            <a:avLst/>
          </a:prstGeom>
        </p:spPr>
        <p:txBody>
          <a:bodyPr wrap="square">
            <a:sp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The theme of the current lesson </a:t>
            </a:r>
            <a:endParaRPr lang="ru-RU" sz="4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874835" y="5596873"/>
            <a:ext cx="5429692" cy="646331"/>
          </a:xfrm>
          <a:prstGeom prst="rect">
            <a:avLst/>
          </a:prstGeom>
        </p:spPr>
        <p:txBody>
          <a:bodyPr wrap="none">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How many world-class galleries are there in London</a:t>
            </a:r>
            <a:r>
              <a:rPr lang="en-US" dirty="0" smtClean="0">
                <a:latin typeface="Times New Roman" panose="02020603050405020304" pitchFamily="18" charset="0"/>
                <a:ea typeface="Calibri" panose="020F0502020204030204" pitchFamily="34" charset="0"/>
              </a:rPr>
              <a:t>?</a:t>
            </a:r>
            <a:endParaRPr lang="ru-RU" dirty="0" smtClean="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Can you identify the galleries in the photos? </a:t>
            </a:r>
            <a:r>
              <a:rPr lang="en-US" dirty="0" smtClean="0">
                <a:latin typeface="Times New Roman" panose="02020603050405020304" pitchFamily="18" charset="0"/>
                <a:ea typeface="Calibri" panose="020F0502020204030204" pitchFamily="34" charset="0"/>
              </a:rPr>
              <a:t> </a:t>
            </a:r>
            <a:endParaRPr lang="ru-RU" dirty="0"/>
          </a:p>
        </p:txBody>
      </p:sp>
      <p:sp>
        <p:nvSpPr>
          <p:cNvPr id="7" name="Прямоугольник 6"/>
          <p:cNvSpPr/>
          <p:nvPr/>
        </p:nvSpPr>
        <p:spPr>
          <a:xfrm>
            <a:off x="1" y="6267631"/>
            <a:ext cx="12192000" cy="369332"/>
          </a:xfrm>
          <a:prstGeom prst="rect">
            <a:avLst/>
          </a:prstGeom>
        </p:spPr>
        <p:txBody>
          <a:bodyPr wrap="square">
            <a:spAutoFit/>
          </a:bodyPr>
          <a:lstStyle/>
          <a:p>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the </a:t>
            </a:r>
            <a:r>
              <a:rPr lang="en-US" dirty="0">
                <a:latin typeface="Times New Roman" panose="02020603050405020304" pitchFamily="18" charset="0"/>
                <a:ea typeface="Calibri" panose="020F0502020204030204" pitchFamily="34" charset="0"/>
              </a:rPr>
              <a:t>National Gallery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and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the </a:t>
            </a:r>
            <a:r>
              <a:rPr lang="en-US" dirty="0">
                <a:latin typeface="Times New Roman" panose="02020603050405020304" pitchFamily="18" charset="0"/>
                <a:ea typeface="Calibri" panose="020F0502020204030204" pitchFamily="34" charset="0"/>
              </a:rPr>
              <a:t>National Portrait Gallery</a:t>
            </a:r>
            <a:endParaRPr lang="ru-RU" dirty="0"/>
          </a:p>
        </p:txBody>
      </p:sp>
      <p:sp>
        <p:nvSpPr>
          <p:cNvPr id="8" name="Прямоугольник 7"/>
          <p:cNvSpPr/>
          <p:nvPr/>
        </p:nvSpPr>
        <p:spPr>
          <a:xfrm>
            <a:off x="6304527" y="5596872"/>
            <a:ext cx="5887473" cy="646331"/>
          </a:xfrm>
          <a:prstGeom prst="rect">
            <a:avLst/>
          </a:prstGeom>
        </p:spPr>
        <p:txBody>
          <a:bodyPr wrap="square">
            <a:spAutoFit/>
          </a:bodyPr>
          <a:lstStyle/>
          <a:p>
            <a:r>
              <a:rPr lang="en-US" i="1" dirty="0">
                <a:latin typeface="Times New Roman" panose="02020603050405020304" pitchFamily="18" charset="0"/>
                <a:ea typeface="Calibri" panose="020F0502020204030204" pitchFamily="34" charset="0"/>
              </a:rPr>
              <a:t>four</a:t>
            </a:r>
            <a:r>
              <a:rPr lang="en-US" dirty="0">
                <a:latin typeface="Times New Roman" panose="02020603050405020304" pitchFamily="18" charset="0"/>
                <a:ea typeface="Calibri" panose="020F0502020204030204" pitchFamily="34" charset="0"/>
              </a:rPr>
              <a:t>: the National Gallery, the National Portrait Gallery, </a:t>
            </a:r>
            <a:endParaRPr lang="ru-RU" dirty="0" smtClean="0">
              <a:latin typeface="Times New Roman" panose="02020603050405020304" pitchFamily="18" charset="0"/>
              <a:ea typeface="Calibri" panose="020F0502020204030204" pitchFamily="34" charset="0"/>
            </a:endParaRPr>
          </a:p>
          <a:p>
            <a:r>
              <a:rPr lang="ru-RU" dirty="0">
                <a:latin typeface="Times New Roman" panose="02020603050405020304" pitchFamily="18" charset="0"/>
                <a:ea typeface="Calibri" panose="020F0502020204030204" pitchFamily="34" charset="0"/>
              </a:rPr>
              <a:t>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Tate </a:t>
            </a:r>
            <a:r>
              <a:rPr lang="en-US" dirty="0">
                <a:latin typeface="Times New Roman" panose="02020603050405020304" pitchFamily="18" charset="0"/>
                <a:ea typeface="Calibri" panose="020F0502020204030204" pitchFamily="34" charset="0"/>
              </a:rPr>
              <a:t>Britain </a:t>
            </a:r>
            <a:r>
              <a:rPr lang="ru-RU" dirty="0" smtClean="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and </a:t>
            </a:r>
            <a:r>
              <a:rPr lang="en-US" dirty="0">
                <a:latin typeface="Times New Roman" panose="02020603050405020304" pitchFamily="18" charset="0"/>
                <a:ea typeface="Calibri" panose="020F0502020204030204" pitchFamily="34" charset="0"/>
              </a:rPr>
              <a:t>Tate </a:t>
            </a:r>
            <a:r>
              <a:rPr lang="en-US" dirty="0" smtClean="0">
                <a:latin typeface="Times New Roman" panose="02020603050405020304" pitchFamily="18" charset="0"/>
                <a:ea typeface="Calibri" panose="020F0502020204030204" pitchFamily="34" charset="0"/>
              </a:rPr>
              <a:t>Modern</a:t>
            </a:r>
            <a:r>
              <a:rPr lang="ru-RU" dirty="0" smtClean="0">
                <a:latin typeface="Times New Roman" panose="02020603050405020304" pitchFamily="18" charset="0"/>
                <a:ea typeface="Calibri" panose="020F0502020204030204" pitchFamily="34" charset="0"/>
              </a:rPr>
              <a:t> </a:t>
            </a:r>
            <a:endParaRPr lang="ru-RU" dirty="0"/>
          </a:p>
        </p:txBody>
      </p:sp>
    </p:spTree>
    <p:extLst>
      <p:ext uri="{BB962C8B-B14F-4D97-AF65-F5344CB8AC3E}">
        <p14:creationId xmlns:p14="http://schemas.microsoft.com/office/powerpoint/2010/main" val="32029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9242" y="425669"/>
            <a:ext cx="10515600" cy="795460"/>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Team work</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327638"/>
            <a:ext cx="10515600" cy="4255477"/>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You are given texts </a:t>
            </a:r>
            <a:r>
              <a:rPr lang="en-US" dirty="0">
                <a:latin typeface="Times New Roman" panose="02020603050405020304" pitchFamily="18" charset="0"/>
                <a:cs typeface="Times New Roman" panose="02020603050405020304" pitchFamily="18" charset="0"/>
              </a:rPr>
              <a:t>about two different </a:t>
            </a:r>
            <a:r>
              <a:rPr lang="en-US" dirty="0" smtClean="0">
                <a:latin typeface="Times New Roman" panose="02020603050405020304" pitchFamily="18" charset="0"/>
                <a:cs typeface="Times New Roman" panose="02020603050405020304" pitchFamily="18" charset="0"/>
              </a:rPr>
              <a:t>galleries.</a:t>
            </a:r>
          </a:p>
          <a:p>
            <a:pPr marL="0" indent="0" algn="ctr">
              <a:buNone/>
            </a:pPr>
            <a:endParaRPr lang="en-US" dirty="0" smtClean="0"/>
          </a:p>
          <a:p>
            <a:pPr marL="514350" indent="-514350">
              <a:buAutoNum type="arabicPeriod"/>
            </a:pPr>
            <a:r>
              <a:rPr lang="en-US" dirty="0" smtClean="0">
                <a:latin typeface="Times New Roman" panose="02020603050405020304" pitchFamily="18" charset="0"/>
                <a:cs typeface="Times New Roman" panose="02020603050405020304" pitchFamily="18" charset="0"/>
              </a:rPr>
              <a:t>Read your text and translate it. (10 min)</a:t>
            </a:r>
          </a:p>
          <a:p>
            <a:pPr marL="514350" indent="-514350">
              <a:buAutoNum type="arabicPeriod"/>
            </a:pPr>
            <a:r>
              <a:rPr lang="en-US" dirty="0" smtClean="0">
                <a:latin typeface="Times New Roman" panose="02020603050405020304" pitchFamily="18" charset="0"/>
                <a:cs typeface="Times New Roman" panose="02020603050405020304" pitchFamily="18" charset="0"/>
              </a:rPr>
              <a:t>In turn ask questions to get enough information to be able to tell about </a:t>
            </a:r>
            <a:r>
              <a:rPr lang="en-US" b="1" dirty="0" smtClean="0">
                <a:latin typeface="Times New Roman" panose="02020603050405020304" pitchFamily="18" charset="0"/>
                <a:cs typeface="Times New Roman" panose="02020603050405020304" pitchFamily="18" charset="0"/>
              </a:rPr>
              <a:t>the other team’s </a:t>
            </a:r>
            <a:r>
              <a:rPr lang="en-US" dirty="0" smtClean="0">
                <a:latin typeface="Times New Roman" panose="02020603050405020304" pitchFamily="18" charset="0"/>
                <a:cs typeface="Times New Roman" panose="02020603050405020304" pitchFamily="18" charset="0"/>
              </a:rPr>
              <a:t>gallery. </a:t>
            </a:r>
            <a:r>
              <a:rPr lang="en-US" dirty="0">
                <a:latin typeface="Times New Roman" panose="02020603050405020304" pitchFamily="18" charset="0"/>
                <a:cs typeface="Times New Roman" panose="02020603050405020304" pitchFamily="18" charset="0"/>
              </a:rPr>
              <a:t>(You </a:t>
            </a:r>
            <a:r>
              <a:rPr lang="en-US" dirty="0" smtClean="0">
                <a:latin typeface="Times New Roman" panose="02020603050405020304" pitchFamily="18" charset="0"/>
                <a:cs typeface="Times New Roman" panose="02020603050405020304" pitchFamily="18" charset="0"/>
              </a:rPr>
              <a:t>can take notes, but you mustn't </a:t>
            </a:r>
            <a:r>
              <a:rPr lang="en-US" dirty="0">
                <a:latin typeface="Times New Roman" panose="02020603050405020304" pitchFamily="18" charset="0"/>
                <a:cs typeface="Times New Roman" panose="02020603050405020304" pitchFamily="18" charset="0"/>
              </a:rPr>
              <a:t>mirror the other </a:t>
            </a:r>
            <a:r>
              <a:rPr lang="en-US" dirty="0" smtClean="0">
                <a:latin typeface="Times New Roman" panose="02020603050405020304" pitchFamily="18" charset="0"/>
                <a:cs typeface="Times New Roman" panose="02020603050405020304" pitchFamily="18" charset="0"/>
              </a:rPr>
              <a:t>team’s </a:t>
            </a:r>
            <a:r>
              <a:rPr lang="en-US" dirty="0">
                <a:latin typeface="Times New Roman" panose="02020603050405020304" pitchFamily="18" charset="0"/>
                <a:cs typeface="Times New Roman" panose="02020603050405020304" pitchFamily="18" charset="0"/>
              </a:rPr>
              <a:t>questions</a:t>
            </a:r>
            <a:r>
              <a:rPr lang="en-US" dirty="0" smtClean="0">
                <a:latin typeface="Times New Roman" panose="02020603050405020304" pitchFamily="18" charset="0"/>
                <a:cs typeface="Times New Roman" panose="02020603050405020304" pitchFamily="18" charset="0"/>
              </a:rPr>
              <a:t>.) (10 min)</a:t>
            </a:r>
          </a:p>
          <a:p>
            <a:pPr marL="514350" indent="-514350">
              <a:buAutoNum type="arabicPeriod"/>
            </a:pPr>
            <a:r>
              <a:rPr lang="en-US" dirty="0" smtClean="0">
                <a:latin typeface="Times New Roman" panose="02020603050405020304" pitchFamily="18" charset="0"/>
                <a:cs typeface="Times New Roman" panose="02020603050405020304" pitchFamily="18" charset="0"/>
              </a:rPr>
              <a:t>Tell about the other team’s gallery. (6 min)</a:t>
            </a:r>
          </a:p>
        </p:txBody>
      </p:sp>
    </p:spTree>
    <p:extLst>
      <p:ext uri="{BB962C8B-B14F-4D97-AF65-F5344CB8AC3E}">
        <p14:creationId xmlns:p14="http://schemas.microsoft.com/office/powerpoint/2010/main" val="2358880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295762" y="1409853"/>
            <a:ext cx="10195784" cy="830997"/>
          </a:xfrm>
          <a:prstGeom prst="rect">
            <a:avLst/>
          </a:prstGeom>
        </p:spPr>
        <p:txBody>
          <a:bodyPr wrap="square">
            <a:spAutoFit/>
          </a:bodyPr>
          <a:lstStyle/>
          <a:p>
            <a:r>
              <a:rPr lang="en-US" sz="4800" b="1" dirty="0" smtClean="0">
                <a:latin typeface="Times New Roman" panose="02020603050405020304" pitchFamily="18" charset="0"/>
                <a:cs typeface="Times New Roman" panose="02020603050405020304" pitchFamily="18" charset="0"/>
              </a:rPr>
              <a:t>Gainsborough</a:t>
            </a:r>
            <a:r>
              <a:rPr lang="ru-RU" sz="4800" b="1" dirty="0" smtClean="0"/>
              <a:t> 	 </a:t>
            </a:r>
            <a:r>
              <a:rPr lang="en-US" sz="4800" b="1" dirty="0" smtClean="0">
                <a:latin typeface="Times New Roman" panose="02020603050405020304" pitchFamily="18" charset="0"/>
                <a:cs typeface="Times New Roman" panose="02020603050405020304" pitchFamily="18" charset="0"/>
              </a:rPr>
              <a:t>Reynolds</a:t>
            </a:r>
            <a:endParaRPr lang="en-US" sz="4800" b="1" dirty="0">
              <a:latin typeface="Times New Roman" panose="02020603050405020304" pitchFamily="18" charset="0"/>
              <a:cs typeface="Times New Roman" panose="02020603050405020304" pitchFamily="18" charset="0"/>
            </a:endParaRPr>
          </a:p>
        </p:txBody>
      </p:sp>
      <p:pic>
        <p:nvPicPr>
          <p:cNvPr id="7" name="Рисунок 6" descr="100153355_Avtoportret_174748.jpg"/>
          <p:cNvPicPr>
            <a:picLocks noChangeAspect="1"/>
          </p:cNvPicPr>
          <p:nvPr/>
        </p:nvPicPr>
        <p:blipFill>
          <a:blip r:embed="rId2">
            <a:extLst>
              <a:ext uri="{28A0092B-C50C-407E-A947-70E740481C1C}">
                <a14:useLocalDpi xmlns:a14="http://schemas.microsoft.com/office/drawing/2010/main" val="0"/>
              </a:ext>
            </a:extLst>
          </a:blip>
          <a:srcRect l="-5238" r="-5238"/>
          <a:stretch>
            <a:fillRect/>
          </a:stretch>
        </p:blipFill>
        <p:spPr>
          <a:xfrm>
            <a:off x="5828243" y="2327265"/>
            <a:ext cx="5947194" cy="4460396"/>
          </a:xfrm>
          <a:prstGeom prst="rect">
            <a:avLst/>
          </a:prstGeom>
        </p:spPr>
      </p:pic>
      <p:pic>
        <p:nvPicPr>
          <p:cNvPr id="8" name="Picture 2" descr="Гейнсборо, Томас — Википед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762" y="2327265"/>
            <a:ext cx="3677413" cy="446039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86414"/>
            <a:ext cx="12192000" cy="1323439"/>
          </a:xfrm>
          <a:prstGeom prst="rect">
            <a:avLst/>
          </a:prstGeom>
        </p:spPr>
        <p:txBody>
          <a:bodyPr wrap="square">
            <a:sp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Exercise 1 </a:t>
            </a:r>
          </a:p>
          <a:p>
            <a:pPr algn="ctr"/>
            <a:r>
              <a:rPr lang="en-US" sz="2800" dirty="0" smtClean="0">
                <a:solidFill>
                  <a:srgbClr val="002060"/>
                </a:solidFill>
                <a:latin typeface="Times New Roman" panose="02020603050405020304" pitchFamily="18" charset="0"/>
                <a:cs typeface="Times New Roman" panose="02020603050405020304" pitchFamily="18" charset="0"/>
              </a:rPr>
              <a:t>Scan </a:t>
            </a:r>
            <a:r>
              <a:rPr lang="en-US" sz="2800" dirty="0">
                <a:solidFill>
                  <a:srgbClr val="002060"/>
                </a:solidFill>
                <a:latin typeface="Times New Roman" panose="02020603050405020304" pitchFamily="18" charset="0"/>
                <a:cs typeface="Times New Roman" panose="02020603050405020304" pitchFamily="18" charset="0"/>
              </a:rPr>
              <a:t>the texts to find the names of artists mentioned in both of them</a:t>
            </a:r>
            <a:r>
              <a:rPr lang="en-US" sz="4000" dirty="0">
                <a:solidFill>
                  <a:srgbClr val="002060"/>
                </a:solidFill>
                <a:latin typeface="Times New Roman" panose="02020603050405020304" pitchFamily="18" charset="0"/>
                <a:cs typeface="Times New Roman" panose="02020603050405020304" pitchFamily="18" charset="0"/>
              </a:rPr>
              <a:t>.</a:t>
            </a:r>
            <a:endParaRPr lang="ru-RU"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89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17802"/>
            <a:ext cx="11500338" cy="3836713"/>
          </a:xfrm>
        </p:spPr>
        <p:txBody>
          <a:bodyPr>
            <a:normAutofit fontScale="90000"/>
          </a:bodyPr>
          <a:lstStyle/>
          <a:p>
            <a:r>
              <a:rPr lang="en-US" dirty="0" smtClean="0">
                <a:solidFill>
                  <a:srgbClr val="002060"/>
                </a:solidFill>
                <a:latin typeface="Times New Roman" panose="02020603050405020304" pitchFamily="18" charset="0"/>
                <a:cs typeface="Times New Roman" panose="02020603050405020304" pitchFamily="18" charset="0"/>
              </a:rPr>
              <a:t>1. Conduct an online research to compare </a:t>
            </a:r>
            <a:r>
              <a:rPr lang="en-US" dirty="0">
                <a:solidFill>
                  <a:srgbClr val="002060"/>
                </a:solidFill>
                <a:latin typeface="Times New Roman" panose="02020603050405020304" pitchFamily="18" charset="0"/>
                <a:cs typeface="Times New Roman" panose="02020603050405020304" pitchFamily="18" charset="0"/>
              </a:rPr>
              <a:t>and </a:t>
            </a:r>
            <a:r>
              <a:rPr lang="en-US" dirty="0" smtClean="0">
                <a:solidFill>
                  <a:srgbClr val="002060"/>
                </a:solidFill>
                <a:latin typeface="Times New Roman" panose="02020603050405020304" pitchFamily="18" charset="0"/>
                <a:cs typeface="Times New Roman" panose="02020603050405020304" pitchFamily="18" charset="0"/>
              </a:rPr>
              <a:t>contrast</a:t>
            </a:r>
            <a:r>
              <a:rPr lang="en-US" i="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Gainsborough’s </a:t>
            </a:r>
            <a:r>
              <a:rPr lang="en-US" dirty="0" smtClean="0">
                <a:latin typeface="Times New Roman" panose="02020603050405020304" pitchFamily="18" charset="0"/>
                <a:cs typeface="Times New Roman" panose="02020603050405020304" pitchFamily="18" charset="0"/>
              </a:rPr>
              <a:t>and</a:t>
            </a:r>
            <a:r>
              <a:rPr lang="en-US"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Reynolds’s </a:t>
            </a:r>
            <a:r>
              <a:rPr lang="en-US" dirty="0" smtClean="0">
                <a:solidFill>
                  <a:srgbClr val="002060"/>
                </a:solidFill>
                <a:latin typeface="Times New Roman" panose="02020603050405020304" pitchFamily="18" charset="0"/>
                <a:cs typeface="Times New Roman" panose="02020603050405020304" pitchFamily="18" charset="0"/>
              </a:rPr>
              <a:t>art </a:t>
            </a:r>
            <a:r>
              <a:rPr lang="en-US" dirty="0">
                <a:solidFill>
                  <a:srgbClr val="002060"/>
                </a:solidFill>
                <a:latin typeface="Times New Roman" panose="02020603050405020304" pitchFamily="18" charset="0"/>
                <a:cs typeface="Times New Roman" panose="02020603050405020304" pitchFamily="18" charset="0"/>
              </a:rPr>
              <a:t>and </a:t>
            </a:r>
            <a:r>
              <a:rPr lang="en-US" dirty="0" smtClean="0">
                <a:solidFill>
                  <a:srgbClr val="002060"/>
                </a:solidFill>
                <a:latin typeface="Times New Roman" panose="02020603050405020304" pitchFamily="18" charset="0"/>
                <a:cs typeface="Times New Roman" panose="02020603050405020304" pitchFamily="18" charset="0"/>
              </a:rPr>
              <a:t>biographies.</a:t>
            </a:r>
            <a:br>
              <a:rPr lang="en-US" dirty="0" smtClean="0">
                <a:solidFill>
                  <a:srgbClr val="002060"/>
                </a:solidFill>
                <a:latin typeface="Times New Roman" panose="02020603050405020304" pitchFamily="18" charset="0"/>
                <a:cs typeface="Times New Roman" panose="02020603050405020304" pitchFamily="18" charset="0"/>
              </a:rPr>
            </a:br>
            <a:r>
              <a:rPr lang="en-US" dirty="0" smtClean="0">
                <a:solidFill>
                  <a:srgbClr val="002060"/>
                </a:solidFill>
                <a:latin typeface="Times New Roman" panose="02020603050405020304" pitchFamily="18" charset="0"/>
                <a:cs typeface="Times New Roman" panose="02020603050405020304" pitchFamily="18" charset="0"/>
              </a:rPr>
              <a:t/>
            </a:r>
            <a:br>
              <a:rPr lang="en-US" dirty="0" smtClean="0">
                <a:solidFill>
                  <a:srgbClr val="002060"/>
                </a:solidFill>
                <a:latin typeface="Times New Roman" panose="02020603050405020304" pitchFamily="18" charset="0"/>
                <a:cs typeface="Times New Roman" panose="02020603050405020304" pitchFamily="18" charset="0"/>
              </a:rPr>
            </a:br>
            <a:r>
              <a:rPr lang="en-US" dirty="0" smtClean="0">
                <a:solidFill>
                  <a:srgbClr val="002060"/>
                </a:solidFill>
                <a:latin typeface="Times New Roman" panose="02020603050405020304" pitchFamily="18" charset="0"/>
                <a:cs typeface="Times New Roman" panose="02020603050405020304" pitchFamily="18" charset="0"/>
              </a:rPr>
              <a:t>2. Write down (not less than three) statements following the examples we are going to work out later at this lesson.</a:t>
            </a:r>
            <a:endParaRPr lang="ru-RU" b="1" i="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525750" y="484592"/>
            <a:ext cx="3789820" cy="707886"/>
          </a:xfrm>
          <a:prstGeom prst="rect">
            <a:avLst/>
          </a:prstGeom>
        </p:spPr>
        <p:txBody>
          <a:bodyPr wrap="none">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HOMEWORK: </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047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 y="1356138"/>
            <a:ext cx="11510042" cy="3970318"/>
          </a:xfrm>
          <a:prstGeom prst="rect">
            <a:avLst/>
          </a:prstGeom>
        </p:spPr>
        <p:txBody>
          <a:bodyPr wrap="square">
            <a:spAutoFit/>
          </a:bodyPr>
          <a:lstStyle/>
          <a:p>
            <a:pPr marL="342900" indent="-342900">
              <a:buAutoNum type="arabicPeriod"/>
            </a:pPr>
            <a:r>
              <a:rPr lang="en-US" sz="3600" dirty="0" smtClean="0">
                <a:latin typeface="Times New Roman" panose="02020603050405020304" pitchFamily="18" charset="0"/>
                <a:cs typeface="Times New Roman" panose="02020603050405020304" pitchFamily="18" charset="0"/>
              </a:rPr>
              <a:t>Which text contains more names of famous artists? </a:t>
            </a:r>
          </a:p>
          <a:p>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2. What are possible reasons for this?</a:t>
            </a:r>
          </a:p>
          <a:p>
            <a:endParaRPr lang="en-US" sz="3600" dirty="0" smtClean="0">
              <a:latin typeface="Times New Roman" panose="02020603050405020304" pitchFamily="18" charset="0"/>
              <a:cs typeface="Times New Roman" panose="02020603050405020304" pitchFamily="18" charset="0"/>
            </a:endParaRPr>
          </a:p>
          <a:p>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3. What other differences between the galleries have you noticed?</a:t>
            </a:r>
          </a:p>
        </p:txBody>
      </p:sp>
      <p:sp>
        <p:nvSpPr>
          <p:cNvPr id="2" name="Прямоугольник 1"/>
          <p:cNvSpPr/>
          <p:nvPr/>
        </p:nvSpPr>
        <p:spPr>
          <a:xfrm>
            <a:off x="0" y="106736"/>
            <a:ext cx="12192000" cy="1138773"/>
          </a:xfrm>
          <a:prstGeom prst="rect">
            <a:avLst/>
          </a:prstGeom>
        </p:spPr>
        <p:txBody>
          <a:bodyPr wrap="square">
            <a:sp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Discussion</a:t>
            </a:r>
          </a:p>
          <a:p>
            <a:pPr algn="ctr"/>
            <a:r>
              <a:rPr lang="en-US" sz="2800" dirty="0" smtClean="0">
                <a:solidFill>
                  <a:srgbClr val="002060"/>
                </a:solidFill>
                <a:latin typeface="Times New Roman" panose="02020603050405020304" pitchFamily="18" charset="0"/>
                <a:cs typeface="Times New Roman" panose="02020603050405020304" pitchFamily="18" charset="0"/>
              </a:rPr>
              <a:t>	Answer the questions. Justify your opinion.</a:t>
            </a:r>
            <a:endParaRPr lang="ru-RU" sz="28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2108361"/>
            <a:ext cx="12192000" cy="369332"/>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The text about the </a:t>
            </a:r>
            <a:r>
              <a:rPr lang="en-US" dirty="0">
                <a:latin typeface="Times New Roman" panose="02020603050405020304" pitchFamily="18" charset="0"/>
                <a:cs typeface="Times New Roman" panose="02020603050405020304" pitchFamily="18" charset="0"/>
              </a:rPr>
              <a:t>National Gallery</a:t>
            </a:r>
            <a:r>
              <a:rPr lang="en-US" dirty="0" smtClean="0">
                <a:latin typeface="Times New Roman" panose="02020603050405020304" pitchFamily="18" charset="0"/>
                <a:cs typeface="Times New Roman" panose="02020603050405020304" pitchFamily="18" charset="0"/>
              </a:rPr>
              <a:t> contains more names of famous artists.</a:t>
            </a: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3229916"/>
            <a:ext cx="12192000" cy="646331"/>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It is possibly because the focus of attention in the collections of the </a:t>
            </a:r>
            <a:r>
              <a:rPr lang="en-US" dirty="0">
                <a:latin typeface="Times New Roman" panose="02020603050405020304" pitchFamily="18" charset="0"/>
                <a:cs typeface="Times New Roman" panose="02020603050405020304" pitchFamily="18" charset="0"/>
              </a:rPr>
              <a:t>National Portrait Gallery</a:t>
            </a:r>
            <a:r>
              <a:rPr lang="en-US" dirty="0" smtClean="0">
                <a:latin typeface="Times New Roman" panose="02020603050405020304" pitchFamily="18" charset="0"/>
                <a:cs typeface="Times New Roman" panose="02020603050405020304" pitchFamily="18" charset="0"/>
              </a:rPr>
              <a:t> is not on an art school or artistic merits of the portrait, but on the men and women who created the culture of the nation.</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0" y="5565359"/>
            <a:ext cx="12192001" cy="646331"/>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There are different genres of art on display in the National Gallery. There are photos and personal items on the exhibit in the National Portrait Gallery.</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6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862" y="721273"/>
            <a:ext cx="10515600" cy="923192"/>
          </a:xfrm>
        </p:spPr>
        <p:txBody>
          <a:bodyPr>
            <a:normAutofit/>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Compare and contrast the NG and the NPG!</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93076" y="1644465"/>
            <a:ext cx="11831515" cy="4261677"/>
          </a:xfrm>
        </p:spPr>
        <p:txBody>
          <a:bodyPr>
            <a:normAutofit fontScale="92500" lnSpcReduction="10000"/>
          </a:bodyPr>
          <a:lstStyle/>
          <a:p>
            <a:pPr marL="0" indent="0">
              <a:buNone/>
            </a:pPr>
            <a:r>
              <a:rPr lang="en-US" sz="3600" dirty="0" smtClean="0">
                <a:latin typeface="Times New Roman" panose="02020603050405020304" pitchFamily="18" charset="0"/>
                <a:cs typeface="Times New Roman" panose="02020603050405020304" pitchFamily="18" charset="0"/>
              </a:rPr>
              <a:t>Both galleries </a:t>
            </a:r>
            <a:r>
              <a:rPr lang="en-US" sz="3600" b="1" dirty="0" smtClean="0">
                <a:latin typeface="Times New Roman" panose="02020603050405020304" pitchFamily="18" charset="0"/>
                <a:cs typeface="Times New Roman" panose="02020603050405020304" pitchFamily="18" charset="0"/>
              </a:rPr>
              <a:t>were</a:t>
            </a:r>
            <a:r>
              <a:rPr lang="en-US" sz="3600"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V</a:t>
            </a:r>
            <a:r>
              <a:rPr lang="en-US" sz="2600" u="sng" dirty="0" err="1" smtClean="0">
                <a:latin typeface="Times New Roman" panose="02020603050405020304" pitchFamily="18" charset="0"/>
                <a:cs typeface="Times New Roman" panose="02020603050405020304" pitchFamily="18" charset="0"/>
              </a:rPr>
              <a:t>ed</a:t>
            </a:r>
            <a:r>
              <a:rPr lang="en-US" sz="2600" u="sng" dirty="0" smtClean="0">
                <a:latin typeface="Times New Roman" panose="02020603050405020304" pitchFamily="18" charset="0"/>
                <a:cs typeface="Times New Roman" panose="02020603050405020304" pitchFamily="18" charset="0"/>
              </a:rPr>
              <a:t> (3)</a:t>
            </a:r>
            <a:r>
              <a:rPr lang="en-US" sz="2600" dirty="0" smtClean="0">
                <a:latin typeface="Times New Roman" panose="02020603050405020304" pitchFamily="18" charset="0"/>
                <a:cs typeface="Times New Roman" panose="02020603050405020304" pitchFamily="18" charset="0"/>
              </a:rPr>
              <a:t>…</a:t>
            </a:r>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however</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the NG </a:t>
            </a:r>
            <a:r>
              <a:rPr lang="en-US" sz="3600" b="1" dirty="0" smtClean="0">
                <a:latin typeface="Times New Roman" panose="02020603050405020304" pitchFamily="18" charset="0"/>
                <a:cs typeface="Times New Roman" panose="02020603050405020304" pitchFamily="18" charset="0"/>
              </a:rPr>
              <a:t>was</a:t>
            </a:r>
            <a:r>
              <a:rPr lang="en-US" sz="3600"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V</a:t>
            </a:r>
            <a:r>
              <a:rPr lang="en-US" sz="2600" u="sng" dirty="0" err="1" smtClean="0">
                <a:latin typeface="Times New Roman" panose="02020603050405020304" pitchFamily="18" charset="0"/>
                <a:cs typeface="Times New Roman" panose="02020603050405020304" pitchFamily="18" charset="0"/>
              </a:rPr>
              <a:t>ed</a:t>
            </a:r>
            <a:r>
              <a:rPr lang="en-US" sz="2600" u="sng" dirty="0" smtClean="0">
                <a:latin typeface="Times New Roman" panose="02020603050405020304" pitchFamily="18" charset="0"/>
                <a:cs typeface="Times New Roman" panose="02020603050405020304" pitchFamily="18" charset="0"/>
              </a:rPr>
              <a:t> (3)</a:t>
            </a:r>
            <a:r>
              <a:rPr lang="en-US" sz="2600" u="sng" dirty="0" smtClean="0">
                <a:solidFill>
                  <a:srgbClr val="FF0000"/>
                </a:solidFill>
                <a:latin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while</a:t>
            </a:r>
            <a:r>
              <a:rPr lang="en-US" sz="3600" dirty="0" smtClean="0">
                <a:latin typeface="Times New Roman" panose="02020603050405020304" pitchFamily="18" charset="0"/>
                <a:cs typeface="Times New Roman" panose="02020603050405020304" pitchFamily="18" charset="0"/>
              </a:rPr>
              <a:t> the NPG </a:t>
            </a:r>
            <a:r>
              <a:rPr lang="en-US" sz="3600" u="sng" dirty="0" err="1" smtClean="0">
                <a:latin typeface="Times New Roman" panose="02020603050405020304" pitchFamily="18" charset="0"/>
                <a:cs typeface="Times New Roman" panose="02020603050405020304" pitchFamily="18" charset="0"/>
              </a:rPr>
              <a:t>V</a:t>
            </a:r>
            <a:r>
              <a:rPr lang="en-US" sz="2600" u="sng" dirty="0" err="1" smtClean="0">
                <a:latin typeface="Times New Roman" panose="02020603050405020304" pitchFamily="18" charset="0"/>
                <a:cs typeface="Times New Roman" panose="02020603050405020304" pitchFamily="18" charset="0"/>
              </a:rPr>
              <a:t>ed</a:t>
            </a:r>
            <a:r>
              <a:rPr lang="en-US" sz="2600" u="sng" dirty="0" smtClean="0">
                <a:latin typeface="Times New Roman" panose="02020603050405020304" pitchFamily="18" charset="0"/>
                <a:cs typeface="Times New Roman" panose="02020603050405020304" pitchFamily="18" charset="0"/>
              </a:rPr>
              <a:t> (2)</a:t>
            </a:r>
            <a:r>
              <a:rPr lang="en-US" sz="3200" dirty="0" smtClean="0">
                <a:latin typeface="Times New Roman" panose="02020603050405020304" pitchFamily="18" charset="0"/>
                <a:cs typeface="Times New Roman" panose="02020603050405020304" pitchFamily="18" charset="0"/>
              </a:rPr>
              <a:t>.</a:t>
            </a:r>
            <a:endParaRPr lang="en-US" sz="35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Both of them </a:t>
            </a:r>
            <a:r>
              <a:rPr lang="en-US" sz="3600" u="sng" dirty="0" smtClean="0">
                <a:latin typeface="Times New Roman" panose="02020603050405020304" pitchFamily="18" charset="0"/>
                <a:cs typeface="Times New Roman" panose="02020603050405020304" pitchFamily="18" charset="0"/>
              </a:rPr>
              <a:t>V</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but </a:t>
            </a:r>
            <a:r>
              <a:rPr lang="en-US" sz="3600" dirty="0" smtClean="0">
                <a:latin typeface="Times New Roman" panose="02020603050405020304" pitchFamily="18" charset="0"/>
                <a:cs typeface="Times New Roman" panose="02020603050405020304" pitchFamily="18" charset="0"/>
              </a:rPr>
              <a:t>The NG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On the contrary</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the NPG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latin typeface="Times New Roman" panose="02020603050405020304" pitchFamily="18" charset="0"/>
                <a:cs typeface="Times New Roman" panose="02020603050405020304" pitchFamily="18" charset="0"/>
              </a:rPr>
              <a:t>.</a:t>
            </a: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Both of these galleries </a:t>
            </a:r>
            <a:r>
              <a:rPr lang="en-US" sz="3600" u="sng" dirty="0" smtClean="0">
                <a:latin typeface="Times New Roman" panose="02020603050405020304" pitchFamily="18" charset="0"/>
                <a:cs typeface="Times New Roman" panose="02020603050405020304" pitchFamily="18" charset="0"/>
              </a:rPr>
              <a:t>V</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yet</a:t>
            </a:r>
            <a:r>
              <a:rPr lang="en-US" sz="3600" dirty="0" smtClean="0">
                <a:latin typeface="Times New Roman" panose="02020603050405020304" pitchFamily="18" charset="0"/>
                <a:cs typeface="Times New Roman" panose="02020603050405020304" pitchFamily="18" charset="0"/>
              </a:rPr>
              <a:t> the NG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2060"/>
                </a:solidFill>
                <a:latin typeface="Times New Roman" panose="02020603050405020304" pitchFamily="18" charset="0"/>
                <a:cs typeface="Times New Roman" panose="02020603050405020304" pitchFamily="18" charset="0"/>
              </a:rPr>
              <a:t>whereas</a:t>
            </a:r>
            <a:r>
              <a:rPr lang="en-US" sz="3600" dirty="0" smtClean="0">
                <a:latin typeface="Times New Roman" panose="02020603050405020304" pitchFamily="18" charset="0"/>
                <a:cs typeface="Times New Roman" panose="02020603050405020304" pitchFamily="18" charset="0"/>
              </a:rPr>
              <a:t> the NPG </a:t>
            </a:r>
            <a:r>
              <a:rPr lang="en-US" sz="3600" u="sng" dirty="0" smtClean="0">
                <a:latin typeface="Times New Roman" panose="02020603050405020304" pitchFamily="18" charset="0"/>
                <a:cs typeface="Times New Roman" panose="02020603050405020304" pitchFamily="18" charset="0"/>
              </a:rPr>
              <a:t>V</a:t>
            </a:r>
            <a:r>
              <a:rPr lang="en-US" sz="3600" b="1" u="sng" dirty="0" smtClean="0">
                <a:latin typeface="Times New Roman" panose="02020603050405020304" pitchFamily="18" charset="0"/>
                <a:cs typeface="Times New Roman" panose="02020603050405020304" pitchFamily="18" charset="0"/>
              </a:rPr>
              <a:t>s</a:t>
            </a:r>
            <a:r>
              <a:rPr lang="en-US" sz="3600" dirty="0" smtClean="0">
                <a:latin typeface="Times New Roman" panose="02020603050405020304" pitchFamily="18" charset="0"/>
                <a:cs typeface="Times New Roman" panose="02020603050405020304" pitchFamily="18" charset="0"/>
              </a:rPr>
              <a:t>.</a:t>
            </a:r>
            <a:endParaRPr lang="ru-RU" sz="36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101117" y="85817"/>
            <a:ext cx="2335896" cy="707886"/>
          </a:xfrm>
          <a:prstGeom prst="rect">
            <a:avLst/>
          </a:prstGeom>
        </p:spPr>
        <p:txBody>
          <a:bodyPr wrap="none">
            <a:spAutoFit/>
          </a:bodyPr>
          <a:lstStyle/>
          <a:p>
            <a:r>
              <a:rPr lang="en-US" sz="4000" dirty="0" smtClean="0">
                <a:solidFill>
                  <a:srgbClr val="002060"/>
                </a:solidFill>
                <a:latin typeface="Times New Roman" panose="02020603050405020304" pitchFamily="18" charset="0"/>
                <a:cs typeface="Times New Roman" panose="02020603050405020304" pitchFamily="18" charset="0"/>
              </a:rPr>
              <a:t>Exercise 2</a:t>
            </a:r>
            <a:endParaRPr lang="ru-RU" sz="40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93075" y="4307138"/>
            <a:ext cx="11898923"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Both </a:t>
            </a:r>
            <a:r>
              <a:rPr lang="en-US" dirty="0">
                <a:latin typeface="Times New Roman" panose="02020603050405020304" pitchFamily="18" charset="0"/>
                <a:cs typeface="Times New Roman" panose="02020603050405020304" pitchFamily="18" charset="0"/>
              </a:rPr>
              <a:t>of them </a:t>
            </a:r>
            <a:r>
              <a:rPr lang="en-US" dirty="0" smtClean="0">
                <a:latin typeface="Times New Roman" panose="02020603050405020304" pitchFamily="18" charset="0"/>
                <a:cs typeface="Times New Roman" panose="02020603050405020304" pitchFamily="18" charset="0"/>
              </a:rPr>
              <a:t>have impressive collections</a:t>
            </a:r>
            <a:r>
              <a:rPr lang="en-US" dirty="0" smtClean="0">
                <a:solidFill>
                  <a:srgbClr val="FF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but </a:t>
            </a:r>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NG houses </a:t>
            </a:r>
            <a:r>
              <a:rPr lang="en-US" dirty="0" smtClean="0">
                <a:latin typeface="Times New Roman" panose="02020603050405020304" pitchFamily="18" charset="0"/>
                <a:cs typeface="Times New Roman" panose="02020603050405020304" pitchFamily="18" charset="0"/>
              </a:rPr>
              <a:t>2000 works </a:t>
            </a:r>
            <a:r>
              <a:rPr lang="en-US" dirty="0">
                <a:latin typeface="Times New Roman" panose="02020603050405020304" pitchFamily="18" charset="0"/>
                <a:cs typeface="Times New Roman" panose="02020603050405020304" pitchFamily="18" charset="0"/>
              </a:rPr>
              <a:t>of Western European </a:t>
            </a:r>
            <a:r>
              <a:rPr lang="en-US" dirty="0" smtClean="0">
                <a:latin typeface="Times New Roman" panose="02020603050405020304" pitchFamily="18" charset="0"/>
                <a:cs typeface="Times New Roman" panose="02020603050405020304" pitchFamily="18" charset="0"/>
              </a:rPr>
              <a:t>art. </a:t>
            </a:r>
            <a:r>
              <a:rPr lang="en-US" i="1" dirty="0">
                <a:solidFill>
                  <a:srgbClr val="002060"/>
                </a:solidFill>
                <a:latin typeface="Times New Roman" panose="02020603050405020304" pitchFamily="18" charset="0"/>
                <a:cs typeface="Times New Roman" panose="02020603050405020304" pitchFamily="18" charset="0"/>
              </a:rPr>
              <a:t>On the contrary</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NPG houses a primary collection of over 9,000 </a:t>
            </a:r>
            <a:r>
              <a:rPr lang="en-US" dirty="0" smtClean="0">
                <a:latin typeface="Times New Roman" panose="02020603050405020304" pitchFamily="18" charset="0"/>
                <a:cs typeface="Times New Roman" panose="02020603050405020304" pitchFamily="18" charset="0"/>
              </a:rPr>
              <a:t>works, </a:t>
            </a:r>
            <a:r>
              <a:rPr lang="en-US" dirty="0">
                <a:latin typeface="Times New Roman" panose="02020603050405020304" pitchFamily="18" charset="0"/>
                <a:cs typeface="Times New Roman" panose="02020603050405020304" pitchFamily="18" charset="0"/>
              </a:rPr>
              <a:t>as well as an immense archive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93077" y="5830405"/>
            <a:ext cx="11898923"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Both of these galleries </a:t>
            </a:r>
            <a:r>
              <a:rPr lang="en-US" dirty="0" smtClean="0">
                <a:latin typeface="Times New Roman" panose="02020603050405020304" pitchFamily="18" charset="0"/>
                <a:cs typeface="Times New Roman" panose="02020603050405020304" pitchFamily="18" charset="0"/>
              </a:rPr>
              <a:t>are associated with </a:t>
            </a:r>
            <a:r>
              <a:rPr lang="en-US" dirty="0">
                <a:latin typeface="Times New Roman" panose="02020603050405020304" pitchFamily="18" charset="0"/>
                <a:cs typeface="Times New Roman" panose="02020603050405020304" pitchFamily="18" charset="0"/>
              </a:rPr>
              <a:t>famous names</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yet</a:t>
            </a:r>
            <a:r>
              <a:rPr lang="en-US" dirty="0">
                <a:latin typeface="Times New Roman" panose="02020603050405020304" pitchFamily="18" charset="0"/>
                <a:cs typeface="Times New Roman" panose="02020603050405020304" pitchFamily="18" charset="0"/>
              </a:rPr>
              <a:t> the NG exhibits masterpieces created by all great artists (from Giotto to Picasso</a:t>
            </a:r>
            <a:r>
              <a:rPr lang="en-US" dirty="0" smtClean="0">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whereas</a:t>
            </a:r>
            <a:r>
              <a:rPr lang="en-US" dirty="0">
                <a:latin typeface="Times New Roman" panose="02020603050405020304" pitchFamily="18" charset="0"/>
                <a:cs typeface="Times New Roman" panose="02020603050405020304" pitchFamily="18" charset="0"/>
              </a:rPr>
              <a:t> the NPG exposes images whose artistic merits are not as important as the personality of the sitters.</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93077" y="2798400"/>
            <a:ext cx="11898923"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Both galleries were founded in the 19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century</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however</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NG </a:t>
            </a:r>
            <a:r>
              <a:rPr lang="en-US" dirty="0" smtClean="0">
                <a:latin typeface="Times New Roman" panose="02020603050405020304" pitchFamily="18" charset="0"/>
                <a:cs typeface="Times New Roman" panose="02020603050405020304" pitchFamily="18" charset="0"/>
              </a:rPr>
              <a:t>was opened </a:t>
            </a:r>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1824</a:t>
            </a:r>
            <a:r>
              <a:rPr lang="en-US" dirty="0" smtClean="0">
                <a:solidFill>
                  <a:srgbClr val="FF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while</a:t>
            </a:r>
            <a:r>
              <a:rPr lang="en-US" dirty="0">
                <a:latin typeface="Times New Roman" panose="02020603050405020304" pitchFamily="18" charset="0"/>
                <a:cs typeface="Times New Roman" panose="02020603050405020304" pitchFamily="18" charset="0"/>
              </a:rPr>
              <a:t> the NPG </a:t>
            </a:r>
            <a:r>
              <a:rPr lang="en-US" dirty="0" smtClean="0">
                <a:latin typeface="Times New Roman" panose="02020603050405020304" pitchFamily="18" charset="0"/>
                <a:cs typeface="Times New Roman" panose="02020603050405020304" pitchFamily="18" charset="0"/>
              </a:rPr>
              <a:t>met its public in 1856.</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09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1999" cy="1502229"/>
          </a:xfrm>
        </p:spPr>
        <p:txBody>
          <a:bodyPr>
            <a:normAutofit fontScale="90000"/>
          </a:bodyPr>
          <a:lstStyle/>
          <a:p>
            <a:pPr algn="ctr"/>
            <a:r>
              <a:rPr lang="en-US" dirty="0" smtClean="0">
                <a:solidFill>
                  <a:srgbClr val="002060"/>
                </a:solidFill>
                <a:latin typeface="Times New Roman" panose="02020603050405020304" pitchFamily="18" charset="0"/>
                <a:cs typeface="Times New Roman" panose="02020603050405020304" pitchFamily="18" charset="0"/>
              </a:rPr>
              <a:t>Exercise</a:t>
            </a:r>
            <a:r>
              <a:rPr lang="ru-RU" dirty="0" smtClean="0">
                <a:solidFill>
                  <a:srgbClr val="002060"/>
                </a:solidFill>
                <a:latin typeface="Times New Roman" panose="02020603050405020304" pitchFamily="18" charset="0"/>
                <a:cs typeface="Times New Roman" panose="02020603050405020304" pitchFamily="18" charset="0"/>
              </a:rPr>
              <a:t> 3</a:t>
            </a:r>
            <a:r>
              <a:rPr lang="en-US" dirty="0" smtClean="0">
                <a:solidFill>
                  <a:srgbClr val="002060"/>
                </a:solidFill>
                <a:latin typeface="Times New Roman" panose="02020603050405020304" pitchFamily="18" charset="0"/>
                <a:cs typeface="Times New Roman" panose="02020603050405020304" pitchFamily="18" charset="0"/>
              </a:rPr>
              <a:t> </a:t>
            </a:r>
            <a:r>
              <a:rPr lang="en-US" sz="4000" dirty="0" smtClean="0">
                <a:solidFill>
                  <a:srgbClr val="002060"/>
                </a:solidFill>
                <a:latin typeface="Times New Roman" panose="02020603050405020304" pitchFamily="18" charset="0"/>
                <a:cs typeface="Times New Roman" panose="02020603050405020304" pitchFamily="18" charset="0"/>
              </a:rPr>
              <a:t/>
            </a:r>
            <a:br>
              <a:rPr lang="en-US" sz="4000" dirty="0" smtClean="0">
                <a:solidFill>
                  <a:srgbClr val="002060"/>
                </a:solidFill>
                <a:latin typeface="Times New Roman" panose="02020603050405020304" pitchFamily="18" charset="0"/>
                <a:cs typeface="Times New Roman" panose="02020603050405020304" pitchFamily="18" charset="0"/>
              </a:rPr>
            </a:br>
            <a:r>
              <a:rPr lang="en-US" sz="3100" dirty="0" smtClean="0">
                <a:solidFill>
                  <a:srgbClr val="002060"/>
                </a:solidFill>
                <a:latin typeface="Times New Roman" panose="02020603050405020304" pitchFamily="18" charset="0"/>
                <a:cs typeface="Times New Roman" panose="02020603050405020304" pitchFamily="18" charset="0"/>
              </a:rPr>
              <a:t>Watch two videos. </a:t>
            </a:r>
            <a:br>
              <a:rPr lang="en-US" sz="3100" dirty="0" smtClean="0">
                <a:solidFill>
                  <a:srgbClr val="002060"/>
                </a:solidFill>
                <a:latin typeface="Times New Roman" panose="02020603050405020304" pitchFamily="18" charset="0"/>
                <a:cs typeface="Times New Roman" panose="02020603050405020304" pitchFamily="18" charset="0"/>
              </a:rPr>
            </a:br>
            <a:r>
              <a:rPr lang="en-US" sz="3100" dirty="0" smtClean="0">
                <a:solidFill>
                  <a:srgbClr val="002060"/>
                </a:solidFill>
                <a:latin typeface="Times New Roman" panose="02020603050405020304" pitchFamily="18" charset="0"/>
                <a:cs typeface="Times New Roman" panose="02020603050405020304" pitchFamily="18" charset="0"/>
              </a:rPr>
              <a:t>Compare and contrast </a:t>
            </a:r>
            <a:endParaRPr lang="ru-RU" sz="3100" dirty="0">
              <a:solidFill>
                <a:srgbClr val="002060"/>
              </a:solidFill>
              <a:latin typeface="Times New Roman" panose="02020603050405020304" pitchFamily="18" charset="0"/>
              <a:cs typeface="Times New Roman" panose="02020603050405020304" pitchFamily="18" charset="0"/>
            </a:endParaRPr>
          </a:p>
        </p:txBody>
      </p:sp>
      <p:pic>
        <p:nvPicPr>
          <p:cNvPr id="4" name="Tate Britain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 y="2335804"/>
            <a:ext cx="6065518" cy="3411854"/>
          </a:xfrm>
          <a:prstGeom prst="rect">
            <a:avLst/>
          </a:prstGeom>
        </p:spPr>
      </p:pic>
      <p:pic>
        <p:nvPicPr>
          <p:cNvPr id="5" name="Tate Modern">
            <a:hlinkClick r:id="" action="ppaction://media"/>
          </p:cNvPr>
          <p:cNvPicPr>
            <a:picLocks noChangeAspect="1"/>
          </p:cNvPicPr>
          <p:nvPr>
            <a:videoFile r:link="rId3"/>
            <p:extLst>
              <p:ext uri="{DAA4B4D4-6D71-4841-9C94-3DE7FCFB9230}">
                <p14:media xmlns:p14="http://schemas.microsoft.com/office/powerpoint/2010/main" r:embed="rId4">
                  <p14:trim end="2087.8958"/>
                </p14:media>
              </p:ext>
            </p:extLst>
          </p:nvPr>
        </p:nvPicPr>
        <p:blipFill>
          <a:blip r:embed="rId7"/>
          <a:stretch>
            <a:fillRect/>
          </a:stretch>
        </p:blipFill>
        <p:spPr>
          <a:xfrm>
            <a:off x="6095998" y="2335804"/>
            <a:ext cx="6065518" cy="3411854"/>
          </a:xfrm>
          <a:prstGeom prst="rect">
            <a:avLst/>
          </a:prstGeom>
        </p:spPr>
      </p:pic>
      <p:sp>
        <p:nvSpPr>
          <p:cNvPr id="6" name="Прямоугольник 5"/>
          <p:cNvSpPr/>
          <p:nvPr/>
        </p:nvSpPr>
        <p:spPr>
          <a:xfrm>
            <a:off x="1472837" y="1372250"/>
            <a:ext cx="2681440" cy="646331"/>
          </a:xfrm>
          <a:prstGeom prst="rect">
            <a:avLst/>
          </a:prstGeom>
        </p:spPr>
        <p:txBody>
          <a:bodyPr wrap="none">
            <a:spAutoFit/>
          </a:bodyPr>
          <a:lstStyle/>
          <a:p>
            <a:r>
              <a:rPr lang="en-US" sz="3600" b="1" dirty="0">
                <a:solidFill>
                  <a:srgbClr val="002060"/>
                </a:solidFill>
                <a:latin typeface="Times New Roman" panose="02020603050405020304" pitchFamily="18" charset="0"/>
                <a:cs typeface="Times New Roman" panose="02020603050405020304" pitchFamily="18" charset="0"/>
              </a:rPr>
              <a:t>Tate Britain </a:t>
            </a:r>
            <a:endParaRPr lang="ru-RU" sz="36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8566363" y="1372249"/>
            <a:ext cx="2745560" cy="646331"/>
          </a:xfrm>
          <a:prstGeom prst="rect">
            <a:avLst/>
          </a:prstGeom>
        </p:spPr>
        <p:txBody>
          <a:bodyPr wrap="none">
            <a:spAutoFit/>
          </a:bodyPr>
          <a:lstStyle/>
          <a:p>
            <a:r>
              <a:rPr lang="en-US" sz="3600" b="1" dirty="0">
                <a:solidFill>
                  <a:srgbClr val="002060"/>
                </a:solidFill>
                <a:latin typeface="Times New Roman" panose="02020603050405020304" pitchFamily="18" charset="0"/>
                <a:cs typeface="Times New Roman" panose="02020603050405020304" pitchFamily="18" charset="0"/>
              </a:rPr>
              <a:t>Tate Modern</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646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591062" y="2110126"/>
            <a:ext cx="4612866" cy="369332"/>
          </a:xfrm>
          <a:prstGeom prst="rect">
            <a:avLst/>
          </a:prstGeom>
        </p:spPr>
        <p:txBody>
          <a:bodyPr wrap="none">
            <a:spAutoFit/>
          </a:bodyPr>
          <a:lstStyle/>
          <a:p>
            <a:r>
              <a:rPr lang="en-US" dirty="0">
                <a:latin typeface="+mj-lt"/>
                <a:hlinkClick r:id="rId2"/>
              </a:rPr>
              <a:t>https://</a:t>
            </a:r>
            <a:r>
              <a:rPr lang="en-US" dirty="0" smtClean="0">
                <a:latin typeface="+mj-lt"/>
                <a:hlinkClick r:id="rId2"/>
              </a:rPr>
              <a:t>learningapps.org/watch?v=pg69zks6a21</a:t>
            </a:r>
            <a:endParaRPr lang="en-US" dirty="0">
              <a:latin typeface="+mj-lt"/>
            </a:endParaRPr>
          </a:p>
        </p:txBody>
      </p:sp>
      <p:sp>
        <p:nvSpPr>
          <p:cNvPr id="2" name="Прямоугольник 1"/>
          <p:cNvSpPr/>
          <p:nvPr/>
        </p:nvSpPr>
        <p:spPr>
          <a:xfrm>
            <a:off x="4811588" y="694564"/>
            <a:ext cx="2335896" cy="707886"/>
          </a:xfrm>
          <a:prstGeom prst="rect">
            <a:avLst/>
          </a:prstGeom>
        </p:spPr>
        <p:txBody>
          <a:bodyPr wrap="none">
            <a:spAutoFit/>
          </a:bodyPr>
          <a:lstStyle/>
          <a:p>
            <a:r>
              <a:rPr lang="en-US" sz="4000" dirty="0" smtClean="0">
                <a:solidFill>
                  <a:srgbClr val="002060"/>
                </a:solidFill>
                <a:latin typeface="Times New Roman" panose="02020603050405020304" pitchFamily="18" charset="0"/>
                <a:cs typeface="Times New Roman" panose="02020603050405020304" pitchFamily="18" charset="0"/>
              </a:rPr>
              <a:t>Exercise 4</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595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544</Words>
  <Application>Microsoft Office PowerPoint</Application>
  <PresentationFormat>Произвольный</PresentationFormat>
  <Paragraphs>79</Paragraphs>
  <Slides>12</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Competition Try to be the first to reconstruct the words, write out the missing letters and get the theme of the current lesson.</vt:lpstr>
      <vt:lpstr>World-famous London’s art galleries</vt:lpstr>
      <vt:lpstr>Team work</vt:lpstr>
      <vt:lpstr>Презентация PowerPoint</vt:lpstr>
      <vt:lpstr>1. Conduct an online research to compare and contrast Gainsborough’s and Reynolds’s art and biographies.  2. Write down (not less than three) statements following the examples we are going to work out later at this lesson.</vt:lpstr>
      <vt:lpstr>Презентация PowerPoint</vt:lpstr>
      <vt:lpstr>Compare and contrast the NG and the NPG!</vt:lpstr>
      <vt:lpstr>Exercise 3  Watch two videos.  Compare and contrast </vt:lpstr>
      <vt:lpstr>Презентация PowerPoint</vt:lpstr>
      <vt:lpstr>Exercise 5 Compare and contrast Manet’s and Monet’s art.</vt:lpstr>
      <vt:lpstr>Exercise 6 Skim the article on the Internet and relate the statements to Claude Monet or Edouard Manet.  https://www.artst.org/manet-vs-monet/</vt:lpstr>
      <vt:lpstr>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Надежда</cp:lastModifiedBy>
  <cp:revision>143</cp:revision>
  <dcterms:created xsi:type="dcterms:W3CDTF">2021-11-03T07:18:25Z</dcterms:created>
  <dcterms:modified xsi:type="dcterms:W3CDTF">2022-03-04T09:16:44Z</dcterms:modified>
</cp:coreProperties>
</file>