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4" r:id="rId4"/>
    <p:sldId id="273" r:id="rId5"/>
    <p:sldId id="274" r:id="rId6"/>
    <p:sldId id="263" r:id="rId7"/>
    <p:sldId id="290" r:id="rId8"/>
    <p:sldId id="292" r:id="rId9"/>
    <p:sldId id="306" r:id="rId10"/>
    <p:sldId id="305" r:id="rId11"/>
    <p:sldId id="308" r:id="rId12"/>
    <p:sldId id="293" r:id="rId13"/>
    <p:sldId id="307" r:id="rId14"/>
    <p:sldId id="294" r:id="rId15"/>
    <p:sldId id="295" r:id="rId16"/>
    <p:sldId id="296" r:id="rId17"/>
    <p:sldId id="309" r:id="rId18"/>
    <p:sldId id="302" r:id="rId19"/>
    <p:sldId id="317" r:id="rId20"/>
    <p:sldId id="301" r:id="rId21"/>
    <p:sldId id="300" r:id="rId22"/>
    <p:sldId id="311" r:id="rId23"/>
    <p:sldId id="297" r:id="rId24"/>
    <p:sldId id="298" r:id="rId25"/>
    <p:sldId id="310" r:id="rId26"/>
    <p:sldId id="299" r:id="rId27"/>
    <p:sldId id="312" r:id="rId28"/>
    <p:sldId id="314" r:id="rId29"/>
    <p:sldId id="303" r:id="rId30"/>
    <p:sldId id="315" r:id="rId31"/>
    <p:sldId id="316" r:id="rId32"/>
    <p:sldId id="318" r:id="rId33"/>
    <p:sldId id="304" r:id="rId3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0000"/>
    <a:srgbClr val="F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84" autoAdjust="0"/>
    <p:restoredTop sz="94660"/>
  </p:normalViewPr>
  <p:slideViewPr>
    <p:cSldViewPr>
      <p:cViewPr varScale="1">
        <p:scale>
          <a:sx n="41" d="100"/>
          <a:sy n="41" d="100"/>
        </p:scale>
        <p:origin x="1362" y="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B106E36-FD25-4E2D-B0AA-010F637433A0}" type="datetimeFigureOut">
              <a:rPr lang="ru-RU" smtClean="0"/>
              <a:pPr/>
              <a:t>24.02.2022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24.02.2022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24.02.2022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24.02.2022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24.02.2022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B106E36-FD25-4E2D-B0AA-010F637433A0}" type="datetimeFigureOut">
              <a:rPr lang="ru-RU" smtClean="0"/>
              <a:pPr/>
              <a:t>24.02.2022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B106E36-FD25-4E2D-B0AA-010F637433A0}" type="datetimeFigureOut">
              <a:rPr lang="ru-RU" smtClean="0"/>
              <a:pPr/>
              <a:t>24.02.2022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B106E36-FD25-4E2D-B0AA-010F637433A0}" type="datetimeFigureOut">
              <a:rPr lang="ru-RU" smtClean="0"/>
              <a:pPr/>
              <a:t>24.02.2022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24.02.2022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24.02.2022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24.02.2022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24.02.2022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6858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251520" y="365360"/>
            <a:ext cx="8640960" cy="6264696"/>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ru-RU" dirty="0"/>
              <a:t>м</a:t>
            </a:r>
          </a:p>
        </p:txBody>
      </p:sp>
      <p:pic>
        <p:nvPicPr>
          <p:cNvPr id="1030" name="Picture 6" descr="C:\Users\132\Desktop\День открытых дверей ЧТЕНИЕ\1012191835.jpg"/>
          <p:cNvPicPr>
            <a:picLocks noChangeAspect="1" noChangeArrowheads="1"/>
          </p:cNvPicPr>
          <p:nvPr/>
        </p:nvPicPr>
        <p:blipFill>
          <a:blip r:embed="rId2" cstate="print"/>
          <a:srcRect l="5560" t="54200"/>
          <a:stretch>
            <a:fillRect/>
          </a:stretch>
        </p:blipFill>
        <p:spPr bwMode="auto">
          <a:xfrm>
            <a:off x="1640357" y="3102442"/>
            <a:ext cx="4892433" cy="3140968"/>
          </a:xfrm>
          <a:prstGeom prst="rect">
            <a:avLst/>
          </a:prstGeom>
          <a:ln>
            <a:noFill/>
          </a:ln>
          <a:effectLst>
            <a:softEdge rad="112500"/>
          </a:effectLst>
        </p:spPr>
      </p:pic>
      <p:sp>
        <p:nvSpPr>
          <p:cNvPr id="10" name="Овал 9"/>
          <p:cNvSpPr/>
          <p:nvPr/>
        </p:nvSpPr>
        <p:spPr>
          <a:xfrm rot="20977994">
            <a:off x="6994806" y="3626624"/>
            <a:ext cx="648072" cy="57606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eorgia" pitchFamily="18" charset="0"/>
              </a:rPr>
              <a:t>А</a:t>
            </a:r>
          </a:p>
        </p:txBody>
      </p:sp>
      <p:sp>
        <p:nvSpPr>
          <p:cNvPr id="15" name="Овал 14"/>
          <p:cNvSpPr/>
          <p:nvPr/>
        </p:nvSpPr>
        <p:spPr>
          <a:xfrm rot="1114218">
            <a:off x="6647135" y="3274954"/>
            <a:ext cx="462064" cy="445508"/>
          </a:xfrm>
          <a:prstGeom prst="ellipse">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000" dirty="0">
                <a:latin typeface="Georgia" pitchFamily="18" charset="0"/>
              </a:rPr>
              <a:t>Л</a:t>
            </a:r>
          </a:p>
        </p:txBody>
      </p:sp>
      <p:sp>
        <p:nvSpPr>
          <p:cNvPr id="13" name="Овал 12"/>
          <p:cNvSpPr/>
          <p:nvPr/>
        </p:nvSpPr>
        <p:spPr>
          <a:xfrm rot="20249108">
            <a:off x="537146" y="4162904"/>
            <a:ext cx="648072" cy="57606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r"/>
            <a:r>
              <a:rPr lang="ru-RU" sz="2800" dirty="0">
                <a:latin typeface="Georgia" pitchFamily="18" charset="0"/>
              </a:rPr>
              <a:t>Р</a:t>
            </a:r>
          </a:p>
        </p:txBody>
      </p:sp>
      <p:sp>
        <p:nvSpPr>
          <p:cNvPr id="16" name="Овал 15"/>
          <p:cNvSpPr/>
          <p:nvPr/>
        </p:nvSpPr>
        <p:spPr>
          <a:xfrm rot="856340">
            <a:off x="1030250" y="5290131"/>
            <a:ext cx="562702" cy="546243"/>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000" dirty="0">
                <a:latin typeface="Georgia" pitchFamily="18" charset="0"/>
              </a:rPr>
              <a:t>Ш</a:t>
            </a:r>
          </a:p>
        </p:txBody>
      </p:sp>
      <p:sp>
        <p:nvSpPr>
          <p:cNvPr id="18" name="TextBox 17"/>
          <p:cNvSpPr txBox="1"/>
          <p:nvPr/>
        </p:nvSpPr>
        <p:spPr>
          <a:xfrm>
            <a:off x="0" y="1410474"/>
            <a:ext cx="9144000" cy="1569660"/>
          </a:xfrm>
          <a:prstGeom prst="rect">
            <a:avLst/>
          </a:prstGeom>
          <a:noFill/>
        </p:spPr>
        <p:txBody>
          <a:bodyPr wrap="square" rtlCol="0">
            <a:spAutoFit/>
          </a:bodyPr>
          <a:lstStyle/>
          <a:p>
            <a:pPr algn="ctr"/>
            <a:r>
              <a:rPr lang="ru-RU" sz="2400" b="1" dirty="0">
                <a:solidFill>
                  <a:srgbClr val="C00000"/>
                </a:solidFill>
                <a:latin typeface="Georgia" pitchFamily="18" charset="0"/>
              </a:rPr>
              <a:t>«</a:t>
            </a:r>
            <a:r>
              <a:rPr lang="ru-RU" sz="2400" b="1" i="1" dirty="0">
                <a:solidFill>
                  <a:srgbClr val="C00000"/>
                </a:solidFill>
                <a:latin typeface="Georgia" pitchFamily="18" charset="0"/>
              </a:rPr>
              <a:t>Артикуляционная гимнастика – </a:t>
            </a:r>
          </a:p>
          <a:p>
            <a:pPr algn="ctr"/>
            <a:r>
              <a:rPr lang="ru-RU" sz="2400" b="1" i="1" dirty="0">
                <a:solidFill>
                  <a:srgbClr val="C00000"/>
                </a:solidFill>
                <a:latin typeface="Georgia" pitchFamily="18" charset="0"/>
              </a:rPr>
              <a:t>как эффективное средство развития речи и исправления нарушений       звукопроизношения у детей   дошкольного возраста</a:t>
            </a:r>
            <a:r>
              <a:rPr lang="ru-RU" sz="2400" b="1" dirty="0">
                <a:solidFill>
                  <a:srgbClr val="C00000"/>
                </a:solidFill>
                <a:latin typeface="Georgia" pitchFamily="18" charset="0"/>
              </a:rPr>
              <a:t>»</a:t>
            </a:r>
          </a:p>
        </p:txBody>
      </p:sp>
      <p:sp>
        <p:nvSpPr>
          <p:cNvPr id="19" name="Скругленный прямоугольник 18"/>
          <p:cNvSpPr/>
          <p:nvPr/>
        </p:nvSpPr>
        <p:spPr>
          <a:xfrm>
            <a:off x="971600" y="638471"/>
            <a:ext cx="6840760" cy="57606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ru-RU" sz="2000">
                <a:latin typeface="Bookman Old Style" panose="02050604050505020204" pitchFamily="18" charset="0"/>
              </a:rPr>
              <a:t>Муниципальное бюджетное </a:t>
            </a:r>
            <a:r>
              <a:rPr lang="ru-RU" sz="2000" dirty="0">
                <a:latin typeface="Bookman Old Style" panose="02050604050505020204" pitchFamily="18" charset="0"/>
              </a:rPr>
              <a:t>дошкольное образовательное учреждение  детский сад № 31</a:t>
            </a:r>
          </a:p>
        </p:txBody>
      </p:sp>
      <p:sp>
        <p:nvSpPr>
          <p:cNvPr id="12" name="TextBox 11">
            <a:extLst>
              <a:ext uri="{FF2B5EF4-FFF2-40B4-BE49-F238E27FC236}">
                <a16:creationId xmlns:a16="http://schemas.microsoft.com/office/drawing/2014/main" id="{B95B677F-279A-4C40-9071-DF369D27FC66}"/>
              </a:ext>
            </a:extLst>
          </p:cNvPr>
          <p:cNvSpPr txBox="1"/>
          <p:nvPr/>
        </p:nvSpPr>
        <p:spPr>
          <a:xfrm>
            <a:off x="2373936" y="5618210"/>
            <a:ext cx="3782240" cy="510778"/>
          </a:xfrm>
          <a:prstGeom prst="roundRect">
            <a:avLst/>
          </a:prstGeom>
        </p:spPr>
        <p:style>
          <a:lnRef idx="0">
            <a:schemeClr val="accent6"/>
          </a:lnRef>
          <a:fillRef idx="3">
            <a:schemeClr val="accent6"/>
          </a:fillRef>
          <a:effectRef idx="3">
            <a:schemeClr val="accent6"/>
          </a:effectRef>
          <a:fontRef idx="minor">
            <a:schemeClr val="lt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ru-RU" sz="2400" b="1" dirty="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14" name="Горизонтальный свиток 13"/>
          <p:cNvSpPr/>
          <p:nvPr/>
        </p:nvSpPr>
        <p:spPr>
          <a:xfrm>
            <a:off x="4233504" y="5443802"/>
            <a:ext cx="4248472" cy="1008112"/>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r>
              <a:rPr lang="ru-RU" sz="1400" b="1" i="1" dirty="0">
                <a:latin typeface="Georgia" pitchFamily="18" charset="0"/>
              </a:rPr>
              <a:t>Подготовили :</a:t>
            </a:r>
          </a:p>
          <a:p>
            <a:r>
              <a:rPr lang="ru-RU" sz="1400" b="1" i="1" dirty="0">
                <a:latin typeface="Georgia" pitchFamily="18" charset="0"/>
              </a:rPr>
              <a:t>Учитель-логопед Кураева А.Х.</a:t>
            </a:r>
          </a:p>
          <a:p>
            <a:r>
              <a:rPr lang="ru-RU" sz="1400" b="1" i="1" dirty="0">
                <a:latin typeface="Georgia" pitchFamily="18" charset="0"/>
              </a:rPr>
              <a:t>Учитель-логопед </a:t>
            </a:r>
            <a:r>
              <a:rPr lang="ru-RU" sz="1400" b="1" i="1" dirty="0" err="1">
                <a:latin typeface="Georgia" pitchFamily="18" charset="0"/>
              </a:rPr>
              <a:t>Тамамян</a:t>
            </a:r>
            <a:r>
              <a:rPr lang="ru-RU" sz="1400" b="1" i="1" dirty="0">
                <a:latin typeface="Georgia" pitchFamily="18" charset="0"/>
              </a:rPr>
              <a:t> О.Х.</a:t>
            </a:r>
          </a:p>
          <a:p>
            <a:r>
              <a:rPr lang="ru-RU" sz="1400" b="1" i="1" dirty="0">
                <a:latin typeface="Georgia" pitchFamily="18" charset="0"/>
              </a:rPr>
              <a:t>Учитель-логопед Грачёва Ю.М.</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6858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179512" y="404664"/>
            <a:ext cx="8784976" cy="6264696"/>
          </a:xfrm>
          <a:prstGeom prst="roundRect">
            <a:avLst/>
          </a:prstGeom>
          <a:ln w="19050">
            <a:solidFill>
              <a:schemeClr val="accent3">
                <a:lumMod val="50000"/>
              </a:schemeClr>
            </a:solid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r>
              <a:rPr lang="ru-RU" sz="3200" dirty="0"/>
              <a:t>* Ежедневно выполнять артикуляционную гимнастику, чтобы выработать двигательные навыки у детей.</a:t>
            </a:r>
          </a:p>
          <a:p>
            <a:r>
              <a:rPr lang="ru-RU" sz="3200" dirty="0"/>
              <a:t>* Гимнастику желательно выполнять под счет, под музыку, с хлопками и т.д.</a:t>
            </a:r>
          </a:p>
          <a:p>
            <a:r>
              <a:rPr lang="ru-RU" sz="3200" dirty="0"/>
              <a:t>* При выполнении артикуляционной гимнастики необходимо соблюдать определенную последовательность, идти от простых упражнений к более сложным.</a:t>
            </a:r>
          </a:p>
          <a:p>
            <a:r>
              <a:rPr lang="ru-RU" sz="3200" dirty="0"/>
              <a:t> </a:t>
            </a:r>
            <a:endParaRPr lang="ru-RU" sz="3200" b="1" dirty="0">
              <a:solidFill>
                <a:srgbClr val="002060"/>
              </a:solidFill>
              <a:latin typeface="Georgia" pitchFamily="18" charset="0"/>
            </a:endParaRPr>
          </a:p>
        </p:txBody>
      </p:sp>
    </p:spTree>
    <p:extLst>
      <p:ext uri="{BB962C8B-B14F-4D97-AF65-F5344CB8AC3E}">
        <p14:creationId xmlns:p14="http://schemas.microsoft.com/office/powerpoint/2010/main" val="1576386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6858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179512" y="404664"/>
            <a:ext cx="8784976" cy="6264696"/>
          </a:xfrm>
          <a:prstGeom prst="roundRect">
            <a:avLst/>
          </a:prstGeom>
          <a:ln w="19050">
            <a:solidFill>
              <a:schemeClr val="accent3">
                <a:lumMod val="50000"/>
              </a:schemeClr>
            </a:solid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r>
              <a:rPr lang="ru-RU" sz="2800" dirty="0"/>
              <a:t> Многолетний  опыт показывает, чем раньше взрослые обращают внимание на правильное звукопроизношение у ребёнка, тем быстрее оно формируется. Очень надеемся, что упражнения которые мы хотим вам предложить как для родителей, так и для педагогов помогут избавить детей от недостатков произношения. Сделают ваши домашние занятия интересными, веселыми и менее утомительными. Мы разработали и апробировали комплекс артикуляционной гимнастики. Представленные упражнения для подготовки артикуляционного аппарата к постановке звуков.</a:t>
            </a:r>
          </a:p>
        </p:txBody>
      </p:sp>
    </p:spTree>
    <p:extLst>
      <p:ext uri="{BB962C8B-B14F-4D97-AF65-F5344CB8AC3E}">
        <p14:creationId xmlns:p14="http://schemas.microsoft.com/office/powerpoint/2010/main" val="2104822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8952" y="0"/>
            <a:ext cx="9144000" cy="6858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297030" y="1037394"/>
            <a:ext cx="8712968" cy="568863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ru-RU" sz="2800" dirty="0"/>
              <a:t>«УЛЫБКА»</a:t>
            </a:r>
          </a:p>
          <a:p>
            <a:r>
              <a:rPr lang="ru-RU" sz="2800" dirty="0"/>
              <a:t>Чтобы губки растянулись</a:t>
            </a:r>
          </a:p>
          <a:p>
            <a:r>
              <a:rPr lang="ru-RU" sz="2800" dirty="0"/>
              <a:t>Улыбнулись, улыбнулись</a:t>
            </a:r>
          </a:p>
          <a:p>
            <a:r>
              <a:rPr lang="ru-RU" sz="2800" dirty="0"/>
              <a:t>Настроенье поднимаем,</a:t>
            </a:r>
          </a:p>
          <a:p>
            <a:r>
              <a:rPr lang="ru-RU" sz="2800" dirty="0"/>
              <a:t>О грустинках забываем.</a:t>
            </a:r>
            <a:r>
              <a:rPr lang="ru-RU" dirty="0"/>
              <a:t> (Удержание</a:t>
            </a:r>
          </a:p>
          <a:p>
            <a:r>
              <a:rPr lang="ru-RU" dirty="0"/>
              <a:t> губ в улыбке. Зубы не видны)</a:t>
            </a:r>
          </a:p>
          <a:p>
            <a:endParaRPr lang="ru-RU" sz="2800" dirty="0"/>
          </a:p>
          <a:p>
            <a:r>
              <a:rPr lang="ru-RU" sz="2800" dirty="0"/>
              <a:t>«УЛЫБКА»</a:t>
            </a:r>
          </a:p>
          <a:p>
            <a:r>
              <a:rPr lang="ru-RU" sz="2800" dirty="0"/>
              <a:t>Фокус всем покажу</a:t>
            </a:r>
          </a:p>
          <a:p>
            <a:r>
              <a:rPr lang="ru-RU" sz="2800" dirty="0"/>
              <a:t>Губы к ушам тяну</a:t>
            </a:r>
          </a:p>
          <a:p>
            <a:r>
              <a:rPr lang="ru-RU" sz="2800" dirty="0"/>
              <a:t>А теперь их отпускаю</a:t>
            </a:r>
          </a:p>
          <a:p>
            <a:r>
              <a:rPr lang="ru-RU" sz="2800" dirty="0"/>
              <a:t>И на место возвращаю.(</a:t>
            </a:r>
            <a:r>
              <a:rPr lang="ru-RU" dirty="0"/>
              <a:t>Удержание губ в улыбке. Зубы не видны.)</a:t>
            </a:r>
          </a:p>
          <a:p>
            <a:endParaRPr lang="ru-RU" sz="2800" dirty="0"/>
          </a:p>
        </p:txBody>
      </p:sp>
      <p:sp>
        <p:nvSpPr>
          <p:cNvPr id="20" name="Овал 19"/>
          <p:cNvSpPr/>
          <p:nvPr/>
        </p:nvSpPr>
        <p:spPr>
          <a:xfrm rot="20882413">
            <a:off x="666125" y="378492"/>
            <a:ext cx="549171" cy="52192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000" b="1" dirty="0">
                <a:latin typeface="Georgia" pitchFamily="18" charset="0"/>
              </a:rPr>
              <a:t>С</a:t>
            </a:r>
          </a:p>
        </p:txBody>
      </p:sp>
      <p:sp>
        <p:nvSpPr>
          <p:cNvPr id="11" name="TextBox 10">
            <a:extLst>
              <a:ext uri="{FF2B5EF4-FFF2-40B4-BE49-F238E27FC236}">
                <a16:creationId xmlns:a16="http://schemas.microsoft.com/office/drawing/2014/main" id="{42C6729B-1245-46DE-B1AB-2E6838279CDE}"/>
              </a:ext>
            </a:extLst>
          </p:cNvPr>
          <p:cNvSpPr txBox="1"/>
          <p:nvPr/>
        </p:nvSpPr>
        <p:spPr>
          <a:xfrm>
            <a:off x="2555776" y="276074"/>
            <a:ext cx="3782240" cy="510778"/>
          </a:xfrm>
          <a:prstGeom prst="roundRect">
            <a:avLst/>
          </a:prstGeom>
        </p:spPr>
        <p:style>
          <a:lnRef idx="0">
            <a:schemeClr val="accent6"/>
          </a:lnRef>
          <a:fillRef idx="3">
            <a:schemeClr val="accent6"/>
          </a:fillRef>
          <a:effectRef idx="3">
            <a:schemeClr val="accent6"/>
          </a:effectRef>
          <a:fontRef idx="minor">
            <a:schemeClr val="lt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400" b="1" dirty="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imHei" panose="02010609060101010101" pitchFamily="49" charset="-122"/>
                <a:ea typeface="SimHei" panose="02010609060101010101" pitchFamily="49" charset="-122"/>
                <a:cs typeface="Times New Roman" pitchFamily="18" charset="0"/>
              </a:rPr>
              <a:t>«УЛЫБКА»</a:t>
            </a:r>
          </a:p>
        </p:txBody>
      </p:sp>
      <p:pic>
        <p:nvPicPr>
          <p:cNvPr id="10" name="Рисунок 9">
            <a:extLst>
              <a:ext uri="{FF2B5EF4-FFF2-40B4-BE49-F238E27FC236}">
                <a16:creationId xmlns:a16="http://schemas.microsoft.com/office/drawing/2014/main" id="{5C2CFF35-87FB-4C5C-8CAA-339D67CBB89F}"/>
              </a:ext>
            </a:extLst>
          </p:cNvPr>
          <p:cNvPicPr/>
          <p:nvPr/>
        </p:nvPicPr>
        <p:blipFill rotWithShape="1">
          <a:blip r:embed="rId2">
            <a:extLst>
              <a:ext uri="{28A0092B-C50C-407E-A947-70E740481C1C}">
                <a14:useLocalDpi xmlns:a14="http://schemas.microsoft.com/office/drawing/2010/main" val="0"/>
              </a:ext>
            </a:extLst>
          </a:blip>
          <a:srcRect l="12520" t="30408" r="52488" b="12633"/>
          <a:stretch/>
        </p:blipFill>
        <p:spPr bwMode="auto">
          <a:xfrm>
            <a:off x="5580112" y="1412776"/>
            <a:ext cx="3024336" cy="36004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09879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8952" y="0"/>
            <a:ext cx="9144000" cy="6858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297030" y="1037394"/>
            <a:ext cx="8712968" cy="568863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ru-RU" sz="3200" dirty="0"/>
              <a:t>«ЗАБОРЧИК»</a:t>
            </a:r>
          </a:p>
          <a:p>
            <a:r>
              <a:rPr lang="ru-RU" sz="3200" dirty="0"/>
              <a:t>32 жемчужины </a:t>
            </a:r>
          </a:p>
          <a:p>
            <a:r>
              <a:rPr lang="ru-RU" sz="3200" dirty="0"/>
              <a:t>В окошко глядят</a:t>
            </a:r>
          </a:p>
          <a:p>
            <a:r>
              <a:rPr lang="ru-RU" sz="3200" dirty="0"/>
              <a:t>32 жемчужины</a:t>
            </a:r>
          </a:p>
          <a:p>
            <a:r>
              <a:rPr lang="ru-RU" sz="3200" dirty="0"/>
              <a:t>Смирно стоят.</a:t>
            </a:r>
          </a:p>
          <a:p>
            <a:r>
              <a:rPr lang="ru-RU" dirty="0"/>
              <a:t> (Верхние и нижние зубы обнажены. Губы растянуты в </a:t>
            </a:r>
            <a:r>
              <a:rPr lang="ru-RU"/>
              <a:t>улыбке.)</a:t>
            </a:r>
            <a:endParaRPr lang="ru-RU" dirty="0"/>
          </a:p>
          <a:p>
            <a:r>
              <a:rPr lang="ru-RU" dirty="0"/>
              <a:t> </a:t>
            </a:r>
          </a:p>
          <a:p>
            <a:endParaRPr lang="ru-RU" dirty="0"/>
          </a:p>
        </p:txBody>
      </p:sp>
      <p:sp>
        <p:nvSpPr>
          <p:cNvPr id="19" name="Овал 18"/>
          <p:cNvSpPr/>
          <p:nvPr/>
        </p:nvSpPr>
        <p:spPr>
          <a:xfrm rot="1114218">
            <a:off x="1736045" y="5882585"/>
            <a:ext cx="462064" cy="445508"/>
          </a:xfrm>
          <a:prstGeom prst="ellipse">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000" dirty="0">
                <a:latin typeface="Georgia" pitchFamily="18" charset="0"/>
              </a:rPr>
              <a:t>Л</a:t>
            </a:r>
          </a:p>
        </p:txBody>
      </p:sp>
      <p:sp>
        <p:nvSpPr>
          <p:cNvPr id="20" name="Овал 19"/>
          <p:cNvSpPr/>
          <p:nvPr/>
        </p:nvSpPr>
        <p:spPr>
          <a:xfrm rot="20882413">
            <a:off x="7438399" y="5484253"/>
            <a:ext cx="549171" cy="52192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000" b="1" dirty="0">
                <a:latin typeface="Georgia" pitchFamily="18" charset="0"/>
              </a:rPr>
              <a:t>С</a:t>
            </a:r>
          </a:p>
        </p:txBody>
      </p:sp>
      <p:sp>
        <p:nvSpPr>
          <p:cNvPr id="21" name="Овал 20"/>
          <p:cNvSpPr/>
          <p:nvPr/>
        </p:nvSpPr>
        <p:spPr>
          <a:xfrm rot="291953">
            <a:off x="979622" y="1632969"/>
            <a:ext cx="640808" cy="591792"/>
          </a:xfrm>
          <a:prstGeom prst="ellipse">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000" b="1" dirty="0">
                <a:latin typeface="Georgia" pitchFamily="18" charset="0"/>
              </a:rPr>
              <a:t>А</a:t>
            </a:r>
          </a:p>
        </p:txBody>
      </p:sp>
      <p:sp>
        <p:nvSpPr>
          <p:cNvPr id="22" name="Овал 21"/>
          <p:cNvSpPr/>
          <p:nvPr/>
        </p:nvSpPr>
        <p:spPr>
          <a:xfrm rot="20732323">
            <a:off x="2718916" y="1224964"/>
            <a:ext cx="549709" cy="498988"/>
          </a:xfrm>
          <a:prstGeom prst="ellipse">
            <a:avLst/>
          </a:prstGeom>
          <a:solidFill>
            <a:srgbClr val="92D050"/>
          </a:solidFill>
          <a:ln>
            <a:solidFill>
              <a:schemeClr val="accent3">
                <a:lumMod val="50000"/>
              </a:schemeClr>
            </a:solidFill>
          </a:ln>
          <a:scene3d>
            <a:camera prst="orthographicFront">
              <a:rot lat="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a:solidFill>
                  <a:schemeClr val="tx1"/>
                </a:solidFill>
                <a:latin typeface="Georgia" pitchFamily="18" charset="0"/>
              </a:rPr>
              <a:t>М</a:t>
            </a:r>
          </a:p>
        </p:txBody>
      </p:sp>
      <p:sp>
        <p:nvSpPr>
          <p:cNvPr id="11" name="TextBox 10">
            <a:extLst>
              <a:ext uri="{FF2B5EF4-FFF2-40B4-BE49-F238E27FC236}">
                <a16:creationId xmlns:a16="http://schemas.microsoft.com/office/drawing/2014/main" id="{42C6729B-1245-46DE-B1AB-2E6838279CDE}"/>
              </a:ext>
            </a:extLst>
          </p:cNvPr>
          <p:cNvSpPr txBox="1"/>
          <p:nvPr/>
        </p:nvSpPr>
        <p:spPr>
          <a:xfrm>
            <a:off x="2555776" y="276074"/>
            <a:ext cx="3782240" cy="510778"/>
          </a:xfrm>
          <a:prstGeom prst="roundRect">
            <a:avLst/>
          </a:prstGeom>
        </p:spPr>
        <p:style>
          <a:lnRef idx="0">
            <a:schemeClr val="accent6"/>
          </a:lnRef>
          <a:fillRef idx="3">
            <a:schemeClr val="accent6"/>
          </a:fillRef>
          <a:effectRef idx="3">
            <a:schemeClr val="accent6"/>
          </a:effectRef>
          <a:fontRef idx="minor">
            <a:schemeClr val="lt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400" b="1" dirty="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imHei" panose="02010609060101010101" pitchFamily="49" charset="-122"/>
                <a:ea typeface="SimHei" panose="02010609060101010101" pitchFamily="49" charset="-122"/>
                <a:cs typeface="Times New Roman" pitchFamily="18" charset="0"/>
              </a:rPr>
              <a:t>«ЗАБОРЧИК»</a:t>
            </a:r>
          </a:p>
        </p:txBody>
      </p:sp>
      <p:pic>
        <p:nvPicPr>
          <p:cNvPr id="12" name="Picture 8">
            <a:extLst>
              <a:ext uri="{FF2B5EF4-FFF2-40B4-BE49-F238E27FC236}">
                <a16:creationId xmlns:a16="http://schemas.microsoft.com/office/drawing/2014/main" id="{0BE51762-8821-454F-813C-EC82D2D86935}"/>
              </a:ext>
            </a:extLst>
          </p:cNvPr>
          <p:cNvPicPr>
            <a:picLocks noChangeAspect="1" noChangeArrowheads="1" noCrop="1"/>
          </p:cNvPicPr>
          <p:nvPr/>
        </p:nvPicPr>
        <p:blipFill>
          <a:blip r:embed="rId2" cstate="print"/>
          <a:srcRect/>
          <a:stretch>
            <a:fillRect/>
          </a:stretch>
        </p:blipFill>
        <p:spPr bwMode="auto">
          <a:xfrm>
            <a:off x="6958234" y="3683968"/>
            <a:ext cx="864096" cy="864096"/>
          </a:xfrm>
          <a:prstGeom prst="rect">
            <a:avLst/>
          </a:prstGeom>
          <a:noFill/>
          <a:ln w="9525">
            <a:noFill/>
            <a:miter lim="800000"/>
            <a:headEnd/>
            <a:tailEnd/>
          </a:ln>
        </p:spPr>
      </p:pic>
      <p:pic>
        <p:nvPicPr>
          <p:cNvPr id="13" name="Рисунок 12" descr="https://ds04.infourok.ru/uploads/ex/0a66/000eeafd-b16002c1/hello_html_m19930cd0.png">
            <a:extLst>
              <a:ext uri="{FF2B5EF4-FFF2-40B4-BE49-F238E27FC236}">
                <a16:creationId xmlns:a16="http://schemas.microsoft.com/office/drawing/2014/main" id="{6FA81899-E93E-42BC-BB8B-B00D88EE3A6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53514" y="2047521"/>
            <a:ext cx="3622929" cy="2375369"/>
          </a:xfrm>
          <a:prstGeom prst="rect">
            <a:avLst/>
          </a:prstGeom>
          <a:noFill/>
          <a:ln>
            <a:noFill/>
          </a:ln>
        </p:spPr>
      </p:pic>
    </p:spTree>
    <p:extLst>
      <p:ext uri="{BB962C8B-B14F-4D97-AF65-F5344CB8AC3E}">
        <p14:creationId xmlns:p14="http://schemas.microsoft.com/office/powerpoint/2010/main" val="2350220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6858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27533" y="813029"/>
            <a:ext cx="9088933" cy="538627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ru-RU" sz="3200" dirty="0"/>
              <a:t>«БЕГЕМОТИК»</a:t>
            </a:r>
          </a:p>
          <a:p>
            <a:r>
              <a:rPr lang="ru-RU" sz="3200" dirty="0" err="1"/>
              <a:t>Бегемотик</a:t>
            </a:r>
            <a:r>
              <a:rPr lang="ru-RU" sz="3200" dirty="0"/>
              <a:t> рот открыл</a:t>
            </a:r>
          </a:p>
          <a:p>
            <a:r>
              <a:rPr lang="ru-RU" sz="3200" dirty="0"/>
              <a:t>Подержал, потом закрыл.</a:t>
            </a:r>
          </a:p>
          <a:p>
            <a:r>
              <a:rPr lang="ru-RU" sz="3200" dirty="0"/>
              <a:t>Широко откроем рот</a:t>
            </a:r>
          </a:p>
          <a:p>
            <a:r>
              <a:rPr lang="ru-RU" sz="3200" dirty="0"/>
              <a:t>Как веселый бегемот. (</a:t>
            </a:r>
            <a:r>
              <a:rPr lang="ru-RU" dirty="0"/>
              <a:t>открывать и закрывать  рот под счет) </a:t>
            </a:r>
          </a:p>
        </p:txBody>
      </p:sp>
      <p:sp>
        <p:nvSpPr>
          <p:cNvPr id="19" name="Овал 18"/>
          <p:cNvSpPr/>
          <p:nvPr/>
        </p:nvSpPr>
        <p:spPr>
          <a:xfrm rot="1114218">
            <a:off x="8280595" y="1099371"/>
            <a:ext cx="462064" cy="445508"/>
          </a:xfrm>
          <a:prstGeom prst="ellipse">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000" dirty="0">
                <a:latin typeface="Georgia" pitchFamily="18" charset="0"/>
              </a:rPr>
              <a:t>Л</a:t>
            </a:r>
          </a:p>
        </p:txBody>
      </p:sp>
      <p:sp>
        <p:nvSpPr>
          <p:cNvPr id="22" name="Овал 21"/>
          <p:cNvSpPr/>
          <p:nvPr/>
        </p:nvSpPr>
        <p:spPr>
          <a:xfrm rot="20732323">
            <a:off x="7816813" y="5949813"/>
            <a:ext cx="549709" cy="498988"/>
          </a:xfrm>
          <a:prstGeom prst="ellipse">
            <a:avLst/>
          </a:prstGeom>
          <a:solidFill>
            <a:srgbClr val="92D050"/>
          </a:solidFill>
          <a:ln>
            <a:solidFill>
              <a:schemeClr val="accent3">
                <a:lumMod val="50000"/>
              </a:schemeClr>
            </a:solidFill>
          </a:ln>
          <a:scene3d>
            <a:camera prst="orthographicFront">
              <a:rot lat="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a:solidFill>
                  <a:schemeClr val="tx1"/>
                </a:solidFill>
                <a:latin typeface="Georgia" pitchFamily="18" charset="0"/>
              </a:rPr>
              <a:t>М</a:t>
            </a:r>
          </a:p>
        </p:txBody>
      </p:sp>
      <p:sp>
        <p:nvSpPr>
          <p:cNvPr id="13" name="TextBox 12">
            <a:extLst>
              <a:ext uri="{FF2B5EF4-FFF2-40B4-BE49-F238E27FC236}">
                <a16:creationId xmlns:a16="http://schemas.microsoft.com/office/drawing/2014/main" id="{28E0D4A7-E708-46DC-95D7-4DD47F2B8F37}"/>
              </a:ext>
            </a:extLst>
          </p:cNvPr>
          <p:cNvSpPr txBox="1"/>
          <p:nvPr/>
        </p:nvSpPr>
        <p:spPr>
          <a:xfrm>
            <a:off x="2680880" y="260006"/>
            <a:ext cx="3782240" cy="510778"/>
          </a:xfrm>
          <a:prstGeom prst="roundRect">
            <a:avLst/>
          </a:prstGeom>
        </p:spPr>
        <p:style>
          <a:lnRef idx="0">
            <a:schemeClr val="accent6"/>
          </a:lnRef>
          <a:fillRef idx="3">
            <a:schemeClr val="accent6"/>
          </a:fillRef>
          <a:effectRef idx="3">
            <a:schemeClr val="accent6"/>
          </a:effectRef>
          <a:fontRef idx="minor">
            <a:schemeClr val="lt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400" b="1" dirty="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UI Light" panose="020B0502040204020203" pitchFamily="34" charset="0"/>
                <a:cs typeface="Segoe UI Light" panose="020B0502040204020203" pitchFamily="34" charset="0"/>
              </a:rPr>
              <a:t>«БЕГЕМОТИК»</a:t>
            </a:r>
          </a:p>
        </p:txBody>
      </p:sp>
      <p:pic>
        <p:nvPicPr>
          <p:cNvPr id="14" name="Picture 8">
            <a:extLst>
              <a:ext uri="{FF2B5EF4-FFF2-40B4-BE49-F238E27FC236}">
                <a16:creationId xmlns:a16="http://schemas.microsoft.com/office/drawing/2014/main" id="{7C203FCC-21AE-49D4-9F24-BAAE341D7D6F}"/>
              </a:ext>
            </a:extLst>
          </p:cNvPr>
          <p:cNvPicPr>
            <a:picLocks noChangeAspect="1" noChangeArrowheads="1" noCrop="1"/>
          </p:cNvPicPr>
          <p:nvPr/>
        </p:nvPicPr>
        <p:blipFill>
          <a:blip r:embed="rId2" cstate="print"/>
          <a:srcRect/>
          <a:stretch>
            <a:fillRect/>
          </a:stretch>
        </p:blipFill>
        <p:spPr bwMode="auto">
          <a:xfrm>
            <a:off x="971600" y="5820606"/>
            <a:ext cx="864096" cy="864096"/>
          </a:xfrm>
          <a:prstGeom prst="rect">
            <a:avLst/>
          </a:prstGeom>
          <a:noFill/>
          <a:ln w="9525">
            <a:noFill/>
            <a:miter lim="800000"/>
            <a:headEnd/>
            <a:tailEnd/>
          </a:ln>
        </p:spPr>
      </p:pic>
      <p:pic>
        <p:nvPicPr>
          <p:cNvPr id="11" name="Рисунок 10" descr="https://topuch.ru/begemotik-rot-otkril-poderjal-potom-zakril/242048_html_acebf50302ae7672.jpg">
            <a:extLst>
              <a:ext uri="{FF2B5EF4-FFF2-40B4-BE49-F238E27FC236}">
                <a16:creationId xmlns:a16="http://schemas.microsoft.com/office/drawing/2014/main" id="{5C79862D-D5C0-4372-A990-3ED88E7E142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2781" y="1221908"/>
            <a:ext cx="2618902" cy="3097366"/>
          </a:xfrm>
          <a:prstGeom prst="rect">
            <a:avLst/>
          </a:prstGeom>
          <a:noFill/>
          <a:ln>
            <a:noFill/>
          </a:ln>
        </p:spPr>
      </p:pic>
    </p:spTree>
    <p:extLst>
      <p:ext uri="{BB962C8B-B14F-4D97-AF65-F5344CB8AC3E}">
        <p14:creationId xmlns:p14="http://schemas.microsoft.com/office/powerpoint/2010/main" val="2142633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6858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88603" y="682338"/>
            <a:ext cx="8712968" cy="568863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ru-RU" sz="3200" dirty="0"/>
              <a:t>«КАЧЕЛИ»</a:t>
            </a:r>
          </a:p>
          <a:p>
            <a:r>
              <a:rPr lang="ru-RU" sz="3200" dirty="0"/>
              <a:t>Любят дети все качели</a:t>
            </a:r>
          </a:p>
          <a:p>
            <a:r>
              <a:rPr lang="ru-RU" sz="3200" dirty="0"/>
              <a:t>И взлетают выше ели!</a:t>
            </a:r>
          </a:p>
          <a:p>
            <a:r>
              <a:rPr lang="ru-RU" sz="3200" dirty="0"/>
              <a:t>Язычки вверх поднимают,</a:t>
            </a:r>
          </a:p>
          <a:p>
            <a:r>
              <a:rPr lang="ru-RU" sz="3200" dirty="0"/>
              <a:t>И с удовольствием опускают.</a:t>
            </a:r>
            <a:r>
              <a:rPr lang="ru-RU" dirty="0"/>
              <a:t> (Рот открыт. Напряженным язычком тянуться к носу и подбородку, либо к верхним и нижним резцам.)</a:t>
            </a:r>
          </a:p>
          <a:p>
            <a:r>
              <a:rPr lang="ru-RU" dirty="0"/>
              <a:t> </a:t>
            </a:r>
          </a:p>
          <a:p>
            <a:r>
              <a:rPr lang="ru-RU" sz="3200" dirty="0"/>
              <a:t>«КАЧЕЛИ»</a:t>
            </a:r>
          </a:p>
          <a:p>
            <a:r>
              <a:rPr lang="ru-RU" sz="3200" dirty="0"/>
              <a:t>Пусть никто не удивляется</a:t>
            </a:r>
          </a:p>
          <a:p>
            <a:r>
              <a:rPr lang="ru-RU" sz="3200" dirty="0"/>
              <a:t>Это язычок разминается</a:t>
            </a:r>
          </a:p>
          <a:p>
            <a:r>
              <a:rPr lang="ru-RU" sz="3200" dirty="0"/>
              <a:t>На качелях качается</a:t>
            </a:r>
          </a:p>
          <a:p>
            <a:r>
              <a:rPr lang="ru-RU" sz="3200" dirty="0"/>
              <a:t>Выше всех поднимается,</a:t>
            </a:r>
          </a:p>
          <a:p>
            <a:r>
              <a:rPr lang="ru-RU" sz="3200" dirty="0"/>
              <a:t>А потом вниз опускается. </a:t>
            </a:r>
            <a:r>
              <a:rPr lang="ru-RU" dirty="0"/>
              <a:t>(Рот открыт. Напряженным язычком тянуться к носу и подбородку, либо к верхним и нижним резцам.)</a:t>
            </a:r>
          </a:p>
        </p:txBody>
      </p:sp>
      <p:sp>
        <p:nvSpPr>
          <p:cNvPr id="13" name="TextBox 12">
            <a:extLst>
              <a:ext uri="{FF2B5EF4-FFF2-40B4-BE49-F238E27FC236}">
                <a16:creationId xmlns:a16="http://schemas.microsoft.com/office/drawing/2014/main" id="{28E0D4A7-E708-46DC-95D7-4DD47F2B8F37}"/>
              </a:ext>
            </a:extLst>
          </p:cNvPr>
          <p:cNvSpPr txBox="1"/>
          <p:nvPr/>
        </p:nvSpPr>
        <p:spPr>
          <a:xfrm>
            <a:off x="2680880" y="166221"/>
            <a:ext cx="3782240" cy="510778"/>
          </a:xfrm>
          <a:prstGeom prst="roundRect">
            <a:avLst/>
          </a:prstGeom>
        </p:spPr>
        <p:style>
          <a:lnRef idx="0">
            <a:schemeClr val="accent6"/>
          </a:lnRef>
          <a:fillRef idx="3">
            <a:schemeClr val="accent6"/>
          </a:fillRef>
          <a:effectRef idx="3">
            <a:schemeClr val="accent6"/>
          </a:effectRef>
          <a:fontRef idx="minor">
            <a:schemeClr val="lt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400" b="1" dirty="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UI Light" panose="020B0502040204020203" pitchFamily="34" charset="0"/>
                <a:cs typeface="Segoe UI Light" panose="020B0502040204020203" pitchFamily="34" charset="0"/>
              </a:rPr>
              <a:t>«КАЧЕЛИ»</a:t>
            </a:r>
          </a:p>
        </p:txBody>
      </p:sp>
      <p:pic>
        <p:nvPicPr>
          <p:cNvPr id="14" name="Picture 8">
            <a:extLst>
              <a:ext uri="{FF2B5EF4-FFF2-40B4-BE49-F238E27FC236}">
                <a16:creationId xmlns:a16="http://schemas.microsoft.com/office/drawing/2014/main" id="{51D5806A-B9AD-4396-89DC-4400C3976010}"/>
              </a:ext>
            </a:extLst>
          </p:cNvPr>
          <p:cNvPicPr>
            <a:picLocks noChangeAspect="1" noChangeArrowheads="1" noCrop="1"/>
          </p:cNvPicPr>
          <p:nvPr/>
        </p:nvPicPr>
        <p:blipFill>
          <a:blip r:embed="rId2" cstate="print"/>
          <a:srcRect/>
          <a:stretch>
            <a:fillRect/>
          </a:stretch>
        </p:blipFill>
        <p:spPr bwMode="auto">
          <a:xfrm>
            <a:off x="7397644" y="389557"/>
            <a:ext cx="864096" cy="864096"/>
          </a:xfrm>
          <a:prstGeom prst="rect">
            <a:avLst/>
          </a:prstGeom>
          <a:noFill/>
          <a:ln w="9525">
            <a:noFill/>
            <a:miter lim="800000"/>
            <a:headEnd/>
            <a:tailEnd/>
          </a:ln>
        </p:spPr>
      </p:pic>
      <p:pic>
        <p:nvPicPr>
          <p:cNvPr id="11" name="Рисунок 10" descr="https://fsd.multiurok.ru/html/2019/09/15/s_5d7e276d9f5e3/1204874_10.jpeg">
            <a:extLst>
              <a:ext uri="{FF2B5EF4-FFF2-40B4-BE49-F238E27FC236}">
                <a16:creationId xmlns:a16="http://schemas.microsoft.com/office/drawing/2014/main" id="{04813BD2-FE57-4580-99D7-D785B67ADFED}"/>
              </a:ext>
            </a:extLst>
          </p:cNvPr>
          <p:cNvPicPr/>
          <p:nvPr/>
        </p:nvPicPr>
        <p:blipFill rotWithShape="1">
          <a:blip r:embed="rId3">
            <a:extLst>
              <a:ext uri="{28A0092B-C50C-407E-A947-70E740481C1C}">
                <a14:useLocalDpi xmlns:a14="http://schemas.microsoft.com/office/drawing/2010/main" val="0"/>
              </a:ext>
            </a:extLst>
          </a:blip>
          <a:srcRect l="55084" t="5105" r="2763" b="10495"/>
          <a:stretch/>
        </p:blipFill>
        <p:spPr bwMode="auto">
          <a:xfrm>
            <a:off x="5724128" y="3317370"/>
            <a:ext cx="2808312" cy="270391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5325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6858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297030" y="1037394"/>
            <a:ext cx="8712968" cy="568863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ru-RU" sz="3200" dirty="0"/>
              <a:t>«КАЧЕЛИ»</a:t>
            </a:r>
          </a:p>
          <a:p>
            <a:r>
              <a:rPr lang="ru-RU" sz="3200" dirty="0"/>
              <a:t>Спал язычок и вдруг проснулся</a:t>
            </a:r>
          </a:p>
          <a:p>
            <a:r>
              <a:rPr lang="ru-RU" sz="3200" dirty="0"/>
              <a:t>Больше спать не захотел</a:t>
            </a:r>
          </a:p>
          <a:p>
            <a:r>
              <a:rPr lang="ru-RU" sz="3200" dirty="0"/>
              <a:t>Вверх поднялся вниз спустился,</a:t>
            </a:r>
          </a:p>
          <a:p>
            <a:r>
              <a:rPr lang="ru-RU" sz="3200" dirty="0"/>
              <a:t>И так почти целый день. (Рот открыт</a:t>
            </a:r>
            <a:r>
              <a:rPr lang="ru-RU" dirty="0"/>
              <a:t>. Напряженным язычком тянуться к носу и подбородку, либо к верхним и нижним резцам.)</a:t>
            </a:r>
          </a:p>
        </p:txBody>
      </p:sp>
      <p:sp>
        <p:nvSpPr>
          <p:cNvPr id="19" name="Овал 18"/>
          <p:cNvSpPr/>
          <p:nvPr/>
        </p:nvSpPr>
        <p:spPr>
          <a:xfrm rot="1114218">
            <a:off x="8280595" y="1099371"/>
            <a:ext cx="462064" cy="445508"/>
          </a:xfrm>
          <a:prstGeom prst="ellipse">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000" dirty="0">
                <a:latin typeface="Georgia" pitchFamily="18" charset="0"/>
              </a:rPr>
              <a:t>Л</a:t>
            </a:r>
          </a:p>
        </p:txBody>
      </p:sp>
      <p:sp>
        <p:nvSpPr>
          <p:cNvPr id="13" name="TextBox 12">
            <a:extLst>
              <a:ext uri="{FF2B5EF4-FFF2-40B4-BE49-F238E27FC236}">
                <a16:creationId xmlns:a16="http://schemas.microsoft.com/office/drawing/2014/main" id="{28E0D4A7-E708-46DC-95D7-4DD47F2B8F37}"/>
              </a:ext>
            </a:extLst>
          </p:cNvPr>
          <p:cNvSpPr txBox="1"/>
          <p:nvPr/>
        </p:nvSpPr>
        <p:spPr>
          <a:xfrm>
            <a:off x="2680880" y="247611"/>
            <a:ext cx="3782240" cy="510778"/>
          </a:xfrm>
          <a:prstGeom prst="roundRect">
            <a:avLst/>
          </a:prstGeom>
        </p:spPr>
        <p:style>
          <a:lnRef idx="0">
            <a:schemeClr val="accent6"/>
          </a:lnRef>
          <a:fillRef idx="3">
            <a:schemeClr val="accent6"/>
          </a:fillRef>
          <a:effectRef idx="3">
            <a:schemeClr val="accent6"/>
          </a:effectRef>
          <a:fontRef idx="minor">
            <a:schemeClr val="lt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400" b="1" dirty="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UI Light" panose="020B0502040204020203" pitchFamily="34" charset="0"/>
                <a:cs typeface="Segoe UI Light" panose="020B0502040204020203" pitchFamily="34" charset="0"/>
              </a:rPr>
              <a:t>«КАЧЕЛИ»</a:t>
            </a:r>
          </a:p>
        </p:txBody>
      </p:sp>
      <p:pic>
        <p:nvPicPr>
          <p:cNvPr id="14" name="Picture 8">
            <a:extLst>
              <a:ext uri="{FF2B5EF4-FFF2-40B4-BE49-F238E27FC236}">
                <a16:creationId xmlns:a16="http://schemas.microsoft.com/office/drawing/2014/main" id="{E7B02B37-3667-4371-BA0E-5EBCB6362ADC}"/>
              </a:ext>
            </a:extLst>
          </p:cNvPr>
          <p:cNvPicPr>
            <a:picLocks noChangeAspect="1" noChangeArrowheads="1" noCrop="1"/>
          </p:cNvPicPr>
          <p:nvPr/>
        </p:nvPicPr>
        <p:blipFill>
          <a:blip r:embed="rId2" cstate="print"/>
          <a:srcRect/>
          <a:stretch>
            <a:fillRect/>
          </a:stretch>
        </p:blipFill>
        <p:spPr bwMode="auto">
          <a:xfrm>
            <a:off x="386406" y="247611"/>
            <a:ext cx="864096" cy="864096"/>
          </a:xfrm>
          <a:prstGeom prst="rect">
            <a:avLst/>
          </a:prstGeom>
          <a:noFill/>
          <a:ln w="9525">
            <a:noFill/>
            <a:miter lim="800000"/>
            <a:headEnd/>
            <a:tailEnd/>
          </a:ln>
        </p:spPr>
      </p:pic>
      <p:pic>
        <p:nvPicPr>
          <p:cNvPr id="11" name="Рисунок 10" descr="https://i.pinimg.com/736x/62/30/ff/6230ff2d60821a71e28a502469ed7bb3.jpg">
            <a:extLst>
              <a:ext uri="{FF2B5EF4-FFF2-40B4-BE49-F238E27FC236}">
                <a16:creationId xmlns:a16="http://schemas.microsoft.com/office/drawing/2014/main" id="{FAE6A8EF-EDA7-4BC8-A0F9-ABA6C8BEDBEB}"/>
              </a:ext>
            </a:extLst>
          </p:cNvPr>
          <p:cNvPicPr/>
          <p:nvPr/>
        </p:nvPicPr>
        <p:blipFill rotWithShape="1">
          <a:blip r:embed="rId3">
            <a:extLst>
              <a:ext uri="{28A0092B-C50C-407E-A947-70E740481C1C}">
                <a14:useLocalDpi xmlns:a14="http://schemas.microsoft.com/office/drawing/2010/main" val="0"/>
              </a:ext>
            </a:extLst>
          </a:blip>
          <a:srcRect l="56767" t="12267" b="13887"/>
          <a:stretch/>
        </p:blipFill>
        <p:spPr bwMode="auto">
          <a:xfrm>
            <a:off x="6257143" y="1111707"/>
            <a:ext cx="2567940" cy="29241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09436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6858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215516" y="682338"/>
            <a:ext cx="8712968" cy="568863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ru-RU" sz="3200" dirty="0"/>
              <a:t>«ЛОПАТОЧКА»</a:t>
            </a:r>
          </a:p>
          <a:p>
            <a:r>
              <a:rPr lang="ru-RU" sz="3200" dirty="0"/>
              <a:t>Язычок мой любит спать</a:t>
            </a:r>
          </a:p>
          <a:p>
            <a:r>
              <a:rPr lang="ru-RU" sz="3200" dirty="0"/>
              <a:t>Соней стали его звать</a:t>
            </a:r>
          </a:p>
          <a:p>
            <a:r>
              <a:rPr lang="ru-RU" sz="3200" dirty="0"/>
              <a:t>Соня -соня спит весь день</a:t>
            </a:r>
          </a:p>
          <a:p>
            <a:r>
              <a:rPr lang="ru-RU" sz="3200" dirty="0"/>
              <a:t>Погулять даже лень.</a:t>
            </a:r>
            <a:r>
              <a:rPr lang="ru-RU" dirty="0"/>
              <a:t> (Рот открыт, </a:t>
            </a:r>
          </a:p>
          <a:p>
            <a:r>
              <a:rPr lang="ru-RU" dirty="0"/>
              <a:t>широкий расслабленный язык лежит на нижней губе.)</a:t>
            </a:r>
          </a:p>
          <a:p>
            <a:r>
              <a:rPr lang="ru-RU" dirty="0"/>
              <a:t> </a:t>
            </a:r>
          </a:p>
          <a:p>
            <a:r>
              <a:rPr lang="ru-RU" sz="3200" dirty="0"/>
              <a:t>«ЛОПАТОЧКА»</a:t>
            </a:r>
          </a:p>
          <a:p>
            <a:r>
              <a:rPr lang="ru-RU" sz="3200" dirty="0"/>
              <a:t>Пусть язык наш отдыхает</a:t>
            </a:r>
          </a:p>
          <a:p>
            <a:r>
              <a:rPr lang="ru-RU" sz="3200" dirty="0"/>
              <a:t>На крылечке загорает.</a:t>
            </a:r>
          </a:p>
          <a:p>
            <a:r>
              <a:rPr lang="ru-RU" sz="3200" dirty="0"/>
              <a:t>Язык лопаткой положи,</a:t>
            </a:r>
          </a:p>
          <a:p>
            <a:r>
              <a:rPr lang="ru-RU" sz="3200" dirty="0"/>
              <a:t>И немножко отдохни. </a:t>
            </a:r>
            <a:r>
              <a:rPr lang="ru-RU" dirty="0"/>
              <a:t>(Рот открыт, широкий расслабленный язык лежит на нижней губе.)</a:t>
            </a:r>
          </a:p>
        </p:txBody>
      </p:sp>
      <p:sp>
        <p:nvSpPr>
          <p:cNvPr id="13" name="TextBox 12">
            <a:extLst>
              <a:ext uri="{FF2B5EF4-FFF2-40B4-BE49-F238E27FC236}">
                <a16:creationId xmlns:a16="http://schemas.microsoft.com/office/drawing/2014/main" id="{28E0D4A7-E708-46DC-95D7-4DD47F2B8F37}"/>
              </a:ext>
            </a:extLst>
          </p:cNvPr>
          <p:cNvSpPr txBox="1"/>
          <p:nvPr/>
        </p:nvSpPr>
        <p:spPr>
          <a:xfrm>
            <a:off x="2680880" y="247611"/>
            <a:ext cx="3782240" cy="510778"/>
          </a:xfrm>
          <a:prstGeom prst="roundRect">
            <a:avLst/>
          </a:prstGeom>
        </p:spPr>
        <p:style>
          <a:lnRef idx="0">
            <a:schemeClr val="accent6"/>
          </a:lnRef>
          <a:fillRef idx="3">
            <a:schemeClr val="accent6"/>
          </a:fillRef>
          <a:effectRef idx="3">
            <a:schemeClr val="accent6"/>
          </a:effectRef>
          <a:fontRef idx="minor">
            <a:schemeClr val="lt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400" b="1" dirty="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UI Light" panose="020B0502040204020203" pitchFamily="34" charset="0"/>
                <a:cs typeface="Segoe UI Light" panose="020B0502040204020203" pitchFamily="34" charset="0"/>
              </a:rPr>
              <a:t>«ЛОПАТОЧКА»</a:t>
            </a:r>
          </a:p>
        </p:txBody>
      </p:sp>
      <p:pic>
        <p:nvPicPr>
          <p:cNvPr id="11" name="Рисунок 10" descr="https://dsdnr.ru/upload/000/u0/d/4/ef1037e5.jpg">
            <a:extLst>
              <a:ext uri="{FF2B5EF4-FFF2-40B4-BE49-F238E27FC236}">
                <a16:creationId xmlns:a16="http://schemas.microsoft.com/office/drawing/2014/main" id="{61ACCF52-B1AA-479B-B084-21E9BF7F4E41}"/>
              </a:ext>
            </a:extLst>
          </p:cNvPr>
          <p:cNvPicPr/>
          <p:nvPr/>
        </p:nvPicPr>
        <p:blipFill rotWithShape="1">
          <a:blip r:embed="rId2">
            <a:extLst>
              <a:ext uri="{28A0092B-C50C-407E-A947-70E740481C1C}">
                <a14:useLocalDpi xmlns:a14="http://schemas.microsoft.com/office/drawing/2010/main" val="0"/>
              </a:ext>
            </a:extLst>
          </a:blip>
          <a:srcRect l="16506" t="14271" r="15428" b="16824"/>
          <a:stretch/>
        </p:blipFill>
        <p:spPr bwMode="auto">
          <a:xfrm>
            <a:off x="5940152" y="1440727"/>
            <a:ext cx="2520280" cy="306839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99143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6858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215516" y="1108526"/>
            <a:ext cx="8712968" cy="568863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ru-RU" sz="3200" dirty="0"/>
              <a:t>«БЛИНЧИК»</a:t>
            </a:r>
          </a:p>
          <a:p>
            <a:r>
              <a:rPr lang="ru-RU" sz="3200" dirty="0"/>
              <a:t>Бабушка печет блины</a:t>
            </a:r>
          </a:p>
          <a:p>
            <a:r>
              <a:rPr lang="ru-RU" sz="3200" dirty="0"/>
              <a:t>Круглые и вкусные.</a:t>
            </a:r>
          </a:p>
          <a:p>
            <a:r>
              <a:rPr lang="ru-RU" sz="3200" dirty="0"/>
              <a:t>Язычок свой покажи</a:t>
            </a:r>
          </a:p>
          <a:p>
            <a:r>
              <a:rPr lang="ru-RU" sz="3200" dirty="0"/>
              <a:t>Я считаю до пяти. </a:t>
            </a:r>
            <a:r>
              <a:rPr lang="ru-RU" dirty="0"/>
              <a:t>(Рот открыт, широкий расслабленный язык лежит на нижней губе.)</a:t>
            </a:r>
          </a:p>
          <a:p>
            <a:endParaRPr lang="ru-RU" dirty="0"/>
          </a:p>
        </p:txBody>
      </p:sp>
      <p:sp>
        <p:nvSpPr>
          <p:cNvPr id="22" name="Овал 21"/>
          <p:cNvSpPr/>
          <p:nvPr/>
        </p:nvSpPr>
        <p:spPr>
          <a:xfrm rot="20732323">
            <a:off x="7778757" y="5695287"/>
            <a:ext cx="549709" cy="498988"/>
          </a:xfrm>
          <a:prstGeom prst="ellipse">
            <a:avLst/>
          </a:prstGeom>
          <a:solidFill>
            <a:srgbClr val="92D050"/>
          </a:solidFill>
          <a:ln>
            <a:solidFill>
              <a:schemeClr val="accent3">
                <a:lumMod val="50000"/>
              </a:schemeClr>
            </a:solidFill>
          </a:ln>
          <a:scene3d>
            <a:camera prst="orthographicFront">
              <a:rot lat="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a:solidFill>
                  <a:schemeClr val="tx1"/>
                </a:solidFill>
                <a:latin typeface="Georgia" pitchFamily="18" charset="0"/>
              </a:rPr>
              <a:t>М</a:t>
            </a:r>
          </a:p>
        </p:txBody>
      </p:sp>
      <p:sp>
        <p:nvSpPr>
          <p:cNvPr id="13" name="TextBox 12">
            <a:extLst>
              <a:ext uri="{FF2B5EF4-FFF2-40B4-BE49-F238E27FC236}">
                <a16:creationId xmlns:a16="http://schemas.microsoft.com/office/drawing/2014/main" id="{28E0D4A7-E708-46DC-95D7-4DD47F2B8F37}"/>
              </a:ext>
            </a:extLst>
          </p:cNvPr>
          <p:cNvSpPr txBox="1"/>
          <p:nvPr/>
        </p:nvSpPr>
        <p:spPr>
          <a:xfrm>
            <a:off x="2680880" y="247611"/>
            <a:ext cx="3782240" cy="510778"/>
          </a:xfrm>
          <a:prstGeom prst="roundRect">
            <a:avLst/>
          </a:prstGeom>
        </p:spPr>
        <p:style>
          <a:lnRef idx="0">
            <a:schemeClr val="accent6"/>
          </a:lnRef>
          <a:fillRef idx="3">
            <a:schemeClr val="accent6"/>
          </a:fillRef>
          <a:effectRef idx="3">
            <a:schemeClr val="accent6"/>
          </a:effectRef>
          <a:fontRef idx="minor">
            <a:schemeClr val="lt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400" b="1" dirty="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UI Light" panose="020B0502040204020203" pitchFamily="34" charset="0"/>
                <a:cs typeface="Segoe UI Light" panose="020B0502040204020203" pitchFamily="34" charset="0"/>
              </a:rPr>
              <a:t>«БЛИНЧИК»</a:t>
            </a:r>
          </a:p>
        </p:txBody>
      </p:sp>
      <p:pic>
        <p:nvPicPr>
          <p:cNvPr id="9" name="Picture 8">
            <a:extLst>
              <a:ext uri="{FF2B5EF4-FFF2-40B4-BE49-F238E27FC236}">
                <a16:creationId xmlns:a16="http://schemas.microsoft.com/office/drawing/2014/main" id="{E74795C9-0576-45BC-9825-B1FD3E20CFF5}"/>
              </a:ext>
            </a:extLst>
          </p:cNvPr>
          <p:cNvPicPr>
            <a:picLocks noChangeAspect="1" noChangeArrowheads="1" noCrop="1"/>
          </p:cNvPicPr>
          <p:nvPr/>
        </p:nvPicPr>
        <p:blipFill>
          <a:blip r:embed="rId2" cstate="print"/>
          <a:srcRect/>
          <a:stretch>
            <a:fillRect/>
          </a:stretch>
        </p:blipFill>
        <p:spPr bwMode="auto">
          <a:xfrm>
            <a:off x="3419872" y="1522724"/>
            <a:ext cx="864096" cy="864096"/>
          </a:xfrm>
          <a:prstGeom prst="rect">
            <a:avLst/>
          </a:prstGeom>
          <a:noFill/>
          <a:ln w="9525">
            <a:noFill/>
            <a:miter lim="800000"/>
            <a:headEnd/>
            <a:tailEnd/>
          </a:ln>
        </p:spPr>
      </p:pic>
      <p:pic>
        <p:nvPicPr>
          <p:cNvPr id="10" name="Рисунок 9" descr="https://ds05.infourok.ru/uploads/ex/0641/000f2170-34fef754/hello_html_ma1d8a47.jpg">
            <a:extLst>
              <a:ext uri="{FF2B5EF4-FFF2-40B4-BE49-F238E27FC236}">
                <a16:creationId xmlns:a16="http://schemas.microsoft.com/office/drawing/2014/main" id="{3BE7E5C2-4F05-4594-A502-5A8EC1029AE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1505139"/>
            <a:ext cx="3105150" cy="2949575"/>
          </a:xfrm>
          <a:prstGeom prst="rect">
            <a:avLst/>
          </a:prstGeom>
          <a:noFill/>
          <a:ln>
            <a:noFill/>
          </a:ln>
        </p:spPr>
      </p:pic>
    </p:spTree>
    <p:extLst>
      <p:ext uri="{BB962C8B-B14F-4D97-AF65-F5344CB8AC3E}">
        <p14:creationId xmlns:p14="http://schemas.microsoft.com/office/powerpoint/2010/main" val="3747541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6858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215516" y="851508"/>
            <a:ext cx="8712968" cy="568863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ru-RU" sz="3200" dirty="0"/>
              <a:t> «ЛОПАТОЧКА»</a:t>
            </a:r>
          </a:p>
          <a:p>
            <a:r>
              <a:rPr lang="ru-RU" sz="3200" dirty="0"/>
              <a:t>Непослушный язычок</a:t>
            </a:r>
          </a:p>
          <a:p>
            <a:r>
              <a:rPr lang="ru-RU" sz="3200" dirty="0"/>
              <a:t>Шаловливый мой дружок.</a:t>
            </a:r>
          </a:p>
          <a:p>
            <a:r>
              <a:rPr lang="ru-RU" sz="3200" dirty="0"/>
              <a:t>Всем кривлялся и дразнил</a:t>
            </a:r>
          </a:p>
          <a:p>
            <a:r>
              <a:rPr lang="ru-RU" sz="3200" dirty="0" err="1"/>
              <a:t>Пя</a:t>
            </a:r>
            <a:r>
              <a:rPr lang="ru-RU" sz="3200" dirty="0"/>
              <a:t> - </a:t>
            </a:r>
            <a:r>
              <a:rPr lang="ru-RU" sz="3200" dirty="0" err="1"/>
              <a:t>пя</a:t>
            </a:r>
            <a:r>
              <a:rPr lang="ru-RU" sz="3200" dirty="0"/>
              <a:t> - </a:t>
            </a:r>
            <a:r>
              <a:rPr lang="ru-RU" sz="3200" dirty="0" err="1"/>
              <a:t>пя</a:t>
            </a:r>
            <a:r>
              <a:rPr lang="ru-RU" sz="3200" dirty="0"/>
              <a:t> - он говорил.</a:t>
            </a:r>
            <a:r>
              <a:rPr lang="ru-RU" dirty="0"/>
              <a:t> (Немного приоткрыть рот, спокойно положить язык на нижнюю губу и, пошлепывая его губами, произносить: «</a:t>
            </a:r>
            <a:r>
              <a:rPr lang="ru-RU" dirty="0" err="1"/>
              <a:t>пя-пя-пя</a:t>
            </a:r>
            <a:r>
              <a:rPr lang="ru-RU" dirty="0"/>
              <a:t>».)</a:t>
            </a:r>
          </a:p>
          <a:p>
            <a:r>
              <a:rPr lang="ru-RU" dirty="0"/>
              <a:t> </a:t>
            </a:r>
          </a:p>
        </p:txBody>
      </p:sp>
      <p:sp>
        <p:nvSpPr>
          <p:cNvPr id="13" name="TextBox 12">
            <a:extLst>
              <a:ext uri="{FF2B5EF4-FFF2-40B4-BE49-F238E27FC236}">
                <a16:creationId xmlns:a16="http://schemas.microsoft.com/office/drawing/2014/main" id="{28E0D4A7-E708-46DC-95D7-4DD47F2B8F37}"/>
              </a:ext>
            </a:extLst>
          </p:cNvPr>
          <p:cNvSpPr txBox="1"/>
          <p:nvPr/>
        </p:nvSpPr>
        <p:spPr>
          <a:xfrm>
            <a:off x="2680880" y="247611"/>
            <a:ext cx="3782240" cy="510778"/>
          </a:xfrm>
          <a:prstGeom prst="roundRect">
            <a:avLst/>
          </a:prstGeom>
        </p:spPr>
        <p:style>
          <a:lnRef idx="0">
            <a:schemeClr val="accent6"/>
          </a:lnRef>
          <a:fillRef idx="3">
            <a:schemeClr val="accent6"/>
          </a:fillRef>
          <a:effectRef idx="3">
            <a:schemeClr val="accent6"/>
          </a:effectRef>
          <a:fontRef idx="minor">
            <a:schemeClr val="lt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400" b="1" dirty="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UI Light" panose="020B0502040204020203" pitchFamily="34" charset="0"/>
                <a:cs typeface="Segoe UI Light" panose="020B0502040204020203" pitchFamily="34" charset="0"/>
              </a:rPr>
              <a:t>«ЛОПАТОЧКА»</a:t>
            </a:r>
          </a:p>
        </p:txBody>
      </p:sp>
      <p:pic>
        <p:nvPicPr>
          <p:cNvPr id="9" name="Picture 8">
            <a:extLst>
              <a:ext uri="{FF2B5EF4-FFF2-40B4-BE49-F238E27FC236}">
                <a16:creationId xmlns:a16="http://schemas.microsoft.com/office/drawing/2014/main" id="{E74795C9-0576-45BC-9825-B1FD3E20CFF5}"/>
              </a:ext>
            </a:extLst>
          </p:cNvPr>
          <p:cNvPicPr>
            <a:picLocks noChangeAspect="1" noChangeArrowheads="1" noCrop="1"/>
          </p:cNvPicPr>
          <p:nvPr/>
        </p:nvPicPr>
        <p:blipFill>
          <a:blip r:embed="rId2" cstate="print"/>
          <a:srcRect/>
          <a:stretch>
            <a:fillRect/>
          </a:stretch>
        </p:blipFill>
        <p:spPr bwMode="auto">
          <a:xfrm>
            <a:off x="1187624" y="851508"/>
            <a:ext cx="864096" cy="864096"/>
          </a:xfrm>
          <a:prstGeom prst="rect">
            <a:avLst/>
          </a:prstGeom>
          <a:noFill/>
          <a:ln w="9525">
            <a:noFill/>
            <a:miter lim="800000"/>
            <a:headEnd/>
            <a:tailEnd/>
          </a:ln>
        </p:spPr>
      </p:pic>
      <p:pic>
        <p:nvPicPr>
          <p:cNvPr id="10" name="Рисунок 9" descr="https://nukadeti.ru/content/images/essence/color/2006/3183.jpg">
            <a:extLst>
              <a:ext uri="{FF2B5EF4-FFF2-40B4-BE49-F238E27FC236}">
                <a16:creationId xmlns:a16="http://schemas.microsoft.com/office/drawing/2014/main" id="{EB5FD4A2-01BE-4119-82D2-189BF60AE9D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1040389"/>
            <a:ext cx="2748915" cy="2797175"/>
          </a:xfrm>
          <a:prstGeom prst="rect">
            <a:avLst/>
          </a:prstGeom>
          <a:noFill/>
          <a:ln>
            <a:noFill/>
          </a:ln>
        </p:spPr>
      </p:pic>
    </p:spTree>
    <p:extLst>
      <p:ext uri="{BB962C8B-B14F-4D97-AF65-F5344CB8AC3E}">
        <p14:creationId xmlns:p14="http://schemas.microsoft.com/office/powerpoint/2010/main" val="956330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6858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pic>
        <p:nvPicPr>
          <p:cNvPr id="18" name="Picture 3"/>
          <p:cNvPicPr>
            <a:picLocks noChangeAspect="1" noChangeArrowheads="1"/>
          </p:cNvPicPr>
          <p:nvPr/>
        </p:nvPicPr>
        <p:blipFill>
          <a:blip r:embed="rId2" cstate="print"/>
          <a:srcRect/>
          <a:stretch>
            <a:fillRect/>
          </a:stretch>
        </p:blipFill>
        <p:spPr bwMode="auto">
          <a:xfrm>
            <a:off x="6300190" y="-99926"/>
            <a:ext cx="2518167" cy="2376520"/>
          </a:xfrm>
          <a:prstGeom prst="rect">
            <a:avLst/>
          </a:prstGeom>
          <a:noFill/>
          <a:ln w="9525">
            <a:noFill/>
            <a:miter lim="800000"/>
            <a:headEnd/>
            <a:tailEnd/>
          </a:ln>
          <a:effectLst/>
        </p:spPr>
      </p:pic>
      <p:sp>
        <p:nvSpPr>
          <p:cNvPr id="4" name="Скругленный прямоугольник 3"/>
          <p:cNvSpPr/>
          <p:nvPr/>
        </p:nvSpPr>
        <p:spPr>
          <a:xfrm>
            <a:off x="249968" y="894881"/>
            <a:ext cx="8640960" cy="453650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ru-RU" sz="3200" dirty="0"/>
              <a:t>Артикуляционная гимнастика занимает одно из ведущих мест в преодолении речевых нарушений у детей. Помогает тренировать мышцы губ, нижней челюсти и языка, в результате чего у ребенка корректируется речь и вырабатывается правильное произношение</a:t>
            </a:r>
            <a:r>
              <a:rPr lang="ru-RU" dirty="0"/>
              <a:t>. </a:t>
            </a:r>
            <a:endParaRPr lang="ru-RU" b="1" i="1" dirty="0">
              <a:solidFill>
                <a:srgbClr val="C00000"/>
              </a:solidFill>
              <a:latin typeface="Georgia" pitchFamily="18" charset="0"/>
            </a:endParaRPr>
          </a:p>
        </p:txBody>
      </p:sp>
      <p:sp>
        <p:nvSpPr>
          <p:cNvPr id="17" name="Овал 16"/>
          <p:cNvSpPr/>
          <p:nvPr/>
        </p:nvSpPr>
        <p:spPr>
          <a:xfrm>
            <a:off x="507893" y="5790327"/>
            <a:ext cx="583408" cy="57606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800" b="1" dirty="0">
                <a:latin typeface="Georgia" pitchFamily="18" charset="0"/>
              </a:rPr>
              <a:t>О</a:t>
            </a:r>
          </a:p>
        </p:txBody>
      </p:sp>
      <p:sp>
        <p:nvSpPr>
          <p:cNvPr id="15" name="Овал 14"/>
          <p:cNvSpPr/>
          <p:nvPr/>
        </p:nvSpPr>
        <p:spPr>
          <a:xfrm rot="1114218">
            <a:off x="7842241" y="5877137"/>
            <a:ext cx="462064" cy="445508"/>
          </a:xfrm>
          <a:prstGeom prst="ellipse">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000" dirty="0">
                <a:latin typeface="Georgia" pitchFamily="18" charset="0"/>
              </a:rPr>
              <a:t>Л</a:t>
            </a:r>
          </a:p>
        </p:txBody>
      </p:sp>
      <p:sp>
        <p:nvSpPr>
          <p:cNvPr id="10" name="Овал 9"/>
          <p:cNvSpPr/>
          <p:nvPr/>
        </p:nvSpPr>
        <p:spPr>
          <a:xfrm>
            <a:off x="507893" y="342085"/>
            <a:ext cx="583408" cy="57606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800" b="1" dirty="0">
                <a:latin typeface="Georgia" pitchFamily="18" charset="0"/>
              </a:rPr>
              <a:t>О</a:t>
            </a:r>
          </a:p>
        </p:txBody>
      </p:sp>
      <p:pic>
        <p:nvPicPr>
          <p:cNvPr id="28" name="Picture 8"/>
          <p:cNvPicPr>
            <a:picLocks noChangeAspect="1" noChangeArrowheads="1" noCrop="1"/>
          </p:cNvPicPr>
          <p:nvPr/>
        </p:nvPicPr>
        <p:blipFill>
          <a:blip r:embed="rId3" cstate="print"/>
          <a:srcRect/>
          <a:stretch>
            <a:fillRect/>
          </a:stretch>
        </p:blipFill>
        <p:spPr bwMode="auto">
          <a:xfrm>
            <a:off x="2718047" y="30785"/>
            <a:ext cx="864096" cy="864096"/>
          </a:xfrm>
          <a:prstGeom prst="rect">
            <a:avLst/>
          </a:prstGeom>
          <a:noFill/>
          <a:ln w="9525">
            <a:noFill/>
            <a:miter lim="800000"/>
            <a:headEnd/>
            <a:tailEnd/>
          </a:ln>
        </p:spPr>
      </p:pic>
      <p:pic>
        <p:nvPicPr>
          <p:cNvPr id="29" name="Picture 8"/>
          <p:cNvPicPr>
            <a:picLocks noChangeAspect="1" noChangeArrowheads="1" noCrop="1"/>
          </p:cNvPicPr>
          <p:nvPr/>
        </p:nvPicPr>
        <p:blipFill>
          <a:blip r:embed="rId3" cstate="print"/>
          <a:srcRect/>
          <a:stretch>
            <a:fillRect/>
          </a:stretch>
        </p:blipFill>
        <p:spPr bwMode="auto">
          <a:xfrm>
            <a:off x="1592265" y="4805101"/>
            <a:ext cx="792088" cy="792088"/>
          </a:xfrm>
          <a:prstGeom prst="rect">
            <a:avLst/>
          </a:prstGeom>
          <a:noFill/>
          <a:ln w="9525">
            <a:noFill/>
            <a:miter lim="800000"/>
            <a:headEnd/>
            <a:tailEnd/>
          </a:ln>
        </p:spPr>
      </p:pic>
      <p:pic>
        <p:nvPicPr>
          <p:cNvPr id="11" name="Picture 5" descr="C:\Users\132\Desktop\День открытых дверей ЧТЕНИЕ\1012191835.jpg">
            <a:extLst>
              <a:ext uri="{FF2B5EF4-FFF2-40B4-BE49-F238E27FC236}">
                <a16:creationId xmlns:a16="http://schemas.microsoft.com/office/drawing/2014/main" id="{126D37CE-1870-4A5E-B806-89CBBD119D77}"/>
              </a:ext>
            </a:extLst>
          </p:cNvPr>
          <p:cNvPicPr>
            <a:picLocks noChangeAspect="1" noChangeArrowheads="1"/>
          </p:cNvPicPr>
          <p:nvPr/>
        </p:nvPicPr>
        <p:blipFill>
          <a:blip r:embed="rId4" cstate="print"/>
          <a:srcRect b="75850"/>
          <a:stretch>
            <a:fillRect/>
          </a:stretch>
        </p:blipFill>
        <p:spPr bwMode="auto">
          <a:xfrm>
            <a:off x="2454873" y="5146130"/>
            <a:ext cx="4812586" cy="1538573"/>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6858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215516" y="1004346"/>
            <a:ext cx="8712968" cy="568863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ru-RU" dirty="0"/>
              <a:t> </a:t>
            </a:r>
            <a:r>
              <a:rPr lang="ru-RU" sz="3200" dirty="0"/>
              <a:t>«ВКУСНОЕ ВАРЕНЬЕ»</a:t>
            </a:r>
          </a:p>
          <a:p>
            <a:r>
              <a:rPr lang="ru-RU" sz="3200" dirty="0"/>
              <a:t>Язычок и Винни-Пух давние друзья</a:t>
            </a:r>
          </a:p>
          <a:p>
            <a:r>
              <a:rPr lang="ru-RU" sz="3200" dirty="0"/>
              <a:t>Очень любят сладкое</a:t>
            </a:r>
          </a:p>
          <a:p>
            <a:r>
              <a:rPr lang="ru-RU" sz="3200" dirty="0"/>
              <a:t>Вот это да! (Рот открыт. </a:t>
            </a:r>
            <a:r>
              <a:rPr lang="ru-RU" dirty="0"/>
              <a:t>Широким язычком облизать верхнюю губу и убрать в глубь рта.)</a:t>
            </a:r>
          </a:p>
          <a:p>
            <a:r>
              <a:rPr lang="ru-RU" dirty="0"/>
              <a:t> </a:t>
            </a:r>
          </a:p>
          <a:p>
            <a:r>
              <a:rPr lang="ru-RU" sz="3200" dirty="0"/>
              <a:t>«ВКУСНОЕ ВАРЕНЬЕ»</a:t>
            </a:r>
          </a:p>
          <a:p>
            <a:r>
              <a:rPr lang="ru-RU" sz="3200" dirty="0"/>
              <a:t>Мишка лапой загребает</a:t>
            </a:r>
          </a:p>
          <a:p>
            <a:r>
              <a:rPr lang="ru-RU" sz="3200" dirty="0"/>
              <a:t>Вкусное варенье.</a:t>
            </a:r>
          </a:p>
          <a:p>
            <a:r>
              <a:rPr lang="ru-RU" sz="3200" dirty="0"/>
              <a:t>Губы вкусные оближем</a:t>
            </a:r>
          </a:p>
          <a:p>
            <a:r>
              <a:rPr lang="ru-RU" sz="3200" dirty="0"/>
              <a:t>Язычком скорее.</a:t>
            </a:r>
            <a:r>
              <a:rPr lang="ru-RU" dirty="0"/>
              <a:t> (Рот открыт. Широким язычком облизать верхнюю губу и убрать в глубь рта.)</a:t>
            </a:r>
          </a:p>
        </p:txBody>
      </p:sp>
      <p:sp>
        <p:nvSpPr>
          <p:cNvPr id="13" name="TextBox 12">
            <a:extLst>
              <a:ext uri="{FF2B5EF4-FFF2-40B4-BE49-F238E27FC236}">
                <a16:creationId xmlns:a16="http://schemas.microsoft.com/office/drawing/2014/main" id="{28E0D4A7-E708-46DC-95D7-4DD47F2B8F37}"/>
              </a:ext>
            </a:extLst>
          </p:cNvPr>
          <p:cNvSpPr txBox="1"/>
          <p:nvPr/>
        </p:nvSpPr>
        <p:spPr>
          <a:xfrm>
            <a:off x="2680880" y="247611"/>
            <a:ext cx="3782240" cy="510778"/>
          </a:xfrm>
          <a:prstGeom prst="roundRect">
            <a:avLst/>
          </a:prstGeom>
        </p:spPr>
        <p:style>
          <a:lnRef idx="0">
            <a:schemeClr val="accent6"/>
          </a:lnRef>
          <a:fillRef idx="3">
            <a:schemeClr val="accent6"/>
          </a:fillRef>
          <a:effectRef idx="3">
            <a:schemeClr val="accent6"/>
          </a:effectRef>
          <a:fontRef idx="minor">
            <a:schemeClr val="lt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400" b="1" dirty="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UI Light" panose="020B0502040204020203" pitchFamily="34" charset="0"/>
                <a:cs typeface="Segoe UI Light" panose="020B0502040204020203" pitchFamily="34" charset="0"/>
              </a:rPr>
              <a:t>«ВКУСНОЕ ВАРЕНЬЕ»</a:t>
            </a:r>
          </a:p>
        </p:txBody>
      </p:sp>
      <p:pic>
        <p:nvPicPr>
          <p:cNvPr id="11" name="Picture 8">
            <a:extLst>
              <a:ext uri="{FF2B5EF4-FFF2-40B4-BE49-F238E27FC236}">
                <a16:creationId xmlns:a16="http://schemas.microsoft.com/office/drawing/2014/main" id="{2BD10A6F-F0E0-4EE6-9C4B-482B3C423A94}"/>
              </a:ext>
            </a:extLst>
          </p:cNvPr>
          <p:cNvPicPr>
            <a:picLocks noChangeAspect="1" noChangeArrowheads="1" noCrop="1"/>
          </p:cNvPicPr>
          <p:nvPr/>
        </p:nvPicPr>
        <p:blipFill>
          <a:blip r:embed="rId2" cstate="print"/>
          <a:srcRect/>
          <a:stretch>
            <a:fillRect/>
          </a:stretch>
        </p:blipFill>
        <p:spPr bwMode="auto">
          <a:xfrm>
            <a:off x="5148064" y="3802791"/>
            <a:ext cx="864096" cy="864096"/>
          </a:xfrm>
          <a:prstGeom prst="rect">
            <a:avLst/>
          </a:prstGeom>
          <a:noFill/>
          <a:ln w="9525">
            <a:noFill/>
            <a:miter lim="800000"/>
            <a:headEnd/>
            <a:tailEnd/>
          </a:ln>
        </p:spPr>
      </p:pic>
      <p:pic>
        <p:nvPicPr>
          <p:cNvPr id="12" name="Picture 8">
            <a:extLst>
              <a:ext uri="{FF2B5EF4-FFF2-40B4-BE49-F238E27FC236}">
                <a16:creationId xmlns:a16="http://schemas.microsoft.com/office/drawing/2014/main" id="{3D1B2106-03DB-4E86-8EBA-E3A5764497E6}"/>
              </a:ext>
            </a:extLst>
          </p:cNvPr>
          <p:cNvPicPr>
            <a:picLocks noChangeAspect="1" noChangeArrowheads="1" noCrop="1"/>
          </p:cNvPicPr>
          <p:nvPr/>
        </p:nvPicPr>
        <p:blipFill>
          <a:blip r:embed="rId2" cstate="print"/>
          <a:srcRect/>
          <a:stretch>
            <a:fillRect/>
          </a:stretch>
        </p:blipFill>
        <p:spPr bwMode="auto">
          <a:xfrm>
            <a:off x="476344" y="633850"/>
            <a:ext cx="864096" cy="864096"/>
          </a:xfrm>
          <a:prstGeom prst="rect">
            <a:avLst/>
          </a:prstGeom>
          <a:noFill/>
          <a:ln w="9525">
            <a:noFill/>
            <a:miter lim="800000"/>
            <a:headEnd/>
            <a:tailEnd/>
          </a:ln>
        </p:spPr>
      </p:pic>
      <p:pic>
        <p:nvPicPr>
          <p:cNvPr id="10" name="Рисунок 9" descr="https://avatars.mds.yandex.net/i?id=4e307fbeb67973239629cba700eb25fa-4012071-images-thumbs&amp;ref=rim&amp;n=33&amp;w=173&amp;h=150">
            <a:extLst>
              <a:ext uri="{FF2B5EF4-FFF2-40B4-BE49-F238E27FC236}">
                <a16:creationId xmlns:a16="http://schemas.microsoft.com/office/drawing/2014/main" id="{D779F811-1215-4D85-93F7-B8B4DF9A54E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012160" y="3429000"/>
            <a:ext cx="2304256" cy="2160240"/>
          </a:xfrm>
          <a:prstGeom prst="rect">
            <a:avLst/>
          </a:prstGeom>
          <a:noFill/>
          <a:ln>
            <a:noFill/>
          </a:ln>
        </p:spPr>
      </p:pic>
    </p:spTree>
    <p:extLst>
      <p:ext uri="{BB962C8B-B14F-4D97-AF65-F5344CB8AC3E}">
        <p14:creationId xmlns:p14="http://schemas.microsoft.com/office/powerpoint/2010/main" val="3444880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6858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215516" y="1004346"/>
            <a:ext cx="8712968" cy="568863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ru-RU" dirty="0"/>
              <a:t>«</a:t>
            </a:r>
            <a:r>
              <a:rPr lang="ru-RU" sz="3200" dirty="0"/>
              <a:t>ГРИБОК»</a:t>
            </a:r>
          </a:p>
          <a:p>
            <a:r>
              <a:rPr lang="ru-RU" sz="3200" dirty="0"/>
              <a:t>1,2,3,4,5</a:t>
            </a:r>
          </a:p>
          <a:p>
            <a:r>
              <a:rPr lang="ru-RU" sz="3200" dirty="0"/>
              <a:t>Вышел язычок гулять.</a:t>
            </a:r>
          </a:p>
          <a:p>
            <a:r>
              <a:rPr lang="ru-RU" sz="3200" dirty="0"/>
              <a:t>В лес зашел, грибок нашел</a:t>
            </a:r>
            <a:r>
              <a:rPr lang="ru-RU" dirty="0"/>
              <a:t>. </a:t>
            </a:r>
          </a:p>
          <a:p>
            <a:r>
              <a:rPr lang="ru-RU" dirty="0"/>
              <a:t>(Рот открыт. Язык присосать к нёбу)</a:t>
            </a:r>
          </a:p>
        </p:txBody>
      </p:sp>
      <p:sp>
        <p:nvSpPr>
          <p:cNvPr id="13" name="TextBox 12">
            <a:extLst>
              <a:ext uri="{FF2B5EF4-FFF2-40B4-BE49-F238E27FC236}">
                <a16:creationId xmlns:a16="http://schemas.microsoft.com/office/drawing/2014/main" id="{28E0D4A7-E708-46DC-95D7-4DD47F2B8F37}"/>
              </a:ext>
            </a:extLst>
          </p:cNvPr>
          <p:cNvSpPr txBox="1"/>
          <p:nvPr/>
        </p:nvSpPr>
        <p:spPr>
          <a:xfrm>
            <a:off x="2680880" y="247611"/>
            <a:ext cx="3782240" cy="510778"/>
          </a:xfrm>
          <a:prstGeom prst="roundRect">
            <a:avLst/>
          </a:prstGeom>
        </p:spPr>
        <p:style>
          <a:lnRef idx="0">
            <a:schemeClr val="accent6"/>
          </a:lnRef>
          <a:fillRef idx="3">
            <a:schemeClr val="accent6"/>
          </a:fillRef>
          <a:effectRef idx="3">
            <a:schemeClr val="accent6"/>
          </a:effectRef>
          <a:fontRef idx="minor">
            <a:schemeClr val="lt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400" b="1" dirty="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UI Light" panose="020B0502040204020203" pitchFamily="34" charset="0"/>
                <a:cs typeface="Segoe UI Light" panose="020B0502040204020203" pitchFamily="34" charset="0"/>
              </a:rPr>
              <a:t>«ГРИБОК»</a:t>
            </a:r>
          </a:p>
        </p:txBody>
      </p:sp>
      <p:pic>
        <p:nvPicPr>
          <p:cNvPr id="8" name="Рисунок 7" descr="https://pandia.ru/text/82/566/images/img10_31.jpg">
            <a:extLst>
              <a:ext uri="{FF2B5EF4-FFF2-40B4-BE49-F238E27FC236}">
                <a16:creationId xmlns:a16="http://schemas.microsoft.com/office/drawing/2014/main" id="{582BCBF9-0B4F-497A-948D-9DC1D47ACF6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379516" y="1988840"/>
            <a:ext cx="3564396" cy="4267754"/>
          </a:xfrm>
          <a:prstGeom prst="rect">
            <a:avLst/>
          </a:prstGeom>
          <a:noFill/>
          <a:ln>
            <a:noFill/>
          </a:ln>
        </p:spPr>
      </p:pic>
    </p:spTree>
    <p:extLst>
      <p:ext uri="{BB962C8B-B14F-4D97-AF65-F5344CB8AC3E}">
        <p14:creationId xmlns:p14="http://schemas.microsoft.com/office/powerpoint/2010/main" val="1226112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6858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215516" y="1004346"/>
            <a:ext cx="8712968" cy="568863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ru-RU" sz="3200" dirty="0"/>
              <a:t>«ГРИБОК» </a:t>
            </a:r>
          </a:p>
          <a:p>
            <a:r>
              <a:rPr lang="ru-RU" sz="3200" dirty="0"/>
              <a:t>Вырос на полянке </a:t>
            </a:r>
          </a:p>
          <a:p>
            <a:r>
              <a:rPr lang="ru-RU" sz="3200" dirty="0"/>
              <a:t>Маленький грибок</a:t>
            </a:r>
          </a:p>
          <a:p>
            <a:r>
              <a:rPr lang="ru-RU" sz="3200" dirty="0"/>
              <a:t>Вот такой красивый</a:t>
            </a:r>
          </a:p>
          <a:p>
            <a:r>
              <a:rPr lang="ru-RU" sz="3200" dirty="0"/>
              <a:t>Боровичок. (Рот открыт</a:t>
            </a:r>
            <a:r>
              <a:rPr lang="ru-RU" dirty="0"/>
              <a:t>. </a:t>
            </a:r>
          </a:p>
          <a:p>
            <a:r>
              <a:rPr lang="ru-RU" dirty="0"/>
              <a:t>Язык присосать к нёбу)</a:t>
            </a:r>
          </a:p>
          <a:p>
            <a:r>
              <a:rPr lang="ru-RU" dirty="0"/>
              <a:t> </a:t>
            </a:r>
          </a:p>
          <a:p>
            <a:r>
              <a:rPr lang="ru-RU" sz="3200" dirty="0"/>
              <a:t>«ГРИБОК»</a:t>
            </a:r>
          </a:p>
          <a:p>
            <a:r>
              <a:rPr lang="ru-RU" sz="3200" dirty="0"/>
              <a:t>После дождика грибок,</a:t>
            </a:r>
          </a:p>
          <a:p>
            <a:r>
              <a:rPr lang="ru-RU" sz="3200" dirty="0"/>
              <a:t>К солнцу тянется дружок.</a:t>
            </a:r>
          </a:p>
          <a:p>
            <a:r>
              <a:rPr lang="ru-RU" sz="3200" dirty="0"/>
              <a:t>Язычок вверх поднимаем</a:t>
            </a:r>
          </a:p>
          <a:p>
            <a:r>
              <a:rPr lang="ru-RU" sz="3200" dirty="0"/>
              <a:t>И в грибочек превращаем.</a:t>
            </a:r>
            <a:r>
              <a:rPr lang="ru-RU" dirty="0"/>
              <a:t> (Рот открыт. Язык присосать к нёбу)</a:t>
            </a:r>
          </a:p>
          <a:p>
            <a:r>
              <a:rPr lang="ru-RU" dirty="0"/>
              <a:t> </a:t>
            </a:r>
          </a:p>
        </p:txBody>
      </p:sp>
      <p:sp>
        <p:nvSpPr>
          <p:cNvPr id="13" name="TextBox 12">
            <a:extLst>
              <a:ext uri="{FF2B5EF4-FFF2-40B4-BE49-F238E27FC236}">
                <a16:creationId xmlns:a16="http://schemas.microsoft.com/office/drawing/2014/main" id="{28E0D4A7-E708-46DC-95D7-4DD47F2B8F37}"/>
              </a:ext>
            </a:extLst>
          </p:cNvPr>
          <p:cNvSpPr txBox="1"/>
          <p:nvPr/>
        </p:nvSpPr>
        <p:spPr>
          <a:xfrm>
            <a:off x="2680880" y="247611"/>
            <a:ext cx="3782240" cy="510778"/>
          </a:xfrm>
          <a:prstGeom prst="roundRect">
            <a:avLst/>
          </a:prstGeom>
        </p:spPr>
        <p:style>
          <a:lnRef idx="0">
            <a:schemeClr val="accent6"/>
          </a:lnRef>
          <a:fillRef idx="3">
            <a:schemeClr val="accent6"/>
          </a:fillRef>
          <a:effectRef idx="3">
            <a:schemeClr val="accent6"/>
          </a:effectRef>
          <a:fontRef idx="minor">
            <a:schemeClr val="lt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400" b="1" dirty="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UI Light" panose="020B0502040204020203" pitchFamily="34" charset="0"/>
                <a:cs typeface="Segoe UI Light" panose="020B0502040204020203" pitchFamily="34" charset="0"/>
              </a:rPr>
              <a:t>«ГРИБОК»</a:t>
            </a:r>
          </a:p>
        </p:txBody>
      </p:sp>
      <p:pic>
        <p:nvPicPr>
          <p:cNvPr id="8" name="Рисунок 7" descr="https://ds05.infourok.ru/uploads/ex/0759/00168910-1529b63c/hello_html_6d4834c3.jpg">
            <a:extLst>
              <a:ext uri="{FF2B5EF4-FFF2-40B4-BE49-F238E27FC236}">
                <a16:creationId xmlns:a16="http://schemas.microsoft.com/office/drawing/2014/main" id="{AA25FC2A-4207-4F7A-88D3-5EF197F14171}"/>
              </a:ext>
            </a:extLst>
          </p:cNvPr>
          <p:cNvPicPr/>
          <p:nvPr/>
        </p:nvPicPr>
        <p:blipFill rotWithShape="1">
          <a:blip r:embed="rId2" cstate="print">
            <a:extLst>
              <a:ext uri="{28A0092B-C50C-407E-A947-70E740481C1C}">
                <a14:useLocalDpi xmlns:a14="http://schemas.microsoft.com/office/drawing/2010/main" val="0"/>
              </a:ext>
            </a:extLst>
          </a:blip>
          <a:srcRect l="23356" t="4652" r="22945" b="11135"/>
          <a:stretch/>
        </p:blipFill>
        <p:spPr bwMode="auto">
          <a:xfrm>
            <a:off x="5436096" y="1762735"/>
            <a:ext cx="2880320" cy="289040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705999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6858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297030" y="1037394"/>
            <a:ext cx="8712968" cy="568863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ru-RU" dirty="0"/>
              <a:t> </a:t>
            </a:r>
            <a:r>
              <a:rPr lang="ru-RU" sz="3200" dirty="0"/>
              <a:t>«МАЛЯР»</a:t>
            </a:r>
          </a:p>
          <a:p>
            <a:r>
              <a:rPr lang="ru-RU" sz="3200" dirty="0"/>
              <a:t>Маляра мы уважаем</a:t>
            </a:r>
          </a:p>
          <a:p>
            <a:r>
              <a:rPr lang="ru-RU" sz="3200" dirty="0"/>
              <a:t>Красить потолок помогаем</a:t>
            </a:r>
          </a:p>
          <a:p>
            <a:r>
              <a:rPr lang="ru-RU" sz="3200" dirty="0"/>
              <a:t>Стал язычок плясать</a:t>
            </a:r>
          </a:p>
          <a:p>
            <a:r>
              <a:rPr lang="ru-RU" sz="3200" dirty="0"/>
              <a:t>Нам </a:t>
            </a:r>
            <a:r>
              <a:rPr lang="ru-RU" sz="3200" dirty="0" err="1"/>
              <a:t>потолочек</a:t>
            </a:r>
            <a:r>
              <a:rPr lang="ru-RU" sz="3200" dirty="0"/>
              <a:t> не узнать. </a:t>
            </a:r>
            <a:r>
              <a:rPr lang="ru-RU" dirty="0"/>
              <a:t>(Рот открыт. Широким кончиком языка, как кисточкой, ведём от верхних резцов до мягкого нёба.)</a:t>
            </a:r>
          </a:p>
          <a:p>
            <a:r>
              <a:rPr lang="ru-RU" dirty="0"/>
              <a:t> </a:t>
            </a:r>
          </a:p>
        </p:txBody>
      </p:sp>
      <p:sp>
        <p:nvSpPr>
          <p:cNvPr id="22" name="Овал 21"/>
          <p:cNvSpPr/>
          <p:nvPr/>
        </p:nvSpPr>
        <p:spPr>
          <a:xfrm rot="20732323">
            <a:off x="8315380" y="5571111"/>
            <a:ext cx="549709" cy="498988"/>
          </a:xfrm>
          <a:prstGeom prst="ellipse">
            <a:avLst/>
          </a:prstGeom>
          <a:solidFill>
            <a:srgbClr val="92D050"/>
          </a:solidFill>
          <a:ln>
            <a:solidFill>
              <a:schemeClr val="accent3">
                <a:lumMod val="50000"/>
              </a:schemeClr>
            </a:solidFill>
          </a:ln>
          <a:scene3d>
            <a:camera prst="orthographicFront">
              <a:rot lat="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a:solidFill>
                  <a:schemeClr val="tx1"/>
                </a:solidFill>
                <a:latin typeface="Georgia" pitchFamily="18" charset="0"/>
              </a:rPr>
              <a:t>М</a:t>
            </a:r>
          </a:p>
        </p:txBody>
      </p:sp>
      <p:sp>
        <p:nvSpPr>
          <p:cNvPr id="13" name="TextBox 12">
            <a:extLst>
              <a:ext uri="{FF2B5EF4-FFF2-40B4-BE49-F238E27FC236}">
                <a16:creationId xmlns:a16="http://schemas.microsoft.com/office/drawing/2014/main" id="{28E0D4A7-E708-46DC-95D7-4DD47F2B8F37}"/>
              </a:ext>
            </a:extLst>
          </p:cNvPr>
          <p:cNvSpPr txBox="1"/>
          <p:nvPr/>
        </p:nvSpPr>
        <p:spPr>
          <a:xfrm>
            <a:off x="2680880" y="247611"/>
            <a:ext cx="3782240" cy="510778"/>
          </a:xfrm>
          <a:prstGeom prst="roundRect">
            <a:avLst/>
          </a:prstGeom>
        </p:spPr>
        <p:style>
          <a:lnRef idx="0">
            <a:schemeClr val="accent6"/>
          </a:lnRef>
          <a:fillRef idx="3">
            <a:schemeClr val="accent6"/>
          </a:fillRef>
          <a:effectRef idx="3">
            <a:schemeClr val="accent6"/>
          </a:effectRef>
          <a:fontRef idx="minor">
            <a:schemeClr val="lt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400" b="1" dirty="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UI Light" panose="020B0502040204020203" pitchFamily="34" charset="0"/>
                <a:cs typeface="Segoe UI Light" panose="020B0502040204020203" pitchFamily="34" charset="0"/>
              </a:rPr>
              <a:t>«МАЛЯР»</a:t>
            </a:r>
          </a:p>
        </p:txBody>
      </p:sp>
      <p:pic>
        <p:nvPicPr>
          <p:cNvPr id="8" name="Рисунок 7" descr="https://fsd.kopilkaurokov.ru/up/html/2018/12/05/k_5c077f7e9eeaa/488996_8.jpeg">
            <a:extLst>
              <a:ext uri="{FF2B5EF4-FFF2-40B4-BE49-F238E27FC236}">
                <a16:creationId xmlns:a16="http://schemas.microsoft.com/office/drawing/2014/main" id="{CD50C2A3-9608-49DE-B0C2-5816BE6B495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7906" y="1340768"/>
            <a:ext cx="2952328" cy="3111685"/>
          </a:xfrm>
          <a:prstGeom prst="rect">
            <a:avLst/>
          </a:prstGeom>
          <a:noFill/>
          <a:ln>
            <a:noFill/>
          </a:ln>
        </p:spPr>
      </p:pic>
    </p:spTree>
    <p:extLst>
      <p:ext uri="{BB962C8B-B14F-4D97-AF65-F5344CB8AC3E}">
        <p14:creationId xmlns:p14="http://schemas.microsoft.com/office/powerpoint/2010/main" val="37213589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6858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215516" y="1004346"/>
            <a:ext cx="8712968" cy="568863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ru-RU" sz="3200" dirty="0"/>
              <a:t>ГОРКА»</a:t>
            </a:r>
          </a:p>
          <a:p>
            <a:r>
              <a:rPr lang="ru-RU" sz="3200" dirty="0"/>
              <a:t>Ну-ка, горка покажись</a:t>
            </a:r>
          </a:p>
          <a:p>
            <a:r>
              <a:rPr lang="ru-RU" sz="3200" dirty="0"/>
              <a:t>Мы помчимся с горки вниз. </a:t>
            </a:r>
            <a:r>
              <a:rPr lang="ru-RU" dirty="0"/>
              <a:t>(Рот открыт. Кончик языка упирается в нижние резцы, спинка языка поднята вверх.)</a:t>
            </a:r>
          </a:p>
        </p:txBody>
      </p:sp>
      <p:sp>
        <p:nvSpPr>
          <p:cNvPr id="22" name="Овал 21"/>
          <p:cNvSpPr/>
          <p:nvPr/>
        </p:nvSpPr>
        <p:spPr>
          <a:xfrm rot="20732323">
            <a:off x="7371271" y="4727621"/>
            <a:ext cx="549709" cy="498988"/>
          </a:xfrm>
          <a:prstGeom prst="ellipse">
            <a:avLst/>
          </a:prstGeom>
          <a:solidFill>
            <a:srgbClr val="92D050"/>
          </a:solidFill>
          <a:ln>
            <a:solidFill>
              <a:schemeClr val="accent3">
                <a:lumMod val="50000"/>
              </a:schemeClr>
            </a:solidFill>
          </a:ln>
          <a:scene3d>
            <a:camera prst="orthographicFront">
              <a:rot lat="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a:solidFill>
                  <a:schemeClr val="tx1"/>
                </a:solidFill>
                <a:latin typeface="Georgia" pitchFamily="18" charset="0"/>
              </a:rPr>
              <a:t>М</a:t>
            </a:r>
          </a:p>
        </p:txBody>
      </p:sp>
      <p:sp>
        <p:nvSpPr>
          <p:cNvPr id="13" name="TextBox 12">
            <a:extLst>
              <a:ext uri="{FF2B5EF4-FFF2-40B4-BE49-F238E27FC236}">
                <a16:creationId xmlns:a16="http://schemas.microsoft.com/office/drawing/2014/main" id="{28E0D4A7-E708-46DC-95D7-4DD47F2B8F37}"/>
              </a:ext>
            </a:extLst>
          </p:cNvPr>
          <p:cNvSpPr txBox="1"/>
          <p:nvPr/>
        </p:nvSpPr>
        <p:spPr>
          <a:xfrm>
            <a:off x="2680880" y="247611"/>
            <a:ext cx="3782240" cy="510778"/>
          </a:xfrm>
          <a:prstGeom prst="roundRect">
            <a:avLst/>
          </a:prstGeom>
        </p:spPr>
        <p:style>
          <a:lnRef idx="0">
            <a:schemeClr val="accent6"/>
          </a:lnRef>
          <a:fillRef idx="3">
            <a:schemeClr val="accent6"/>
          </a:fillRef>
          <a:effectRef idx="3">
            <a:schemeClr val="accent6"/>
          </a:effectRef>
          <a:fontRef idx="minor">
            <a:schemeClr val="lt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400" b="1" dirty="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UI Light" panose="020B0502040204020203" pitchFamily="34" charset="0"/>
                <a:cs typeface="Segoe UI Light" panose="020B0502040204020203" pitchFamily="34" charset="0"/>
              </a:rPr>
              <a:t>«ГОРКА»</a:t>
            </a:r>
          </a:p>
        </p:txBody>
      </p:sp>
      <p:pic>
        <p:nvPicPr>
          <p:cNvPr id="8" name="Рисунок 7" descr="https://nn.det-ploshadka.ru/netcat_files/multifile/2964/3001_1_.jpg">
            <a:extLst>
              <a:ext uri="{FF2B5EF4-FFF2-40B4-BE49-F238E27FC236}">
                <a16:creationId xmlns:a16="http://schemas.microsoft.com/office/drawing/2014/main" id="{B6ABD7DB-810E-4921-9C6E-AFE37800053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1445187"/>
            <a:ext cx="3824213" cy="2343853"/>
          </a:xfrm>
          <a:prstGeom prst="rect">
            <a:avLst/>
          </a:prstGeom>
          <a:noFill/>
          <a:ln>
            <a:noFill/>
          </a:ln>
        </p:spPr>
      </p:pic>
    </p:spTree>
    <p:extLst>
      <p:ext uri="{BB962C8B-B14F-4D97-AF65-F5344CB8AC3E}">
        <p14:creationId xmlns:p14="http://schemas.microsoft.com/office/powerpoint/2010/main" val="10690787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6858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215516" y="1004346"/>
            <a:ext cx="8712968" cy="568863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ru-RU" sz="3200" dirty="0"/>
              <a:t>«ДУДОЧКА». </a:t>
            </a:r>
          </a:p>
          <a:p>
            <a:r>
              <a:rPr lang="ru-RU" sz="3200" dirty="0"/>
              <a:t>Подражаю пастушку</a:t>
            </a:r>
          </a:p>
          <a:p>
            <a:r>
              <a:rPr lang="ru-RU" sz="3200" dirty="0"/>
              <a:t>Губы дудочкой тяну</a:t>
            </a:r>
          </a:p>
          <a:p>
            <a:r>
              <a:rPr lang="ru-RU" sz="3200" dirty="0"/>
              <a:t>Как при долгом звуке у.</a:t>
            </a:r>
          </a:p>
          <a:p>
            <a:r>
              <a:rPr lang="ru-RU" dirty="0"/>
              <a:t> (Вытягивание губ вперёд длинной трубочкой.)</a:t>
            </a:r>
          </a:p>
          <a:p>
            <a:r>
              <a:rPr lang="ru-RU" dirty="0"/>
              <a:t> </a:t>
            </a:r>
          </a:p>
        </p:txBody>
      </p:sp>
      <p:sp>
        <p:nvSpPr>
          <p:cNvPr id="13" name="TextBox 12">
            <a:extLst>
              <a:ext uri="{FF2B5EF4-FFF2-40B4-BE49-F238E27FC236}">
                <a16:creationId xmlns:a16="http://schemas.microsoft.com/office/drawing/2014/main" id="{28E0D4A7-E708-46DC-95D7-4DD47F2B8F37}"/>
              </a:ext>
            </a:extLst>
          </p:cNvPr>
          <p:cNvSpPr txBox="1"/>
          <p:nvPr/>
        </p:nvSpPr>
        <p:spPr>
          <a:xfrm>
            <a:off x="2680880" y="247611"/>
            <a:ext cx="3782240" cy="510778"/>
          </a:xfrm>
          <a:prstGeom prst="roundRect">
            <a:avLst/>
          </a:prstGeom>
        </p:spPr>
        <p:style>
          <a:lnRef idx="0">
            <a:schemeClr val="accent6"/>
          </a:lnRef>
          <a:fillRef idx="3">
            <a:schemeClr val="accent6"/>
          </a:fillRef>
          <a:effectRef idx="3">
            <a:schemeClr val="accent6"/>
          </a:effectRef>
          <a:fontRef idx="minor">
            <a:schemeClr val="lt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400" b="1" dirty="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UI Light" panose="020B0502040204020203" pitchFamily="34" charset="0"/>
                <a:cs typeface="Segoe UI Light" panose="020B0502040204020203" pitchFamily="34" charset="0"/>
              </a:rPr>
              <a:t>«ДУДОЧКА»</a:t>
            </a:r>
          </a:p>
        </p:txBody>
      </p:sp>
      <p:pic>
        <p:nvPicPr>
          <p:cNvPr id="8" name="Рисунок 7" descr="https://s00.yaplakal.com/pics/pics_original/2/3/2/13531232.jpg">
            <a:extLst>
              <a:ext uri="{FF2B5EF4-FFF2-40B4-BE49-F238E27FC236}">
                <a16:creationId xmlns:a16="http://schemas.microsoft.com/office/drawing/2014/main" id="{2C3272A4-9F66-4F50-A65A-F3528459982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6390" y="1148516"/>
            <a:ext cx="3553460" cy="3360604"/>
          </a:xfrm>
          <a:prstGeom prst="rect">
            <a:avLst/>
          </a:prstGeom>
          <a:noFill/>
          <a:ln>
            <a:noFill/>
          </a:ln>
        </p:spPr>
      </p:pic>
    </p:spTree>
    <p:extLst>
      <p:ext uri="{BB962C8B-B14F-4D97-AF65-F5344CB8AC3E}">
        <p14:creationId xmlns:p14="http://schemas.microsoft.com/office/powerpoint/2010/main" val="1693914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6858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215516" y="1004346"/>
            <a:ext cx="8712968" cy="568863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ru-RU" sz="3200" dirty="0"/>
              <a:t>«ФУТБОЛ»</a:t>
            </a:r>
          </a:p>
          <a:p>
            <a:r>
              <a:rPr lang="ru-RU" sz="3200" dirty="0"/>
              <a:t>Что за странный язычок</a:t>
            </a:r>
          </a:p>
          <a:p>
            <a:r>
              <a:rPr lang="ru-RU" sz="3200" dirty="0"/>
              <a:t>Упирается в бочок. </a:t>
            </a:r>
            <a:r>
              <a:rPr lang="ru-RU" dirty="0"/>
              <a:t>( Рот закрыт.</a:t>
            </a:r>
          </a:p>
          <a:p>
            <a:r>
              <a:rPr lang="ru-RU" dirty="0"/>
              <a:t> Напряженным языком упереться то в одну, </a:t>
            </a:r>
          </a:p>
          <a:p>
            <a:r>
              <a:rPr lang="ru-RU" dirty="0"/>
              <a:t>то в другую щеку.)</a:t>
            </a:r>
          </a:p>
          <a:p>
            <a:r>
              <a:rPr lang="ru-RU" dirty="0"/>
              <a:t> </a:t>
            </a:r>
          </a:p>
          <a:p>
            <a:r>
              <a:rPr lang="ru-RU" dirty="0"/>
              <a:t> </a:t>
            </a:r>
          </a:p>
          <a:p>
            <a:r>
              <a:rPr lang="ru-RU" sz="3200" dirty="0"/>
              <a:t>«ФУТБОЛ»</a:t>
            </a:r>
          </a:p>
          <a:p>
            <a:r>
              <a:rPr lang="ru-RU" sz="3200" dirty="0"/>
              <a:t>Футболистом хочешь стать?</a:t>
            </a:r>
          </a:p>
          <a:p>
            <a:r>
              <a:rPr lang="ru-RU" sz="3200" dirty="0"/>
              <a:t>Забивать голы подряд?</a:t>
            </a:r>
          </a:p>
          <a:p>
            <a:r>
              <a:rPr lang="ru-RU" sz="3200" dirty="0"/>
              <a:t>Ты салфетку в мяч сверни, </a:t>
            </a:r>
          </a:p>
          <a:p>
            <a:r>
              <a:rPr lang="ru-RU" sz="3200" dirty="0"/>
              <a:t>Дуть в ворота поспеши! </a:t>
            </a:r>
            <a:r>
              <a:rPr lang="ru-RU" dirty="0"/>
              <a:t>( Рот закрыт. Напряженным языком упереться то в одну, то в другую щеку.)</a:t>
            </a:r>
          </a:p>
          <a:p>
            <a:r>
              <a:rPr lang="ru-RU" dirty="0"/>
              <a:t> </a:t>
            </a:r>
          </a:p>
        </p:txBody>
      </p:sp>
      <p:sp>
        <p:nvSpPr>
          <p:cNvPr id="13" name="TextBox 12">
            <a:extLst>
              <a:ext uri="{FF2B5EF4-FFF2-40B4-BE49-F238E27FC236}">
                <a16:creationId xmlns:a16="http://schemas.microsoft.com/office/drawing/2014/main" id="{28E0D4A7-E708-46DC-95D7-4DD47F2B8F37}"/>
              </a:ext>
            </a:extLst>
          </p:cNvPr>
          <p:cNvSpPr txBox="1"/>
          <p:nvPr/>
        </p:nvSpPr>
        <p:spPr>
          <a:xfrm>
            <a:off x="2680880" y="247611"/>
            <a:ext cx="3782240" cy="510778"/>
          </a:xfrm>
          <a:prstGeom prst="roundRect">
            <a:avLst/>
          </a:prstGeom>
        </p:spPr>
        <p:style>
          <a:lnRef idx="0">
            <a:schemeClr val="accent6"/>
          </a:lnRef>
          <a:fillRef idx="3">
            <a:schemeClr val="accent6"/>
          </a:fillRef>
          <a:effectRef idx="3">
            <a:schemeClr val="accent6"/>
          </a:effectRef>
          <a:fontRef idx="minor">
            <a:schemeClr val="lt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400" b="1" dirty="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UI Light" panose="020B0502040204020203" pitchFamily="34" charset="0"/>
                <a:cs typeface="Segoe UI Light" panose="020B0502040204020203" pitchFamily="34" charset="0"/>
              </a:rPr>
              <a:t>«ФУТБОЛ»</a:t>
            </a:r>
          </a:p>
        </p:txBody>
      </p:sp>
      <p:pic>
        <p:nvPicPr>
          <p:cNvPr id="8" name="Рисунок 7" descr="https://im0-tub-ru.yandex.net/i?id=53864a9339aef141eb4245c5d42c0a58-l&amp;n=13">
            <a:extLst>
              <a:ext uri="{FF2B5EF4-FFF2-40B4-BE49-F238E27FC236}">
                <a16:creationId xmlns:a16="http://schemas.microsoft.com/office/drawing/2014/main" id="{8F94AA0D-653F-475A-A394-A48DB98BEDB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1400087"/>
            <a:ext cx="2844316" cy="3744416"/>
          </a:xfrm>
          <a:prstGeom prst="rect">
            <a:avLst/>
          </a:prstGeom>
          <a:noFill/>
          <a:ln>
            <a:noFill/>
          </a:ln>
        </p:spPr>
      </p:pic>
    </p:spTree>
    <p:extLst>
      <p:ext uri="{BB962C8B-B14F-4D97-AF65-F5344CB8AC3E}">
        <p14:creationId xmlns:p14="http://schemas.microsoft.com/office/powerpoint/2010/main" val="11012534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6858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87380" y="758389"/>
            <a:ext cx="8712968" cy="568863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ru-RU" sz="3200" dirty="0"/>
              <a:t>«ЧАСИКИ»</a:t>
            </a:r>
          </a:p>
          <a:p>
            <a:r>
              <a:rPr lang="ru-RU" sz="3200" dirty="0"/>
              <a:t>Маленькие часики</a:t>
            </a:r>
          </a:p>
          <a:p>
            <a:r>
              <a:rPr lang="ru-RU" sz="3200" dirty="0"/>
              <a:t>Тикают тик-так.</a:t>
            </a:r>
          </a:p>
          <a:p>
            <a:r>
              <a:rPr lang="ru-RU" sz="3200" dirty="0"/>
              <a:t>Ни устав ни чуточки </a:t>
            </a:r>
          </a:p>
          <a:p>
            <a:r>
              <a:rPr lang="ru-RU" sz="3200" dirty="0"/>
              <a:t>Тик-так, тик-так. </a:t>
            </a:r>
            <a:r>
              <a:rPr lang="ru-RU" dirty="0"/>
              <a:t>(Рот приоткрыт. Губы </a:t>
            </a:r>
          </a:p>
          <a:p>
            <a:r>
              <a:rPr lang="ru-RU" dirty="0"/>
              <a:t>растянуты в улыбку. Кончиком узкого языка </a:t>
            </a:r>
          </a:p>
          <a:p>
            <a:r>
              <a:rPr lang="ru-RU" dirty="0"/>
              <a:t>попеременно тянуться под счёт взрослого к уголкам рта.)</a:t>
            </a:r>
          </a:p>
          <a:p>
            <a:r>
              <a:rPr lang="ru-RU" sz="3200" dirty="0"/>
              <a:t>«ЧАСИКИ»</a:t>
            </a:r>
          </a:p>
          <a:p>
            <a:r>
              <a:rPr lang="ru-RU" sz="3200" dirty="0"/>
              <a:t>Чтобы часики пошли</a:t>
            </a:r>
          </a:p>
          <a:p>
            <a:r>
              <a:rPr lang="ru-RU" sz="3200" dirty="0"/>
              <a:t>Вправо, влево посмотри</a:t>
            </a:r>
          </a:p>
          <a:p>
            <a:r>
              <a:rPr lang="ru-RU" sz="3200" dirty="0"/>
              <a:t>Тик-так, тик-так. </a:t>
            </a:r>
            <a:r>
              <a:rPr lang="ru-RU" dirty="0"/>
              <a:t>(Рот приоткрыт. Губы растянуты в улыбку. Кончиком узкого языка попеременно тянуться под счёт взрослого к уголкам рта.)</a:t>
            </a:r>
          </a:p>
          <a:p>
            <a:r>
              <a:rPr lang="ru-RU" dirty="0"/>
              <a:t> </a:t>
            </a:r>
          </a:p>
        </p:txBody>
      </p:sp>
      <p:sp>
        <p:nvSpPr>
          <p:cNvPr id="13" name="TextBox 12">
            <a:extLst>
              <a:ext uri="{FF2B5EF4-FFF2-40B4-BE49-F238E27FC236}">
                <a16:creationId xmlns:a16="http://schemas.microsoft.com/office/drawing/2014/main" id="{28E0D4A7-E708-46DC-95D7-4DD47F2B8F37}"/>
              </a:ext>
            </a:extLst>
          </p:cNvPr>
          <p:cNvSpPr txBox="1"/>
          <p:nvPr/>
        </p:nvSpPr>
        <p:spPr>
          <a:xfrm>
            <a:off x="2680880" y="247611"/>
            <a:ext cx="3782240" cy="510778"/>
          </a:xfrm>
          <a:prstGeom prst="roundRect">
            <a:avLst/>
          </a:prstGeom>
        </p:spPr>
        <p:style>
          <a:lnRef idx="0">
            <a:schemeClr val="accent6"/>
          </a:lnRef>
          <a:fillRef idx="3">
            <a:schemeClr val="accent6"/>
          </a:fillRef>
          <a:effectRef idx="3">
            <a:schemeClr val="accent6"/>
          </a:effectRef>
          <a:fontRef idx="minor">
            <a:schemeClr val="lt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400" b="1" dirty="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UI Light" panose="020B0502040204020203" pitchFamily="34" charset="0"/>
                <a:cs typeface="Segoe UI Light" panose="020B0502040204020203" pitchFamily="34" charset="0"/>
              </a:rPr>
              <a:t>«ЧАСИКИ»</a:t>
            </a:r>
          </a:p>
        </p:txBody>
      </p:sp>
      <p:pic>
        <p:nvPicPr>
          <p:cNvPr id="8" name="Рисунок 7" descr="https://fsd.kopilkaurokov.ru/up/html/2020/12/06/k_5fccfc7437366/565683_15.jpeg">
            <a:extLst>
              <a:ext uri="{FF2B5EF4-FFF2-40B4-BE49-F238E27FC236}">
                <a16:creationId xmlns:a16="http://schemas.microsoft.com/office/drawing/2014/main" id="{B65E9C53-14AC-493D-901A-4CC2FF57F6C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228184" y="995166"/>
            <a:ext cx="2572164" cy="3873994"/>
          </a:xfrm>
          <a:prstGeom prst="rect">
            <a:avLst/>
          </a:prstGeom>
          <a:noFill/>
          <a:ln>
            <a:noFill/>
          </a:ln>
        </p:spPr>
      </p:pic>
    </p:spTree>
    <p:extLst>
      <p:ext uri="{BB962C8B-B14F-4D97-AF65-F5344CB8AC3E}">
        <p14:creationId xmlns:p14="http://schemas.microsoft.com/office/powerpoint/2010/main" val="13624422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6858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215516" y="1004346"/>
            <a:ext cx="8712968" cy="568863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ru-RU" sz="3200" dirty="0"/>
              <a:t>«ЧАСИКИ»</a:t>
            </a:r>
          </a:p>
          <a:p>
            <a:r>
              <a:rPr lang="ru-RU" sz="3200" dirty="0"/>
              <a:t>На стене часы висят,</a:t>
            </a:r>
          </a:p>
          <a:p>
            <a:r>
              <a:rPr lang="ru-RU" sz="3200" dirty="0"/>
              <a:t>И как будто говорят</a:t>
            </a:r>
          </a:p>
          <a:p>
            <a:r>
              <a:rPr lang="ru-RU" sz="3200" dirty="0"/>
              <a:t>Тик-так, тик-так.</a:t>
            </a:r>
          </a:p>
          <a:p>
            <a:r>
              <a:rPr lang="ru-RU" sz="3200" dirty="0"/>
              <a:t>С часиками поиграем</a:t>
            </a:r>
          </a:p>
          <a:p>
            <a:r>
              <a:rPr lang="ru-RU" sz="3200" dirty="0"/>
              <a:t>Язычок поупражняем</a:t>
            </a:r>
          </a:p>
          <a:p>
            <a:r>
              <a:rPr lang="ru-RU" sz="3200" dirty="0"/>
              <a:t>Тик-так, тик-так. </a:t>
            </a:r>
            <a:r>
              <a:rPr lang="ru-RU" dirty="0"/>
              <a:t>(Рот приоткрыт. Губы растянуты в улыбку. Кончиком узкого языка попеременно тянуться под счёт взрослого к уголкам рта.)</a:t>
            </a:r>
          </a:p>
        </p:txBody>
      </p:sp>
      <p:sp>
        <p:nvSpPr>
          <p:cNvPr id="13" name="TextBox 12">
            <a:extLst>
              <a:ext uri="{FF2B5EF4-FFF2-40B4-BE49-F238E27FC236}">
                <a16:creationId xmlns:a16="http://schemas.microsoft.com/office/drawing/2014/main" id="{28E0D4A7-E708-46DC-95D7-4DD47F2B8F37}"/>
              </a:ext>
            </a:extLst>
          </p:cNvPr>
          <p:cNvSpPr txBox="1"/>
          <p:nvPr/>
        </p:nvSpPr>
        <p:spPr>
          <a:xfrm>
            <a:off x="1778131" y="143605"/>
            <a:ext cx="5587738" cy="510778"/>
          </a:xfrm>
          <a:prstGeom prst="roundRect">
            <a:avLst/>
          </a:prstGeom>
        </p:spPr>
        <p:style>
          <a:lnRef idx="0">
            <a:schemeClr val="accent6"/>
          </a:lnRef>
          <a:fillRef idx="3">
            <a:schemeClr val="accent6"/>
          </a:fillRef>
          <a:effectRef idx="3">
            <a:schemeClr val="accent6"/>
          </a:effectRef>
          <a:fontRef idx="minor">
            <a:schemeClr val="lt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400" b="1" dirty="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UI Light" panose="020B0502040204020203" pitchFamily="34" charset="0"/>
                <a:cs typeface="Segoe UI Light" panose="020B0502040204020203" pitchFamily="34" charset="0"/>
              </a:rPr>
              <a:t>«ЧАСИКИ»</a:t>
            </a:r>
          </a:p>
        </p:txBody>
      </p:sp>
      <p:pic>
        <p:nvPicPr>
          <p:cNvPr id="10" name="Picture 8">
            <a:extLst>
              <a:ext uri="{FF2B5EF4-FFF2-40B4-BE49-F238E27FC236}">
                <a16:creationId xmlns:a16="http://schemas.microsoft.com/office/drawing/2014/main" id="{8D21D2FD-A7DE-440F-950E-C1F926381185}"/>
              </a:ext>
            </a:extLst>
          </p:cNvPr>
          <p:cNvPicPr>
            <a:picLocks noChangeAspect="1" noChangeArrowheads="1" noCrop="1"/>
          </p:cNvPicPr>
          <p:nvPr/>
        </p:nvPicPr>
        <p:blipFill>
          <a:blip r:embed="rId2" cstate="print"/>
          <a:srcRect/>
          <a:stretch>
            <a:fillRect/>
          </a:stretch>
        </p:blipFill>
        <p:spPr bwMode="auto">
          <a:xfrm>
            <a:off x="7493767" y="695052"/>
            <a:ext cx="864096" cy="864096"/>
          </a:xfrm>
          <a:prstGeom prst="rect">
            <a:avLst/>
          </a:prstGeom>
          <a:noFill/>
          <a:ln w="9525">
            <a:noFill/>
            <a:miter lim="800000"/>
            <a:headEnd/>
            <a:tailEnd/>
          </a:ln>
        </p:spPr>
      </p:pic>
      <p:pic>
        <p:nvPicPr>
          <p:cNvPr id="11" name="Picture 8">
            <a:extLst>
              <a:ext uri="{FF2B5EF4-FFF2-40B4-BE49-F238E27FC236}">
                <a16:creationId xmlns:a16="http://schemas.microsoft.com/office/drawing/2014/main" id="{DEF4DC57-70BA-4F4D-8DF8-029D5BC4DBE1}"/>
              </a:ext>
            </a:extLst>
          </p:cNvPr>
          <p:cNvPicPr>
            <a:picLocks noChangeAspect="1" noChangeArrowheads="1" noCrop="1"/>
          </p:cNvPicPr>
          <p:nvPr/>
        </p:nvPicPr>
        <p:blipFill>
          <a:blip r:embed="rId2" cstate="print"/>
          <a:srcRect/>
          <a:stretch>
            <a:fillRect/>
          </a:stretch>
        </p:blipFill>
        <p:spPr bwMode="auto">
          <a:xfrm>
            <a:off x="2555776" y="5809583"/>
            <a:ext cx="864096" cy="864096"/>
          </a:xfrm>
          <a:prstGeom prst="rect">
            <a:avLst/>
          </a:prstGeom>
          <a:noFill/>
          <a:ln w="9525">
            <a:noFill/>
            <a:miter lim="800000"/>
            <a:headEnd/>
            <a:tailEnd/>
          </a:ln>
        </p:spPr>
      </p:pic>
      <p:pic>
        <p:nvPicPr>
          <p:cNvPr id="12" name="Picture 8">
            <a:extLst>
              <a:ext uri="{FF2B5EF4-FFF2-40B4-BE49-F238E27FC236}">
                <a16:creationId xmlns:a16="http://schemas.microsoft.com/office/drawing/2014/main" id="{1C29390A-E137-4321-9CCB-CDA4BC6C8B23}"/>
              </a:ext>
            </a:extLst>
          </p:cNvPr>
          <p:cNvPicPr>
            <a:picLocks noChangeAspect="1" noChangeArrowheads="1" noCrop="1"/>
          </p:cNvPicPr>
          <p:nvPr/>
        </p:nvPicPr>
        <p:blipFill>
          <a:blip r:embed="rId2" cstate="print"/>
          <a:srcRect/>
          <a:stretch>
            <a:fillRect/>
          </a:stretch>
        </p:blipFill>
        <p:spPr bwMode="auto">
          <a:xfrm>
            <a:off x="850086" y="692116"/>
            <a:ext cx="864096" cy="864096"/>
          </a:xfrm>
          <a:prstGeom prst="rect">
            <a:avLst/>
          </a:prstGeom>
          <a:noFill/>
          <a:ln w="9525">
            <a:noFill/>
            <a:miter lim="800000"/>
            <a:headEnd/>
            <a:tailEnd/>
          </a:ln>
        </p:spPr>
      </p:pic>
      <p:pic>
        <p:nvPicPr>
          <p:cNvPr id="15" name="Рисунок 14" descr="https://dsdnr.ru/upload/000/u0/7/7/c90151c7.jpg">
            <a:extLst>
              <a:ext uri="{FF2B5EF4-FFF2-40B4-BE49-F238E27FC236}">
                <a16:creationId xmlns:a16="http://schemas.microsoft.com/office/drawing/2014/main" id="{926731EC-9F42-4B21-BE63-994E79D17B6B}"/>
              </a:ext>
            </a:extLst>
          </p:cNvPr>
          <p:cNvPicPr/>
          <p:nvPr/>
        </p:nvPicPr>
        <p:blipFill rotWithShape="1">
          <a:blip r:embed="rId3">
            <a:extLst>
              <a:ext uri="{28A0092B-C50C-407E-A947-70E740481C1C}">
                <a14:useLocalDpi xmlns:a14="http://schemas.microsoft.com/office/drawing/2010/main" val="0"/>
              </a:ext>
            </a:extLst>
          </a:blip>
          <a:srcRect l="11616" t="14500" r="13657" b="16599"/>
          <a:stretch/>
        </p:blipFill>
        <p:spPr bwMode="auto">
          <a:xfrm>
            <a:off x="5080703" y="1523602"/>
            <a:ext cx="3213138" cy="338437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912508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6858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215516" y="1004346"/>
            <a:ext cx="8712968" cy="568863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ru-RU" sz="3200" dirty="0"/>
              <a:t>«ЧАШЕЧКА»</a:t>
            </a:r>
          </a:p>
          <a:p>
            <a:r>
              <a:rPr lang="ru-RU" sz="3200" dirty="0"/>
              <a:t>Язычок наш повзрослел</a:t>
            </a:r>
          </a:p>
          <a:p>
            <a:r>
              <a:rPr lang="ru-RU" sz="3200" dirty="0"/>
              <a:t>Чашечку сделать он сумел</a:t>
            </a:r>
          </a:p>
          <a:p>
            <a:r>
              <a:rPr lang="ru-RU" sz="3200" dirty="0"/>
              <a:t>Пригласил к себе гостей</a:t>
            </a:r>
          </a:p>
          <a:p>
            <a:r>
              <a:rPr lang="ru-RU" sz="3200" dirty="0"/>
              <a:t>Выпить чаю поскорей. </a:t>
            </a:r>
            <a:r>
              <a:rPr lang="ru-RU" dirty="0"/>
              <a:t>(Рот широко открыт. Передний и боковые края широкого языка подняты, но не касаются зубов.)</a:t>
            </a:r>
          </a:p>
          <a:p>
            <a:r>
              <a:rPr lang="ru-RU" dirty="0"/>
              <a:t> </a:t>
            </a:r>
          </a:p>
        </p:txBody>
      </p:sp>
      <p:sp>
        <p:nvSpPr>
          <p:cNvPr id="13" name="TextBox 12">
            <a:extLst>
              <a:ext uri="{FF2B5EF4-FFF2-40B4-BE49-F238E27FC236}">
                <a16:creationId xmlns:a16="http://schemas.microsoft.com/office/drawing/2014/main" id="{28E0D4A7-E708-46DC-95D7-4DD47F2B8F37}"/>
              </a:ext>
            </a:extLst>
          </p:cNvPr>
          <p:cNvSpPr txBox="1"/>
          <p:nvPr/>
        </p:nvSpPr>
        <p:spPr>
          <a:xfrm>
            <a:off x="1778131" y="143605"/>
            <a:ext cx="5587738" cy="510778"/>
          </a:xfrm>
          <a:prstGeom prst="roundRect">
            <a:avLst/>
          </a:prstGeom>
        </p:spPr>
        <p:style>
          <a:lnRef idx="0">
            <a:schemeClr val="accent6"/>
          </a:lnRef>
          <a:fillRef idx="3">
            <a:schemeClr val="accent6"/>
          </a:fillRef>
          <a:effectRef idx="3">
            <a:schemeClr val="accent6"/>
          </a:effectRef>
          <a:fontRef idx="minor">
            <a:schemeClr val="lt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400" b="1" dirty="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UI Light" panose="020B0502040204020203" pitchFamily="34" charset="0"/>
                <a:cs typeface="Segoe UI Light" panose="020B0502040204020203" pitchFamily="34" charset="0"/>
              </a:rPr>
              <a:t>«ЧАШЕЧКА»</a:t>
            </a:r>
          </a:p>
        </p:txBody>
      </p:sp>
      <p:pic>
        <p:nvPicPr>
          <p:cNvPr id="10" name="Picture 8">
            <a:extLst>
              <a:ext uri="{FF2B5EF4-FFF2-40B4-BE49-F238E27FC236}">
                <a16:creationId xmlns:a16="http://schemas.microsoft.com/office/drawing/2014/main" id="{8D21D2FD-A7DE-440F-950E-C1F926381185}"/>
              </a:ext>
            </a:extLst>
          </p:cNvPr>
          <p:cNvPicPr>
            <a:picLocks noChangeAspect="1" noChangeArrowheads="1" noCrop="1"/>
          </p:cNvPicPr>
          <p:nvPr/>
        </p:nvPicPr>
        <p:blipFill>
          <a:blip r:embed="rId2" cstate="print"/>
          <a:srcRect/>
          <a:stretch>
            <a:fillRect/>
          </a:stretch>
        </p:blipFill>
        <p:spPr bwMode="auto">
          <a:xfrm>
            <a:off x="7581385" y="260068"/>
            <a:ext cx="864096" cy="864096"/>
          </a:xfrm>
          <a:prstGeom prst="rect">
            <a:avLst/>
          </a:prstGeom>
          <a:noFill/>
          <a:ln w="9525">
            <a:noFill/>
            <a:miter lim="800000"/>
            <a:headEnd/>
            <a:tailEnd/>
          </a:ln>
        </p:spPr>
      </p:pic>
      <p:pic>
        <p:nvPicPr>
          <p:cNvPr id="11" name="Picture 8">
            <a:extLst>
              <a:ext uri="{FF2B5EF4-FFF2-40B4-BE49-F238E27FC236}">
                <a16:creationId xmlns:a16="http://schemas.microsoft.com/office/drawing/2014/main" id="{DEF4DC57-70BA-4F4D-8DF8-029D5BC4DBE1}"/>
              </a:ext>
            </a:extLst>
          </p:cNvPr>
          <p:cNvPicPr>
            <a:picLocks noChangeAspect="1" noChangeArrowheads="1" noCrop="1"/>
          </p:cNvPicPr>
          <p:nvPr/>
        </p:nvPicPr>
        <p:blipFill>
          <a:blip r:embed="rId2" cstate="print"/>
          <a:srcRect/>
          <a:stretch>
            <a:fillRect/>
          </a:stretch>
        </p:blipFill>
        <p:spPr bwMode="auto">
          <a:xfrm>
            <a:off x="2555776" y="5809583"/>
            <a:ext cx="864096" cy="864096"/>
          </a:xfrm>
          <a:prstGeom prst="rect">
            <a:avLst/>
          </a:prstGeom>
          <a:noFill/>
          <a:ln w="9525">
            <a:noFill/>
            <a:miter lim="800000"/>
            <a:headEnd/>
            <a:tailEnd/>
          </a:ln>
        </p:spPr>
      </p:pic>
      <p:pic>
        <p:nvPicPr>
          <p:cNvPr id="12" name="Picture 8">
            <a:extLst>
              <a:ext uri="{FF2B5EF4-FFF2-40B4-BE49-F238E27FC236}">
                <a16:creationId xmlns:a16="http://schemas.microsoft.com/office/drawing/2014/main" id="{1C29390A-E137-4321-9CCB-CDA4BC6C8B23}"/>
              </a:ext>
            </a:extLst>
          </p:cNvPr>
          <p:cNvPicPr>
            <a:picLocks noChangeAspect="1" noChangeArrowheads="1" noCrop="1"/>
          </p:cNvPicPr>
          <p:nvPr/>
        </p:nvPicPr>
        <p:blipFill>
          <a:blip r:embed="rId2" cstate="print"/>
          <a:srcRect/>
          <a:stretch>
            <a:fillRect/>
          </a:stretch>
        </p:blipFill>
        <p:spPr bwMode="auto">
          <a:xfrm>
            <a:off x="850086" y="692116"/>
            <a:ext cx="864096" cy="864096"/>
          </a:xfrm>
          <a:prstGeom prst="rect">
            <a:avLst/>
          </a:prstGeom>
          <a:noFill/>
          <a:ln w="9525">
            <a:noFill/>
            <a:miter lim="800000"/>
            <a:headEnd/>
            <a:tailEnd/>
          </a:ln>
        </p:spPr>
      </p:pic>
      <p:pic>
        <p:nvPicPr>
          <p:cNvPr id="14" name="Рисунок 13" descr="https://ds05.infourok.ru/uploads/ex/1334/0012010b-6a3f96ea/img6.jpg">
            <a:extLst>
              <a:ext uri="{FF2B5EF4-FFF2-40B4-BE49-F238E27FC236}">
                <a16:creationId xmlns:a16="http://schemas.microsoft.com/office/drawing/2014/main" id="{E3CE85F9-9F7E-4C91-8B47-43AE042A25B5}"/>
              </a:ext>
            </a:extLst>
          </p:cNvPr>
          <p:cNvPicPr/>
          <p:nvPr/>
        </p:nvPicPr>
        <p:blipFill rotWithShape="1">
          <a:blip r:embed="rId3">
            <a:extLst>
              <a:ext uri="{28A0092B-C50C-407E-A947-70E740481C1C}">
                <a14:useLocalDpi xmlns:a14="http://schemas.microsoft.com/office/drawing/2010/main" val="0"/>
              </a:ext>
            </a:extLst>
          </a:blip>
          <a:srcRect l="51471" t="33405" r="5715" b="5373"/>
          <a:stretch/>
        </p:blipFill>
        <p:spPr bwMode="auto">
          <a:xfrm>
            <a:off x="5252595" y="1384232"/>
            <a:ext cx="3192886" cy="287708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39493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a:off x="179512" y="1165960"/>
            <a:ext cx="8784976" cy="5112568"/>
          </a:xfrm>
          <a:prstGeom prst="round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r>
              <a:rPr lang="ru-RU" sz="3200" dirty="0"/>
              <a:t>Целью артикуляционной гимнастики является выработка правильных, полноценных движений артикуляционных органов, необходимых для правильного произношения звуков, и объединение простых движений в сложные-артикуляционные уклады различных фонем. Упражнять ребенка необходимо лишь в движениях которые нарушены, а также в тех, которые требуются для постановки каждого конкретного звука.</a:t>
            </a:r>
          </a:p>
        </p:txBody>
      </p:sp>
      <p:pic>
        <p:nvPicPr>
          <p:cNvPr id="3" name="Picture 5" descr="C:\Users\132\Desktop\День открытых дверей ЧТЕНИЕ\1012191835.jpg"/>
          <p:cNvPicPr>
            <a:picLocks noChangeAspect="1" noChangeArrowheads="1"/>
          </p:cNvPicPr>
          <p:nvPr/>
        </p:nvPicPr>
        <p:blipFill>
          <a:blip r:embed="rId2" cstate="print"/>
          <a:srcRect r="70810" b="75850"/>
          <a:stretch>
            <a:fillRect/>
          </a:stretch>
        </p:blipFill>
        <p:spPr bwMode="auto">
          <a:xfrm>
            <a:off x="0" y="0"/>
            <a:ext cx="1440160" cy="1577318"/>
          </a:xfrm>
          <a:prstGeom prst="rect">
            <a:avLst/>
          </a:prstGeom>
          <a:ln>
            <a:noFill/>
          </a:ln>
          <a:effectLst>
            <a:softEdge rad="112500"/>
          </a:effectLst>
        </p:spPr>
      </p:pic>
      <p:pic>
        <p:nvPicPr>
          <p:cNvPr id="6" name="Picture 8">
            <a:extLst>
              <a:ext uri="{FF2B5EF4-FFF2-40B4-BE49-F238E27FC236}">
                <a16:creationId xmlns:a16="http://schemas.microsoft.com/office/drawing/2014/main" id="{38AAF857-8D37-4150-82B9-BE369C5212C3}"/>
              </a:ext>
            </a:extLst>
          </p:cNvPr>
          <p:cNvPicPr>
            <a:picLocks noChangeAspect="1" noChangeArrowheads="1" noCrop="1"/>
          </p:cNvPicPr>
          <p:nvPr/>
        </p:nvPicPr>
        <p:blipFill>
          <a:blip r:embed="rId3" cstate="print"/>
          <a:srcRect/>
          <a:stretch>
            <a:fillRect/>
          </a:stretch>
        </p:blipFill>
        <p:spPr bwMode="auto">
          <a:xfrm>
            <a:off x="1741163" y="382353"/>
            <a:ext cx="864096" cy="864096"/>
          </a:xfrm>
          <a:prstGeom prst="rect">
            <a:avLst/>
          </a:prstGeom>
          <a:noFill/>
          <a:ln w="9525">
            <a:noFill/>
            <a:miter lim="800000"/>
            <a:headEnd/>
            <a:tailEnd/>
          </a:ln>
        </p:spPr>
      </p:pic>
      <p:pic>
        <p:nvPicPr>
          <p:cNvPr id="8" name="Picture 8">
            <a:extLst>
              <a:ext uri="{FF2B5EF4-FFF2-40B4-BE49-F238E27FC236}">
                <a16:creationId xmlns:a16="http://schemas.microsoft.com/office/drawing/2014/main" id="{B72B9C78-7521-494C-A448-03C085277268}"/>
              </a:ext>
            </a:extLst>
          </p:cNvPr>
          <p:cNvPicPr>
            <a:picLocks noChangeAspect="1" noChangeArrowheads="1" noCrop="1"/>
          </p:cNvPicPr>
          <p:nvPr/>
        </p:nvPicPr>
        <p:blipFill>
          <a:blip r:embed="rId3" cstate="print"/>
          <a:srcRect/>
          <a:stretch>
            <a:fillRect/>
          </a:stretch>
        </p:blipFill>
        <p:spPr bwMode="auto">
          <a:xfrm>
            <a:off x="7391212" y="3933056"/>
            <a:ext cx="864096" cy="864096"/>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6858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215516" y="1004346"/>
            <a:ext cx="8712968" cy="568863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ru-RU" dirty="0"/>
              <a:t> </a:t>
            </a:r>
            <a:r>
              <a:rPr lang="ru-RU" sz="3200" dirty="0"/>
              <a:t>«БАРАБАН»</a:t>
            </a:r>
          </a:p>
          <a:p>
            <a:r>
              <a:rPr lang="ru-RU" sz="3200" dirty="0"/>
              <a:t>Зайцу, волку и бельчонку</a:t>
            </a:r>
          </a:p>
          <a:p>
            <a:r>
              <a:rPr lang="ru-RU" sz="3200" dirty="0"/>
              <a:t>Подарили барабан!</a:t>
            </a:r>
          </a:p>
          <a:p>
            <a:r>
              <a:rPr lang="ru-RU" sz="3200" dirty="0"/>
              <a:t>Язычки на верх подняли</a:t>
            </a:r>
          </a:p>
          <a:p>
            <a:r>
              <a:rPr lang="ru-RU" sz="3200" dirty="0"/>
              <a:t>И все вместе застучали!</a:t>
            </a:r>
          </a:p>
          <a:p>
            <a:r>
              <a:rPr lang="ru-RU" dirty="0"/>
              <a:t> (Улыбнуться, открыть рот и постучать кончиком</a:t>
            </a:r>
          </a:p>
          <a:p>
            <a:r>
              <a:rPr lang="ru-RU" dirty="0"/>
              <a:t> языка в верхние резцы, многократно и отчетливо произнося «д-д-д-д».)</a:t>
            </a:r>
          </a:p>
          <a:p>
            <a:r>
              <a:rPr lang="ru-RU" dirty="0"/>
              <a:t> </a:t>
            </a:r>
          </a:p>
        </p:txBody>
      </p:sp>
      <p:sp>
        <p:nvSpPr>
          <p:cNvPr id="13" name="TextBox 12">
            <a:extLst>
              <a:ext uri="{FF2B5EF4-FFF2-40B4-BE49-F238E27FC236}">
                <a16:creationId xmlns:a16="http://schemas.microsoft.com/office/drawing/2014/main" id="{28E0D4A7-E708-46DC-95D7-4DD47F2B8F37}"/>
              </a:ext>
            </a:extLst>
          </p:cNvPr>
          <p:cNvSpPr txBox="1"/>
          <p:nvPr/>
        </p:nvSpPr>
        <p:spPr>
          <a:xfrm>
            <a:off x="1778131" y="143605"/>
            <a:ext cx="5587738" cy="510778"/>
          </a:xfrm>
          <a:prstGeom prst="roundRect">
            <a:avLst/>
          </a:prstGeom>
        </p:spPr>
        <p:style>
          <a:lnRef idx="0">
            <a:schemeClr val="accent6"/>
          </a:lnRef>
          <a:fillRef idx="3">
            <a:schemeClr val="accent6"/>
          </a:fillRef>
          <a:effectRef idx="3">
            <a:schemeClr val="accent6"/>
          </a:effectRef>
          <a:fontRef idx="minor">
            <a:schemeClr val="lt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400" b="1" dirty="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UI Light" panose="020B0502040204020203" pitchFamily="34" charset="0"/>
                <a:cs typeface="Segoe UI Light" panose="020B0502040204020203" pitchFamily="34" charset="0"/>
              </a:rPr>
              <a:t>«БАРАБАН»</a:t>
            </a:r>
          </a:p>
        </p:txBody>
      </p:sp>
      <p:pic>
        <p:nvPicPr>
          <p:cNvPr id="10" name="Picture 8">
            <a:extLst>
              <a:ext uri="{FF2B5EF4-FFF2-40B4-BE49-F238E27FC236}">
                <a16:creationId xmlns:a16="http://schemas.microsoft.com/office/drawing/2014/main" id="{8D21D2FD-A7DE-440F-950E-C1F926381185}"/>
              </a:ext>
            </a:extLst>
          </p:cNvPr>
          <p:cNvPicPr>
            <a:picLocks noChangeAspect="1" noChangeArrowheads="1" noCrop="1"/>
          </p:cNvPicPr>
          <p:nvPr/>
        </p:nvPicPr>
        <p:blipFill>
          <a:blip r:embed="rId2" cstate="print"/>
          <a:srcRect/>
          <a:stretch>
            <a:fillRect/>
          </a:stretch>
        </p:blipFill>
        <p:spPr bwMode="auto">
          <a:xfrm>
            <a:off x="7493767" y="695052"/>
            <a:ext cx="864096" cy="864096"/>
          </a:xfrm>
          <a:prstGeom prst="rect">
            <a:avLst/>
          </a:prstGeom>
          <a:noFill/>
          <a:ln w="9525">
            <a:noFill/>
            <a:miter lim="800000"/>
            <a:headEnd/>
            <a:tailEnd/>
          </a:ln>
        </p:spPr>
      </p:pic>
      <p:pic>
        <p:nvPicPr>
          <p:cNvPr id="11" name="Picture 8">
            <a:extLst>
              <a:ext uri="{FF2B5EF4-FFF2-40B4-BE49-F238E27FC236}">
                <a16:creationId xmlns:a16="http://schemas.microsoft.com/office/drawing/2014/main" id="{DEF4DC57-70BA-4F4D-8DF8-029D5BC4DBE1}"/>
              </a:ext>
            </a:extLst>
          </p:cNvPr>
          <p:cNvPicPr>
            <a:picLocks noChangeAspect="1" noChangeArrowheads="1" noCrop="1"/>
          </p:cNvPicPr>
          <p:nvPr/>
        </p:nvPicPr>
        <p:blipFill>
          <a:blip r:embed="rId2" cstate="print"/>
          <a:srcRect/>
          <a:stretch>
            <a:fillRect/>
          </a:stretch>
        </p:blipFill>
        <p:spPr bwMode="auto">
          <a:xfrm>
            <a:off x="2555776" y="5809583"/>
            <a:ext cx="864096" cy="864096"/>
          </a:xfrm>
          <a:prstGeom prst="rect">
            <a:avLst/>
          </a:prstGeom>
          <a:noFill/>
          <a:ln w="9525">
            <a:noFill/>
            <a:miter lim="800000"/>
            <a:headEnd/>
            <a:tailEnd/>
          </a:ln>
        </p:spPr>
      </p:pic>
      <p:pic>
        <p:nvPicPr>
          <p:cNvPr id="12" name="Picture 8">
            <a:extLst>
              <a:ext uri="{FF2B5EF4-FFF2-40B4-BE49-F238E27FC236}">
                <a16:creationId xmlns:a16="http://schemas.microsoft.com/office/drawing/2014/main" id="{1C29390A-E137-4321-9CCB-CDA4BC6C8B23}"/>
              </a:ext>
            </a:extLst>
          </p:cNvPr>
          <p:cNvPicPr>
            <a:picLocks noChangeAspect="1" noChangeArrowheads="1" noCrop="1"/>
          </p:cNvPicPr>
          <p:nvPr/>
        </p:nvPicPr>
        <p:blipFill>
          <a:blip r:embed="rId2" cstate="print"/>
          <a:srcRect/>
          <a:stretch>
            <a:fillRect/>
          </a:stretch>
        </p:blipFill>
        <p:spPr bwMode="auto">
          <a:xfrm>
            <a:off x="850086" y="692116"/>
            <a:ext cx="864096" cy="864096"/>
          </a:xfrm>
          <a:prstGeom prst="rect">
            <a:avLst/>
          </a:prstGeom>
          <a:noFill/>
          <a:ln w="9525">
            <a:noFill/>
            <a:miter lim="800000"/>
            <a:headEnd/>
            <a:tailEnd/>
          </a:ln>
        </p:spPr>
      </p:pic>
      <p:pic>
        <p:nvPicPr>
          <p:cNvPr id="14" name="Рисунок 13" descr="https://pickimage.ru/wp-content/uploads/images/detskie/drum/baraban3.jpg">
            <a:extLst>
              <a:ext uri="{FF2B5EF4-FFF2-40B4-BE49-F238E27FC236}">
                <a16:creationId xmlns:a16="http://schemas.microsoft.com/office/drawing/2014/main" id="{1D787A3E-12FE-4B39-8C47-54ABB7E4F86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349435"/>
            <a:ext cx="3569405" cy="3525411"/>
          </a:xfrm>
          <a:prstGeom prst="rect">
            <a:avLst/>
          </a:prstGeom>
          <a:noFill/>
          <a:ln>
            <a:noFill/>
          </a:ln>
        </p:spPr>
      </p:pic>
    </p:spTree>
    <p:extLst>
      <p:ext uri="{BB962C8B-B14F-4D97-AF65-F5344CB8AC3E}">
        <p14:creationId xmlns:p14="http://schemas.microsoft.com/office/powerpoint/2010/main" val="2816572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6858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215516" y="1087378"/>
            <a:ext cx="8712968" cy="568863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ru-RU" sz="3200" dirty="0"/>
              <a:t>«ДЯТЕЛ»</a:t>
            </a:r>
          </a:p>
          <a:p>
            <a:r>
              <a:rPr lang="ru-RU" sz="3200" dirty="0"/>
              <a:t>Д-д-д-стучал тут дятел.</a:t>
            </a:r>
          </a:p>
          <a:p>
            <a:r>
              <a:rPr lang="ru-RU" sz="3200" dirty="0"/>
              <a:t>Это наш с тобой приятель</a:t>
            </a:r>
            <a:r>
              <a:rPr lang="ru-RU" dirty="0"/>
              <a:t>.</a:t>
            </a:r>
          </a:p>
          <a:p>
            <a:r>
              <a:rPr lang="ru-RU" dirty="0"/>
              <a:t> (Улыбнуться, открыть рот и постучать кончиком</a:t>
            </a:r>
          </a:p>
          <a:p>
            <a:r>
              <a:rPr lang="ru-RU" dirty="0"/>
              <a:t> языка в верхние резцы, многократно и отчетливо </a:t>
            </a:r>
          </a:p>
          <a:p>
            <a:r>
              <a:rPr lang="ru-RU" dirty="0"/>
              <a:t>произнося «д-д-д-д».)</a:t>
            </a:r>
          </a:p>
          <a:p>
            <a:r>
              <a:rPr lang="ru-RU" dirty="0"/>
              <a:t> </a:t>
            </a:r>
          </a:p>
          <a:p>
            <a:r>
              <a:rPr lang="ru-RU" sz="3200" dirty="0"/>
              <a:t>«ДЯТЕЛ»</a:t>
            </a:r>
          </a:p>
          <a:p>
            <a:r>
              <a:rPr lang="ru-RU" sz="3200" dirty="0"/>
              <a:t>Раздается в лесу стук</a:t>
            </a:r>
          </a:p>
          <a:p>
            <a:r>
              <a:rPr lang="ru-RU" sz="3200" dirty="0"/>
              <a:t>Тук да тук, тук да тук.</a:t>
            </a:r>
          </a:p>
          <a:p>
            <a:r>
              <a:rPr lang="ru-RU" sz="3200" dirty="0"/>
              <a:t>Будем дятлу подражать</a:t>
            </a:r>
          </a:p>
          <a:p>
            <a:r>
              <a:rPr lang="ru-RU" sz="3200" dirty="0"/>
              <a:t>Язычком вверх стучать…д-д-д-д-д-д </a:t>
            </a:r>
            <a:r>
              <a:rPr lang="ru-RU" dirty="0"/>
              <a:t>(Улыбнуться, открыть рот и постучать кончиком языка в верхние резцы, многократно и отчетливо произнося «д-д-д-д».)</a:t>
            </a:r>
          </a:p>
          <a:p>
            <a:r>
              <a:rPr lang="ru-RU" dirty="0"/>
              <a:t> </a:t>
            </a:r>
          </a:p>
        </p:txBody>
      </p:sp>
      <p:sp>
        <p:nvSpPr>
          <p:cNvPr id="13" name="TextBox 12">
            <a:extLst>
              <a:ext uri="{FF2B5EF4-FFF2-40B4-BE49-F238E27FC236}">
                <a16:creationId xmlns:a16="http://schemas.microsoft.com/office/drawing/2014/main" id="{28E0D4A7-E708-46DC-95D7-4DD47F2B8F37}"/>
              </a:ext>
            </a:extLst>
          </p:cNvPr>
          <p:cNvSpPr txBox="1"/>
          <p:nvPr/>
        </p:nvSpPr>
        <p:spPr>
          <a:xfrm>
            <a:off x="1778131" y="143605"/>
            <a:ext cx="5587738" cy="510778"/>
          </a:xfrm>
          <a:prstGeom prst="roundRect">
            <a:avLst/>
          </a:prstGeom>
        </p:spPr>
        <p:style>
          <a:lnRef idx="0">
            <a:schemeClr val="accent6"/>
          </a:lnRef>
          <a:fillRef idx="3">
            <a:schemeClr val="accent6"/>
          </a:fillRef>
          <a:effectRef idx="3">
            <a:schemeClr val="accent6"/>
          </a:effectRef>
          <a:fontRef idx="minor">
            <a:schemeClr val="lt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400" b="1" dirty="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UI Light" panose="020B0502040204020203" pitchFamily="34" charset="0"/>
                <a:cs typeface="Segoe UI Light" panose="020B0502040204020203" pitchFamily="34" charset="0"/>
              </a:rPr>
              <a:t>«ДЯТЕЛ»</a:t>
            </a:r>
          </a:p>
        </p:txBody>
      </p:sp>
      <p:pic>
        <p:nvPicPr>
          <p:cNvPr id="12" name="Picture 8">
            <a:extLst>
              <a:ext uri="{FF2B5EF4-FFF2-40B4-BE49-F238E27FC236}">
                <a16:creationId xmlns:a16="http://schemas.microsoft.com/office/drawing/2014/main" id="{1C29390A-E137-4321-9CCB-CDA4BC6C8B23}"/>
              </a:ext>
            </a:extLst>
          </p:cNvPr>
          <p:cNvPicPr>
            <a:picLocks noChangeAspect="1" noChangeArrowheads="1" noCrop="1"/>
          </p:cNvPicPr>
          <p:nvPr/>
        </p:nvPicPr>
        <p:blipFill>
          <a:blip r:embed="rId2" cstate="print"/>
          <a:srcRect/>
          <a:stretch>
            <a:fillRect/>
          </a:stretch>
        </p:blipFill>
        <p:spPr bwMode="auto">
          <a:xfrm>
            <a:off x="559946" y="263004"/>
            <a:ext cx="864096" cy="864096"/>
          </a:xfrm>
          <a:prstGeom prst="rect">
            <a:avLst/>
          </a:prstGeom>
          <a:noFill/>
          <a:ln w="9525">
            <a:noFill/>
            <a:miter lim="800000"/>
            <a:headEnd/>
            <a:tailEnd/>
          </a:ln>
        </p:spPr>
      </p:pic>
      <p:pic>
        <p:nvPicPr>
          <p:cNvPr id="14" name="Рисунок 13" descr="https://ds05.infourok.ru/uploads/ex/09c9/00163d60-ff249c95/hello_html_64fc8852.jpg">
            <a:extLst>
              <a:ext uri="{FF2B5EF4-FFF2-40B4-BE49-F238E27FC236}">
                <a16:creationId xmlns:a16="http://schemas.microsoft.com/office/drawing/2014/main" id="{9D23AD2A-5493-46FB-B5C2-FC83317B255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1478757"/>
            <a:ext cx="3052582" cy="3966467"/>
          </a:xfrm>
          <a:prstGeom prst="rect">
            <a:avLst/>
          </a:prstGeom>
          <a:noFill/>
          <a:ln>
            <a:noFill/>
          </a:ln>
        </p:spPr>
      </p:pic>
    </p:spTree>
    <p:extLst>
      <p:ext uri="{BB962C8B-B14F-4D97-AF65-F5344CB8AC3E}">
        <p14:creationId xmlns:p14="http://schemas.microsoft.com/office/powerpoint/2010/main" val="36826009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6858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0" y="1035494"/>
            <a:ext cx="8712968" cy="568863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ru-RU" sz="3200" dirty="0"/>
              <a:t>Артикуляционные упражнения способствуют укреплению мышц речевого аппарата, формируют правильные полноценные движения артикуляционных органов (языка, губ, нижней челюсти и др.), улучшают дикцию. Поэтому артикуляционная гимнастика необходима детям, имеющим речевые нарушения, и полезна всем детям, как с целью профилактики нарушения, так и с целью развития.</a:t>
            </a:r>
          </a:p>
        </p:txBody>
      </p:sp>
      <p:sp>
        <p:nvSpPr>
          <p:cNvPr id="20" name="Овал 19"/>
          <p:cNvSpPr/>
          <p:nvPr/>
        </p:nvSpPr>
        <p:spPr>
          <a:xfrm rot="20882413">
            <a:off x="7219182" y="2006009"/>
            <a:ext cx="549171" cy="52192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000" b="1" dirty="0">
                <a:latin typeface="Georgia" pitchFamily="18" charset="0"/>
              </a:rPr>
              <a:t>С</a:t>
            </a:r>
          </a:p>
        </p:txBody>
      </p:sp>
      <p:sp>
        <p:nvSpPr>
          <p:cNvPr id="22" name="Овал 21"/>
          <p:cNvSpPr/>
          <p:nvPr/>
        </p:nvSpPr>
        <p:spPr>
          <a:xfrm rot="20732323">
            <a:off x="7996727" y="4634661"/>
            <a:ext cx="549709" cy="498988"/>
          </a:xfrm>
          <a:prstGeom prst="ellipse">
            <a:avLst/>
          </a:prstGeom>
          <a:solidFill>
            <a:srgbClr val="92D050"/>
          </a:solidFill>
          <a:ln>
            <a:solidFill>
              <a:schemeClr val="accent3">
                <a:lumMod val="50000"/>
              </a:schemeClr>
            </a:solidFill>
          </a:ln>
          <a:scene3d>
            <a:camera prst="orthographicFront">
              <a:rot lat="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a:solidFill>
                  <a:schemeClr val="tx1"/>
                </a:solidFill>
                <a:latin typeface="Georgia" pitchFamily="18" charset="0"/>
              </a:rPr>
              <a:t>М</a:t>
            </a:r>
          </a:p>
        </p:txBody>
      </p:sp>
      <p:pic>
        <p:nvPicPr>
          <p:cNvPr id="10" name="Picture 8">
            <a:extLst>
              <a:ext uri="{FF2B5EF4-FFF2-40B4-BE49-F238E27FC236}">
                <a16:creationId xmlns:a16="http://schemas.microsoft.com/office/drawing/2014/main" id="{8D21D2FD-A7DE-440F-950E-C1F926381185}"/>
              </a:ext>
            </a:extLst>
          </p:cNvPr>
          <p:cNvPicPr>
            <a:picLocks noChangeAspect="1" noChangeArrowheads="1" noCrop="1"/>
          </p:cNvPicPr>
          <p:nvPr/>
        </p:nvPicPr>
        <p:blipFill>
          <a:blip r:embed="rId2" cstate="print"/>
          <a:srcRect/>
          <a:stretch>
            <a:fillRect/>
          </a:stretch>
        </p:blipFill>
        <p:spPr bwMode="auto">
          <a:xfrm>
            <a:off x="7493767" y="695052"/>
            <a:ext cx="864096" cy="864096"/>
          </a:xfrm>
          <a:prstGeom prst="rect">
            <a:avLst/>
          </a:prstGeom>
          <a:noFill/>
          <a:ln w="9525">
            <a:noFill/>
            <a:miter lim="800000"/>
            <a:headEnd/>
            <a:tailEnd/>
          </a:ln>
        </p:spPr>
      </p:pic>
      <p:pic>
        <p:nvPicPr>
          <p:cNvPr id="11" name="Picture 8">
            <a:extLst>
              <a:ext uri="{FF2B5EF4-FFF2-40B4-BE49-F238E27FC236}">
                <a16:creationId xmlns:a16="http://schemas.microsoft.com/office/drawing/2014/main" id="{DEF4DC57-70BA-4F4D-8DF8-029D5BC4DBE1}"/>
              </a:ext>
            </a:extLst>
          </p:cNvPr>
          <p:cNvPicPr>
            <a:picLocks noChangeAspect="1" noChangeArrowheads="1" noCrop="1"/>
          </p:cNvPicPr>
          <p:nvPr/>
        </p:nvPicPr>
        <p:blipFill>
          <a:blip r:embed="rId2" cstate="print"/>
          <a:srcRect/>
          <a:stretch>
            <a:fillRect/>
          </a:stretch>
        </p:blipFill>
        <p:spPr bwMode="auto">
          <a:xfrm>
            <a:off x="4139952" y="5926967"/>
            <a:ext cx="864096" cy="864096"/>
          </a:xfrm>
          <a:prstGeom prst="rect">
            <a:avLst/>
          </a:prstGeom>
          <a:noFill/>
          <a:ln w="9525">
            <a:noFill/>
            <a:miter lim="800000"/>
            <a:headEnd/>
            <a:tailEnd/>
          </a:ln>
        </p:spPr>
      </p:pic>
      <p:pic>
        <p:nvPicPr>
          <p:cNvPr id="12" name="Picture 8">
            <a:extLst>
              <a:ext uri="{FF2B5EF4-FFF2-40B4-BE49-F238E27FC236}">
                <a16:creationId xmlns:a16="http://schemas.microsoft.com/office/drawing/2014/main" id="{1C29390A-E137-4321-9CCB-CDA4BC6C8B23}"/>
              </a:ext>
            </a:extLst>
          </p:cNvPr>
          <p:cNvPicPr>
            <a:picLocks noChangeAspect="1" noChangeArrowheads="1" noCrop="1"/>
          </p:cNvPicPr>
          <p:nvPr/>
        </p:nvPicPr>
        <p:blipFill>
          <a:blip r:embed="rId2" cstate="print"/>
          <a:srcRect/>
          <a:stretch>
            <a:fillRect/>
          </a:stretch>
        </p:blipFill>
        <p:spPr bwMode="auto">
          <a:xfrm>
            <a:off x="559946" y="263004"/>
            <a:ext cx="864096" cy="864096"/>
          </a:xfrm>
          <a:prstGeom prst="rect">
            <a:avLst/>
          </a:prstGeom>
          <a:noFill/>
          <a:ln w="9525">
            <a:noFill/>
            <a:miter lim="800000"/>
            <a:headEnd/>
            <a:tailEnd/>
          </a:ln>
        </p:spPr>
      </p:pic>
    </p:spTree>
    <p:extLst>
      <p:ext uri="{BB962C8B-B14F-4D97-AF65-F5344CB8AC3E}">
        <p14:creationId xmlns:p14="http://schemas.microsoft.com/office/powerpoint/2010/main" val="26153395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45E49D67-4EB7-406F-BBC5-9476ACEE6A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Прямоугольник 3">
            <a:extLst>
              <a:ext uri="{FF2B5EF4-FFF2-40B4-BE49-F238E27FC236}">
                <a16:creationId xmlns:a16="http://schemas.microsoft.com/office/drawing/2014/main" id="{DDBE08AB-49D8-48EB-9EA6-DFC923FC826C}"/>
              </a:ext>
            </a:extLst>
          </p:cNvPr>
          <p:cNvSpPr/>
          <p:nvPr/>
        </p:nvSpPr>
        <p:spPr>
          <a:xfrm>
            <a:off x="1187624" y="116632"/>
            <a:ext cx="7305847" cy="1325761"/>
          </a:xfrm>
          <a:prstGeom prst="rect">
            <a:avLst/>
          </a:prstGeom>
          <a:noFill/>
        </p:spPr>
        <p:txBody>
          <a:bodyPr wrap="none" lIns="91440" tIns="45720" rIns="91440" bIns="45720">
            <a:prstTxWarp prst="textChevron">
              <a:avLst>
                <a:gd name="adj" fmla="val 45161"/>
              </a:avLst>
            </a:prstTxWarp>
            <a:spAutoFit/>
          </a:bodyPr>
          <a:lstStyle/>
          <a:p>
            <a:pPr algn="ctr"/>
            <a:r>
              <a:rPr lang="ru-RU" sz="5400" b="1" cap="none" spc="0" dirty="0">
                <a:ln w="12700">
                  <a:solidFill>
                    <a:schemeClr val="accent5"/>
                  </a:solidFill>
                  <a:prstDash val="solid"/>
                </a:ln>
                <a:pattFill prst="ltDnDiag">
                  <a:fgClr>
                    <a:schemeClr val="accent5">
                      <a:lumMod val="60000"/>
                      <a:lumOff val="40000"/>
                    </a:schemeClr>
                  </a:fgClr>
                  <a:bgClr>
                    <a:schemeClr val="bg1"/>
                  </a:bgClr>
                </a:pattFill>
                <a:effectLst/>
              </a:rPr>
              <a:t>СПАИБО ЗА ВНИМАНИЕ</a:t>
            </a:r>
          </a:p>
        </p:txBody>
      </p:sp>
    </p:spTree>
    <p:extLst>
      <p:ext uri="{BB962C8B-B14F-4D97-AF65-F5344CB8AC3E}">
        <p14:creationId xmlns:p14="http://schemas.microsoft.com/office/powerpoint/2010/main" val="724425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6858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51945" y="1191067"/>
            <a:ext cx="8784976" cy="5400600"/>
          </a:xfrm>
          <a:prstGeom prst="roundRect">
            <a:avLst/>
          </a:prstGeom>
          <a:ln w="19050">
            <a:solidFill>
              <a:schemeClr val="accent3">
                <a:lumMod val="50000"/>
              </a:schemeClr>
            </a:solid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r>
              <a:rPr lang="ru-RU" sz="3200" dirty="0"/>
              <a:t>Всю систему артикуляционной гимнастики можно разделить на два вида упражнений: статические и динамические. В начале следует учить детей выполнять статические упражнения для разогрева мышц артикуляционного аппарата. Трудностью при выполнении этих упражнений является удержание артикуляционной позы в течение некоторого времени. Это требует согласованности работы зрительного и кинестетического анализаторов.</a:t>
            </a:r>
          </a:p>
        </p:txBody>
      </p:sp>
      <p:pic>
        <p:nvPicPr>
          <p:cNvPr id="22" name="Picture 5" descr="C:\Users\132\Desktop\День открытых дверей ЧТЕНИЕ\1012191835.jpg"/>
          <p:cNvPicPr>
            <a:picLocks noChangeAspect="1" noChangeArrowheads="1"/>
          </p:cNvPicPr>
          <p:nvPr/>
        </p:nvPicPr>
        <p:blipFill>
          <a:blip r:embed="rId2" cstate="print"/>
          <a:srcRect r="73590" b="75850"/>
          <a:stretch>
            <a:fillRect/>
          </a:stretch>
        </p:blipFill>
        <p:spPr bwMode="auto">
          <a:xfrm>
            <a:off x="7544212" y="5424518"/>
            <a:ext cx="964166" cy="1167149"/>
          </a:xfrm>
          <a:prstGeom prst="rect">
            <a:avLst/>
          </a:prstGeom>
          <a:ln>
            <a:noFill/>
          </a:ln>
          <a:effectLst>
            <a:softEdge rad="112500"/>
          </a:effectLst>
        </p:spPr>
      </p:pic>
      <p:pic>
        <p:nvPicPr>
          <p:cNvPr id="14" name="Picture 8">
            <a:extLst>
              <a:ext uri="{FF2B5EF4-FFF2-40B4-BE49-F238E27FC236}">
                <a16:creationId xmlns:a16="http://schemas.microsoft.com/office/drawing/2014/main" id="{EF5A775C-563C-4F60-9822-97442AEE48D9}"/>
              </a:ext>
            </a:extLst>
          </p:cNvPr>
          <p:cNvPicPr>
            <a:picLocks noChangeAspect="1" noChangeArrowheads="1" noCrop="1"/>
          </p:cNvPicPr>
          <p:nvPr/>
        </p:nvPicPr>
        <p:blipFill>
          <a:blip r:embed="rId3" cstate="print"/>
          <a:srcRect/>
          <a:stretch>
            <a:fillRect/>
          </a:stretch>
        </p:blipFill>
        <p:spPr bwMode="auto">
          <a:xfrm rot="16369961">
            <a:off x="6126471" y="47054"/>
            <a:ext cx="1755358" cy="1755358"/>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6858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179512" y="404664"/>
            <a:ext cx="8784976" cy="6264696"/>
          </a:xfrm>
          <a:prstGeom prst="roundRect">
            <a:avLst/>
          </a:prstGeom>
          <a:ln w="19050">
            <a:solidFill>
              <a:schemeClr val="accent3">
                <a:lumMod val="50000"/>
              </a:schemeClr>
            </a:solid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r>
              <a:rPr lang="ru-RU" sz="3200" dirty="0"/>
              <a:t>Затем детей знакомят с динамическими упражнениями. Дети учатся контролировать движения органов артикуляции вначале посредством подражания за взрослым, потом-перед зеркалом. Детей младше 5ти лет занятия перед зеркалом могут утомлять, в этом случае вы можете сесть друг против друга. </a:t>
            </a:r>
            <a:endParaRPr lang="ru-RU" sz="3200" b="1" dirty="0">
              <a:solidFill>
                <a:srgbClr val="002060"/>
              </a:solidFill>
              <a:latin typeface="Georgia" pitchFamily="18" charset="0"/>
            </a:endParaRPr>
          </a:p>
        </p:txBody>
      </p:sp>
      <p:pic>
        <p:nvPicPr>
          <p:cNvPr id="20" name="Picture 9" descr="ff962c65118d"/>
          <p:cNvPicPr>
            <a:picLocks noChangeAspect="1" noChangeArrowheads="1"/>
          </p:cNvPicPr>
          <p:nvPr/>
        </p:nvPicPr>
        <p:blipFill>
          <a:blip r:embed="rId2" cstate="print"/>
          <a:srcRect/>
          <a:stretch>
            <a:fillRect/>
          </a:stretch>
        </p:blipFill>
        <p:spPr bwMode="auto">
          <a:xfrm>
            <a:off x="4067944" y="1"/>
            <a:ext cx="1260140" cy="1568174"/>
          </a:xfrm>
          <a:prstGeom prst="rect">
            <a:avLst/>
          </a:prstGeom>
          <a:noFill/>
          <a:ln w="9525">
            <a:noFill/>
            <a:miter lim="800000"/>
            <a:headEnd/>
            <a:tailEnd/>
          </a:ln>
        </p:spPr>
      </p:pic>
      <p:pic>
        <p:nvPicPr>
          <p:cNvPr id="24" name="Picture 5" descr="C:\Users\132\Desktop\День открытых дверей ЧТЕНИЕ\1012191835.jpg"/>
          <p:cNvPicPr>
            <a:picLocks noChangeAspect="1" noChangeArrowheads="1"/>
          </p:cNvPicPr>
          <p:nvPr/>
        </p:nvPicPr>
        <p:blipFill>
          <a:blip r:embed="rId3" cstate="print"/>
          <a:srcRect l="25822" b="75850"/>
          <a:stretch>
            <a:fillRect/>
          </a:stretch>
        </p:blipFill>
        <p:spPr bwMode="auto">
          <a:xfrm>
            <a:off x="2538229" y="4891472"/>
            <a:ext cx="4344010" cy="1872208"/>
          </a:xfrm>
          <a:prstGeom prst="rect">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6858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pic>
        <p:nvPicPr>
          <p:cNvPr id="18" name="Picture 3"/>
          <p:cNvPicPr>
            <a:picLocks noChangeAspect="1" noChangeArrowheads="1"/>
          </p:cNvPicPr>
          <p:nvPr/>
        </p:nvPicPr>
        <p:blipFill>
          <a:blip r:embed="rId2" cstate="print"/>
          <a:srcRect/>
          <a:stretch>
            <a:fillRect/>
          </a:stretch>
        </p:blipFill>
        <p:spPr bwMode="auto">
          <a:xfrm>
            <a:off x="5868144" y="0"/>
            <a:ext cx="2978826" cy="2811267"/>
          </a:xfrm>
          <a:prstGeom prst="rect">
            <a:avLst/>
          </a:prstGeom>
          <a:noFill/>
          <a:ln w="9525">
            <a:noFill/>
            <a:miter lim="800000"/>
            <a:headEnd/>
            <a:tailEnd/>
          </a:ln>
          <a:effectLst/>
        </p:spPr>
      </p:pic>
      <p:sp>
        <p:nvSpPr>
          <p:cNvPr id="4" name="Скругленный прямоугольник 3"/>
          <p:cNvSpPr/>
          <p:nvPr/>
        </p:nvSpPr>
        <p:spPr>
          <a:xfrm>
            <a:off x="179512" y="980728"/>
            <a:ext cx="8712968" cy="568863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ru-RU" sz="3200" dirty="0"/>
              <a:t>Педагог обращает внимание детей на характер движений (быстро, медленно, ритмично, четко, спокойно), на положение органов артикуляции. Каждое упражнение имеет название. Названия эти условные, но очень важно, чтобы дети их запоминали. Во- первых, название вызывает у ребёнка интерес к упражнению, во-вторых, экономит время, так как педагогу не нужно всякий раз объяснять способы выполнения, а достаточно бывает лишь сказать -«Поиграем в лошадку» и т.д.</a:t>
            </a:r>
          </a:p>
        </p:txBody>
      </p:sp>
      <p:sp>
        <p:nvSpPr>
          <p:cNvPr id="13" name="Прямоугольник 12"/>
          <p:cNvSpPr/>
          <p:nvPr/>
        </p:nvSpPr>
        <p:spPr>
          <a:xfrm>
            <a:off x="2267744" y="1628800"/>
            <a:ext cx="6624736" cy="1465016"/>
          </a:xfrm>
          <a:prstGeom prst="rect">
            <a:avLst/>
          </a:prstGeom>
        </p:spPr>
        <p:txBody>
          <a:bodyPr wrap="square">
            <a:spAutoFit/>
          </a:bodyPr>
          <a:lstStyle/>
          <a:p>
            <a:pPr algn="ctr"/>
            <a:endParaRPr lang="ru-RU" b="1" dirty="0">
              <a:solidFill>
                <a:schemeClr val="accent3">
                  <a:lumMod val="75000"/>
                </a:schemeClr>
              </a:solidFill>
              <a:latin typeface="Georgia" pitchFamily="18" charset="0"/>
            </a:endParaRPr>
          </a:p>
          <a:p>
            <a:pPr marL="342900" indent="-342900">
              <a:spcBef>
                <a:spcPct val="20000"/>
              </a:spcBef>
              <a:defRPr/>
            </a:pPr>
            <a:r>
              <a:rPr lang="ru-RU" sz="1600" dirty="0">
                <a:solidFill>
                  <a:srgbClr val="FF0000"/>
                </a:solidFill>
                <a:latin typeface="Georgia" pitchFamily="18" charset="0"/>
              </a:rPr>
              <a:t>    </a:t>
            </a:r>
          </a:p>
          <a:p>
            <a:r>
              <a:rPr lang="ru-RU" sz="1600" dirty="0">
                <a:solidFill>
                  <a:srgbClr val="FF0000"/>
                </a:solidFill>
                <a:latin typeface="Georgia" pitchFamily="18" charset="0"/>
              </a:rPr>
              <a:t>     </a:t>
            </a:r>
            <a:endParaRPr lang="ru-RU" dirty="0">
              <a:solidFill>
                <a:srgbClr val="FF0000"/>
              </a:solidFill>
              <a:latin typeface="Arial Black" pitchFamily="34" charset="0"/>
            </a:endParaRPr>
          </a:p>
          <a:p>
            <a:endParaRPr lang="ru-RU" dirty="0">
              <a:solidFill>
                <a:srgbClr val="FF0000"/>
              </a:solidFill>
              <a:latin typeface="Arial Black" pitchFamily="34" charset="0"/>
            </a:endParaRPr>
          </a:p>
          <a:p>
            <a:endParaRPr lang="ru-RU" dirty="0">
              <a:solidFill>
                <a:srgbClr val="FF0000"/>
              </a:solidFill>
              <a:latin typeface="Arial Black" pitchFamily="34" charset="0"/>
            </a:endParaRPr>
          </a:p>
        </p:txBody>
      </p:sp>
      <p:sp>
        <p:nvSpPr>
          <p:cNvPr id="19" name="Овал 18"/>
          <p:cNvSpPr/>
          <p:nvPr/>
        </p:nvSpPr>
        <p:spPr>
          <a:xfrm rot="1114218">
            <a:off x="5206976" y="322626"/>
            <a:ext cx="462064" cy="445508"/>
          </a:xfrm>
          <a:prstGeom prst="ellipse">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000" dirty="0">
                <a:latin typeface="Georgia" pitchFamily="18" charset="0"/>
              </a:rPr>
              <a:t>Л</a:t>
            </a:r>
          </a:p>
        </p:txBody>
      </p:sp>
      <p:sp>
        <p:nvSpPr>
          <p:cNvPr id="20" name="Овал 19"/>
          <p:cNvSpPr/>
          <p:nvPr/>
        </p:nvSpPr>
        <p:spPr>
          <a:xfrm rot="20882413">
            <a:off x="8268120" y="5280436"/>
            <a:ext cx="549171" cy="52192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000" b="1" dirty="0">
                <a:latin typeface="Georgia" pitchFamily="18" charset="0"/>
              </a:rPr>
              <a:t>С</a:t>
            </a:r>
          </a:p>
        </p:txBody>
      </p:sp>
      <p:sp>
        <p:nvSpPr>
          <p:cNvPr id="21" name="Овал 20"/>
          <p:cNvSpPr/>
          <p:nvPr/>
        </p:nvSpPr>
        <p:spPr>
          <a:xfrm rot="291953">
            <a:off x="975554" y="311577"/>
            <a:ext cx="640808" cy="490230"/>
          </a:xfrm>
          <a:prstGeom prst="ellipse">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000" b="1" dirty="0">
                <a:latin typeface="Georgia" pitchFamily="18" charset="0"/>
              </a:rPr>
              <a:t>А</a:t>
            </a:r>
          </a:p>
        </p:txBody>
      </p:sp>
      <p:sp>
        <p:nvSpPr>
          <p:cNvPr id="22" name="Овал 21"/>
          <p:cNvSpPr/>
          <p:nvPr/>
        </p:nvSpPr>
        <p:spPr>
          <a:xfrm rot="20732323">
            <a:off x="8088625" y="1800842"/>
            <a:ext cx="549709" cy="498988"/>
          </a:xfrm>
          <a:prstGeom prst="ellipse">
            <a:avLst/>
          </a:prstGeom>
          <a:solidFill>
            <a:srgbClr val="92D050"/>
          </a:solidFill>
          <a:ln>
            <a:solidFill>
              <a:schemeClr val="accent3">
                <a:lumMod val="50000"/>
              </a:schemeClr>
            </a:solidFill>
          </a:ln>
          <a:scene3d>
            <a:camera prst="orthographicFront">
              <a:rot lat="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a:solidFill>
                  <a:schemeClr val="tx1"/>
                </a:solidFill>
                <a:latin typeface="Georgia" pitchFamily="18" charset="0"/>
              </a:rPr>
              <a:t>М</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6858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pic>
        <p:nvPicPr>
          <p:cNvPr id="18" name="Picture 3"/>
          <p:cNvPicPr>
            <a:picLocks noChangeAspect="1" noChangeArrowheads="1"/>
          </p:cNvPicPr>
          <p:nvPr/>
        </p:nvPicPr>
        <p:blipFill>
          <a:blip r:embed="rId2" cstate="print"/>
          <a:srcRect/>
          <a:stretch>
            <a:fillRect/>
          </a:stretch>
        </p:blipFill>
        <p:spPr bwMode="auto">
          <a:xfrm>
            <a:off x="5868144" y="0"/>
            <a:ext cx="2978826" cy="2811267"/>
          </a:xfrm>
          <a:prstGeom prst="rect">
            <a:avLst/>
          </a:prstGeom>
          <a:noFill/>
          <a:ln w="9525">
            <a:noFill/>
            <a:miter lim="800000"/>
            <a:headEnd/>
            <a:tailEnd/>
          </a:ln>
          <a:effectLst/>
        </p:spPr>
      </p:pic>
      <p:sp>
        <p:nvSpPr>
          <p:cNvPr id="4" name="Скругленный прямоугольник 3"/>
          <p:cNvSpPr/>
          <p:nvPr/>
        </p:nvSpPr>
        <p:spPr>
          <a:xfrm>
            <a:off x="134002" y="1115649"/>
            <a:ext cx="8712968" cy="568863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ru-RU" sz="3200" dirty="0"/>
              <a:t>Во время выполнения артикуляционной гимнастики можно использовать занимательный игровой материал: счетные палочки, фишки, песочные часы, камушки, деревянные шпатели, ушные палочки.</a:t>
            </a:r>
          </a:p>
          <a:p>
            <a:r>
              <a:rPr lang="ru-RU" sz="3200" dirty="0"/>
              <a:t>Детям старших групп доступно выполнение более сложных артикуляционных упражнений, а малышам в начале достаточно выполнение статических упражнений.</a:t>
            </a:r>
          </a:p>
        </p:txBody>
      </p:sp>
      <p:sp>
        <p:nvSpPr>
          <p:cNvPr id="19" name="Овал 18"/>
          <p:cNvSpPr/>
          <p:nvPr/>
        </p:nvSpPr>
        <p:spPr>
          <a:xfrm rot="1114218">
            <a:off x="8280595" y="1099371"/>
            <a:ext cx="462064" cy="445508"/>
          </a:xfrm>
          <a:prstGeom prst="ellipse">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000" dirty="0">
                <a:latin typeface="Georgia" pitchFamily="18" charset="0"/>
              </a:rPr>
              <a:t>Л</a:t>
            </a:r>
          </a:p>
        </p:txBody>
      </p:sp>
      <p:sp>
        <p:nvSpPr>
          <p:cNvPr id="20" name="Овал 19"/>
          <p:cNvSpPr/>
          <p:nvPr/>
        </p:nvSpPr>
        <p:spPr>
          <a:xfrm rot="20882413">
            <a:off x="5177155" y="354159"/>
            <a:ext cx="549171" cy="52192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000" b="1" dirty="0">
                <a:latin typeface="Georgia" pitchFamily="18" charset="0"/>
              </a:rPr>
              <a:t>С</a:t>
            </a:r>
          </a:p>
        </p:txBody>
      </p:sp>
      <p:sp>
        <p:nvSpPr>
          <p:cNvPr id="21" name="Овал 20"/>
          <p:cNvSpPr/>
          <p:nvPr/>
        </p:nvSpPr>
        <p:spPr>
          <a:xfrm rot="291953">
            <a:off x="1259119" y="329034"/>
            <a:ext cx="640808" cy="591792"/>
          </a:xfrm>
          <a:prstGeom prst="ellipse">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000" b="1" dirty="0">
                <a:latin typeface="Georgia" pitchFamily="18" charset="0"/>
              </a:rPr>
              <a:t>А</a:t>
            </a:r>
          </a:p>
        </p:txBody>
      </p:sp>
      <p:sp>
        <p:nvSpPr>
          <p:cNvPr id="22" name="Овал 21"/>
          <p:cNvSpPr/>
          <p:nvPr/>
        </p:nvSpPr>
        <p:spPr>
          <a:xfrm rot="20732323">
            <a:off x="242017" y="101459"/>
            <a:ext cx="549709" cy="498988"/>
          </a:xfrm>
          <a:prstGeom prst="ellipse">
            <a:avLst/>
          </a:prstGeom>
          <a:solidFill>
            <a:srgbClr val="92D050"/>
          </a:solidFill>
          <a:ln>
            <a:solidFill>
              <a:schemeClr val="accent3">
                <a:lumMod val="50000"/>
              </a:schemeClr>
            </a:solidFill>
          </a:ln>
          <a:scene3d>
            <a:camera prst="orthographicFront">
              <a:rot lat="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a:solidFill>
                  <a:schemeClr val="tx1"/>
                </a:solidFill>
                <a:latin typeface="Georgia" pitchFamily="18" charset="0"/>
              </a:rPr>
              <a:t>М</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6858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pic>
        <p:nvPicPr>
          <p:cNvPr id="18" name="Picture 3"/>
          <p:cNvPicPr>
            <a:picLocks noChangeAspect="1" noChangeArrowheads="1"/>
          </p:cNvPicPr>
          <p:nvPr/>
        </p:nvPicPr>
        <p:blipFill>
          <a:blip r:embed="rId2" cstate="print"/>
          <a:srcRect/>
          <a:stretch>
            <a:fillRect/>
          </a:stretch>
        </p:blipFill>
        <p:spPr bwMode="auto">
          <a:xfrm>
            <a:off x="6053702" y="156346"/>
            <a:ext cx="2978826" cy="2811267"/>
          </a:xfrm>
          <a:prstGeom prst="rect">
            <a:avLst/>
          </a:prstGeom>
          <a:noFill/>
          <a:ln w="9525">
            <a:noFill/>
            <a:miter lim="800000"/>
            <a:headEnd/>
            <a:tailEnd/>
          </a:ln>
          <a:effectLst/>
        </p:spPr>
      </p:pic>
      <p:sp>
        <p:nvSpPr>
          <p:cNvPr id="4" name="Скругленный прямоугольник 3"/>
          <p:cNvSpPr/>
          <p:nvPr/>
        </p:nvSpPr>
        <p:spPr>
          <a:xfrm>
            <a:off x="143266" y="1691481"/>
            <a:ext cx="8712968" cy="467146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ru-RU" sz="3200" dirty="0"/>
              <a:t>В настоящее время существует разнообразные комплексы артикуляционной гимнастики.</a:t>
            </a:r>
          </a:p>
          <a:p>
            <a:r>
              <a:rPr lang="ru-RU" sz="3200" dirty="0"/>
              <a:t>При выполнении артикуляционных упражнений необходимо придерживаться ряда рекомендаций:</a:t>
            </a:r>
          </a:p>
        </p:txBody>
      </p:sp>
      <p:sp>
        <p:nvSpPr>
          <p:cNvPr id="19" name="Овал 18"/>
          <p:cNvSpPr/>
          <p:nvPr/>
        </p:nvSpPr>
        <p:spPr>
          <a:xfrm rot="1114218">
            <a:off x="8280595" y="1099371"/>
            <a:ext cx="462064" cy="445508"/>
          </a:xfrm>
          <a:prstGeom prst="ellipse">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000" dirty="0">
                <a:latin typeface="Georgia" pitchFamily="18" charset="0"/>
              </a:rPr>
              <a:t>Л</a:t>
            </a:r>
          </a:p>
        </p:txBody>
      </p:sp>
      <p:sp>
        <p:nvSpPr>
          <p:cNvPr id="20" name="Овал 19"/>
          <p:cNvSpPr/>
          <p:nvPr/>
        </p:nvSpPr>
        <p:spPr>
          <a:xfrm rot="20882413">
            <a:off x="3082149" y="237278"/>
            <a:ext cx="549171" cy="52192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000" b="1" dirty="0">
                <a:latin typeface="Georgia" pitchFamily="18" charset="0"/>
              </a:rPr>
              <a:t>С</a:t>
            </a:r>
          </a:p>
        </p:txBody>
      </p:sp>
      <p:sp>
        <p:nvSpPr>
          <p:cNvPr id="21" name="Овал 20"/>
          <p:cNvSpPr/>
          <p:nvPr/>
        </p:nvSpPr>
        <p:spPr>
          <a:xfrm rot="291953">
            <a:off x="1630217" y="670418"/>
            <a:ext cx="640808" cy="591792"/>
          </a:xfrm>
          <a:prstGeom prst="ellipse">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000" b="1" dirty="0">
                <a:latin typeface="Georgia" pitchFamily="18" charset="0"/>
              </a:rPr>
              <a:t>А</a:t>
            </a:r>
          </a:p>
        </p:txBody>
      </p:sp>
      <p:sp>
        <p:nvSpPr>
          <p:cNvPr id="22" name="Овал 21"/>
          <p:cNvSpPr/>
          <p:nvPr/>
        </p:nvSpPr>
        <p:spPr>
          <a:xfrm rot="20732323">
            <a:off x="242017" y="101459"/>
            <a:ext cx="549709" cy="498988"/>
          </a:xfrm>
          <a:prstGeom prst="ellipse">
            <a:avLst/>
          </a:prstGeom>
          <a:solidFill>
            <a:srgbClr val="92D050"/>
          </a:solidFill>
          <a:ln>
            <a:solidFill>
              <a:schemeClr val="accent3">
                <a:lumMod val="50000"/>
              </a:schemeClr>
            </a:solidFill>
          </a:ln>
          <a:scene3d>
            <a:camera prst="orthographicFront">
              <a:rot lat="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a:solidFill>
                  <a:schemeClr val="tx1"/>
                </a:solidFill>
                <a:latin typeface="Georgia" pitchFamily="18" charset="0"/>
              </a:rPr>
              <a:t>М</a:t>
            </a:r>
          </a:p>
        </p:txBody>
      </p:sp>
    </p:spTree>
    <p:extLst>
      <p:ext uri="{BB962C8B-B14F-4D97-AF65-F5344CB8AC3E}">
        <p14:creationId xmlns:p14="http://schemas.microsoft.com/office/powerpoint/2010/main" val="1630828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6858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179512" y="296652"/>
            <a:ext cx="8784976" cy="6264696"/>
          </a:xfrm>
          <a:prstGeom prst="roundRect">
            <a:avLst/>
          </a:prstGeom>
          <a:ln w="19050">
            <a:solidFill>
              <a:schemeClr val="accent3">
                <a:lumMod val="50000"/>
              </a:schemeClr>
            </a:solid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r>
              <a:rPr lang="ru-RU" sz="3200" dirty="0"/>
              <a:t>*Во время выполнения упражнений необходимо учитывать индивидуальные особенности ребенка, его возраст, настроение, желание и возможности.</a:t>
            </a:r>
          </a:p>
          <a:p>
            <a:r>
              <a:rPr lang="ru-RU" sz="3200" dirty="0"/>
              <a:t>* Артикуляционную гимнастику выполнять в хорошо проветриваемом помещении.</a:t>
            </a:r>
          </a:p>
          <a:p>
            <a:r>
              <a:rPr lang="ru-RU" sz="3200" dirty="0"/>
              <a:t>* Гимнастику выполнять перед зеркалом.</a:t>
            </a:r>
          </a:p>
          <a:p>
            <a:endParaRPr lang="ru-RU" sz="3200" b="1" dirty="0">
              <a:solidFill>
                <a:srgbClr val="002060"/>
              </a:solidFill>
              <a:latin typeface="Georgia" pitchFamily="18" charset="0"/>
            </a:endParaRPr>
          </a:p>
        </p:txBody>
      </p:sp>
      <p:pic>
        <p:nvPicPr>
          <p:cNvPr id="24" name="Picture 5" descr="C:\Users\132\Desktop\День открытых дверей ЧТЕНИЕ\1012191835.jpg"/>
          <p:cNvPicPr>
            <a:picLocks noChangeAspect="1" noChangeArrowheads="1"/>
          </p:cNvPicPr>
          <p:nvPr/>
        </p:nvPicPr>
        <p:blipFill>
          <a:blip r:embed="rId2" cstate="print"/>
          <a:srcRect l="25822" b="75850"/>
          <a:stretch>
            <a:fillRect/>
          </a:stretch>
        </p:blipFill>
        <p:spPr bwMode="auto">
          <a:xfrm>
            <a:off x="2538229" y="4891472"/>
            <a:ext cx="4344010" cy="1872208"/>
          </a:xfrm>
          <a:prstGeom prst="rect">
            <a:avLst/>
          </a:prstGeom>
          <a:ln>
            <a:noFill/>
          </a:ln>
          <a:effectLst>
            <a:softEdge rad="112500"/>
          </a:effectLst>
        </p:spPr>
      </p:pic>
    </p:spTree>
    <p:extLst>
      <p:ext uri="{BB962C8B-B14F-4D97-AF65-F5344CB8AC3E}">
        <p14:creationId xmlns:p14="http://schemas.microsoft.com/office/powerpoint/2010/main" val="183070028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1648</TotalTime>
  <Words>1395</Words>
  <Application>Microsoft Office PowerPoint</Application>
  <PresentationFormat>Экран (4:3)</PresentationFormat>
  <Paragraphs>248</Paragraphs>
  <Slides>33</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33</vt:i4>
      </vt:variant>
    </vt:vector>
  </HeadingPairs>
  <TitlesOfParts>
    <vt:vector size="42" baseType="lpstr">
      <vt:lpstr>SimHei</vt:lpstr>
      <vt:lpstr>Arial</vt:lpstr>
      <vt:lpstr>Arial Black</vt:lpstr>
      <vt:lpstr>Bookman Old Style</vt:lpstr>
      <vt:lpstr>Calibri</vt:lpstr>
      <vt:lpstr>Georgia</vt:lpstr>
      <vt:lpstr>Segoe UI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132</dc:creator>
  <cp:lastModifiedBy>PC</cp:lastModifiedBy>
  <cp:revision>200</cp:revision>
  <dcterms:created xsi:type="dcterms:W3CDTF">2017-04-21T22:11:46Z</dcterms:created>
  <dcterms:modified xsi:type="dcterms:W3CDTF">2022-02-24T08:57:37Z</dcterms:modified>
</cp:coreProperties>
</file>