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5"/>
  </p:notesMasterIdLst>
  <p:handoutMasterIdLst>
    <p:handoutMasterId r:id="rId26"/>
  </p:handoutMasterIdLst>
  <p:sldIdLst>
    <p:sldId id="310" r:id="rId5"/>
    <p:sldId id="309" r:id="rId6"/>
    <p:sldId id="266" r:id="rId7"/>
    <p:sldId id="311" r:id="rId8"/>
    <p:sldId id="315" r:id="rId9"/>
    <p:sldId id="323" r:id="rId10"/>
    <p:sldId id="324" r:id="rId11"/>
    <p:sldId id="326" r:id="rId12"/>
    <p:sldId id="316" r:id="rId13"/>
    <p:sldId id="327" r:id="rId14"/>
    <p:sldId id="322" r:id="rId15"/>
    <p:sldId id="335" r:id="rId16"/>
    <p:sldId id="317" r:id="rId17"/>
    <p:sldId id="328" r:id="rId18"/>
    <p:sldId id="329" r:id="rId19"/>
    <p:sldId id="330" r:id="rId20"/>
    <p:sldId id="331" r:id="rId21"/>
    <p:sldId id="332" r:id="rId22"/>
    <p:sldId id="333" r:id="rId23"/>
    <p:sldId id="334" r:id="rId2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79" autoAdjust="0"/>
  </p:normalViewPr>
  <p:slideViewPr>
    <p:cSldViewPr snapToGrid="0">
      <p:cViewPr varScale="1">
        <p:scale>
          <a:sx n="59" d="100"/>
          <a:sy n="59" d="100"/>
        </p:scale>
        <p:origin x="-620" y="-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E894A-DEE8-48CE-A579-7F0419AAED1F}" type="datetime1">
              <a:rPr lang="ru-RU" smtClean="0"/>
              <a:t>26.02.2021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ED543-87DF-443D-B01E-AA747AA37B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3419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518D3-BDE9-4629-97F0-A896A7900633}" type="datetime1">
              <a:rPr lang="ru-RU" smtClean="0"/>
              <a:pPr/>
              <a:t>26.02.2021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Щелкните, чтобы изменить стили текста образца слайда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3DEB0-4ADC-4B07-910D-707A049A13A9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06560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3DEB0-4ADC-4B07-910D-707A049A13A9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2721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3DEB0-4ADC-4B07-910D-707A049A13A9}" type="slidenum">
              <a:rPr lang="ru-RU" noProof="0" smtClean="0"/>
              <a:t>13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339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9E3965E-AC41-4711-9D10-E25ABB132D86}"/>
              </a:ext>
            </a:extLst>
          </p:cNvPr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</a:extLst>
          </p:cNvPr>
          <p:cNvCxnSpPr/>
          <p:nvPr/>
        </p:nvCxnSpPr>
        <p:spPr>
          <a:xfrm>
            <a:off x="1207659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8D7406-0BB6-4FD5-BA3D-2DCCFCCBD74C}" type="datetime1">
              <a:rPr lang="ru-RU" noProof="0" smtClean="0"/>
              <a:t>26.02.2021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xmlns="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8729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52ED66-FD88-40BD-9C99-00BF93C62CF4}" type="datetime1">
              <a:rPr lang="ru-RU" noProof="0" smtClean="0"/>
              <a:t>26.02.2021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xmlns="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3898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585C21A-8B93-4657-B5DF-7EAEAD3BE127}"/>
              </a:ext>
            </a:extLst>
          </p:cNvPr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459DE2C1-4C52-40A3-8959-27B2C1BEBFF6}"/>
              </a:ext>
            </a:extLst>
          </p:cNvPr>
          <p:cNvCxnSpPr/>
          <p:nvPr/>
        </p:nvCxnSpPr>
        <p:spPr>
          <a:xfrm>
            <a:off x="1207659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3D9808-0449-4533-8A2C-86727B338F5C}" type="datetime1">
              <a:rPr lang="ru-RU" noProof="0" smtClean="0"/>
              <a:t>26.02.2021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xmlns="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2233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6398D4-E716-4F92-B255-9E79D6F0396D}" type="datetime1">
              <a:rPr lang="ru-RU" noProof="0" smtClean="0"/>
              <a:t>26.02.2021</a:t>
            </a:fld>
            <a:endParaRPr lang="ru-RU" noProof="0" dirty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xmlns="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10" name="Номер слайда 9">
            <a:extLst>
              <a:ext uri="{FF2B5EF4-FFF2-40B4-BE49-F238E27FC236}">
                <a16:creationId xmlns:a16="http://schemas.microsoft.com/office/drawing/2014/main" xmlns="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5761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97280" y="2958276"/>
            <a:ext cx="4639736" cy="2910821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15944" y="2958275"/>
            <a:ext cx="4639736" cy="2910821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43ACE9F-3B4F-4FA3-9AEA-02C4E027484F}" type="datetime1">
              <a:rPr lang="ru-RU" noProof="0" smtClean="0"/>
              <a:t>26.02.2021</a:t>
            </a:fld>
            <a:endParaRPr lang="ru-RU" noProof="0" dirty="0"/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xmlns="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12" name="Номер слайда 11">
            <a:extLst>
              <a:ext uri="{FF2B5EF4-FFF2-40B4-BE49-F238E27FC236}">
                <a16:creationId xmlns:a16="http://schemas.microsoft.com/office/drawing/2014/main" xmlns="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0280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xmlns="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94EE59-2E58-4739-BDCC-61AD5863E730}" type="datetime1">
              <a:rPr lang="ru-RU" noProof="0" smtClean="0"/>
              <a:t>26.02.2021</a:t>
            </a:fld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8" name="Номер слайда 7">
            <a:extLst>
              <a:ext uri="{FF2B5EF4-FFF2-40B4-BE49-F238E27FC236}">
                <a16:creationId xmlns:a16="http://schemas.microsoft.com/office/drawing/2014/main" xmlns="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0177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8E9C91B-7EAD-4562-AB0E-DFB9663AECE3}"/>
              </a:ext>
            </a:extLst>
          </p:cNvPr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820220-CA3C-4F34-9948-26A75D621A88}" type="datetime1">
              <a:rPr lang="ru-RU" noProof="0" smtClean="0"/>
              <a:t>26.02.2021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 3">
            <a:extLst>
              <a:ext uri="{FF2B5EF4-FFF2-40B4-BE49-F238E27FC236}">
                <a16:creationId xmlns:a16="http://schemas.microsoft.com/office/drawing/2014/main" xmlns="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5070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 7">
            <a:extLst>
              <a:ext uri="{FF2B5EF4-FFF2-40B4-BE49-F238E27FC236}">
                <a16:creationId xmlns:a16="http://schemas.microsoft.com/office/drawing/2014/main" xmlns="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43467" y="786384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8984" y="812801"/>
            <a:ext cx="5928344" cy="5294757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643466" y="3043052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dirty="0" smtClean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3464" y="6446522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EAE0012C-660A-46D7-B38A-EFBC452B1B32}" type="datetime1">
              <a:rPr lang="ru-RU" noProof="0" smtClean="0"/>
              <a:t>26.02.2021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458984" y="6446522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0130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A134939-39C0-4522-A125-A13DFDA66490}"/>
              </a:ext>
            </a:extLst>
          </p:cNvPr>
          <p:cNvSpPr/>
          <p:nvPr/>
        </p:nvSpPr>
        <p:spPr>
          <a:xfrm>
            <a:off x="1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Рисунок 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97280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4AD7F785-949D-4597-B02E-12777729CDA2}" type="datetime1">
              <a:rPr lang="ru-RU" noProof="0" smtClean="0"/>
              <a:t>26.02.2021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097279" y="6446840"/>
            <a:ext cx="6818263" cy="365125"/>
          </a:xfrm>
        </p:spPr>
        <p:txBody>
          <a:bodyPr rtlCol="0"/>
          <a:lstStyle/>
          <a:p>
            <a:pPr algn="l"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5882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16A0E3C-60E6-4F39-BC55-5F7C224E1F7C}"/>
              </a:ext>
            </a:extLst>
          </p:cNvPr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2108203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ru-RU" noProof="0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218425" y="6446840"/>
            <a:ext cx="2584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  <a:latin typeface="Calibri Light" panose="020F0302020204030204" pitchFamily="34" charset="0"/>
              </a:defRPr>
            </a:lvl1pPr>
          </a:lstStyle>
          <a:p>
            <a:fld id="{91597758-0F8E-421C-8287-08E5EA7B6270}" type="datetime1">
              <a:rPr lang="ru-RU" noProof="0" smtClean="0"/>
              <a:t>26.02.2021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1097279" y="6446840"/>
            <a:ext cx="6818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  <a:latin typeface="Calibri Light" panose="020F0302020204030204" pitchFamily="34" charset="0"/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993581" y="6446840"/>
            <a:ext cx="7800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Calibri Light" panose="020F0302020204030204" pitchFamily="34" charset="0"/>
              </a:defRPr>
            </a:lvl1pPr>
          </a:lstStyle>
          <a:p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01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learningapps.org/display?v=pdoqaks6220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britishdesign.ru/" TargetMode="External"/><Relationship Id="rId3" Type="http://schemas.openxmlformats.org/officeDocument/2006/relationships/hyperlink" Target="https://design.hse.ru/edu-infography" TargetMode="External"/><Relationship Id="rId7" Type="http://schemas.openxmlformats.org/officeDocument/2006/relationships/hyperlink" Target="https://yandexdataschool.ru/" TargetMode="External"/><Relationship Id="rId2" Type="http://schemas.openxmlformats.org/officeDocument/2006/relationships/hyperlink" Target="http://www.journ.msu.ru/about/departments/14/654/?sphrase_id=18312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26kadr.mskobr.ru/special_nosti_i_professii/dizajn_po_otraslyam" TargetMode="External"/><Relationship Id="rId5" Type="http://schemas.openxmlformats.org/officeDocument/2006/relationships/hyperlink" Target="https://obe.ru/about/" TargetMode="External"/><Relationship Id="rId10" Type="http://schemas.openxmlformats.org/officeDocument/2006/relationships/image" Target="../media/image32.jpeg"/><Relationship Id="rId4" Type="http://schemas.openxmlformats.org/officeDocument/2006/relationships/hyperlink" Target="http://surikov-vuz.com/" TargetMode="External"/><Relationship Id="rId9" Type="http://schemas.openxmlformats.org/officeDocument/2006/relationships/hyperlink" Target="https://www.ucheba.ru/program/730163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learningapps.org/display?v=pjatvdrn521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0205" y="567244"/>
            <a:ext cx="3132083" cy="4257003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200" dirty="0"/>
              <a:t>Большой современный словарь русского языка дает определение визуализации «как представление чего-либо физического — процесса, явления и т. п. — в форме, удобной для наблюдения; методика направленного вызова образа» </a:t>
            </a:r>
          </a:p>
        </p:txBody>
      </p:sp>
      <p:pic>
        <p:nvPicPr>
          <p:cNvPr id="1026" name="Picture 2" descr="Визуализация информации в текстовых документах - Сайт skobelevserg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7231" y="567244"/>
            <a:ext cx="4122135" cy="29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Визуализация значками с функцией СИМВОЛ (CHAR)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4309" y="567244"/>
            <a:ext cx="4247725" cy="399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824247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Какими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навыками работы с информацией должен обладать современный человек?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Как вы считаете,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важен ли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способ представления информации? </a:t>
            </a:r>
          </a:p>
        </p:txBody>
      </p:sp>
    </p:spTree>
    <p:extLst>
      <p:ext uri="{BB962C8B-B14F-4D97-AF65-F5344CB8AC3E}">
        <p14:creationId xmlns:p14="http://schemas.microsoft.com/office/powerpoint/2010/main" val="158552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2756" y="5003954"/>
            <a:ext cx="11538066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800"/>
              </a:spcAft>
              <a:buClr>
                <a:srgbClr val="333333"/>
              </a:buClr>
            </a:pPr>
            <a:r>
              <a:rPr lang="ru-RU" sz="2400" b="1" dirty="0">
                <a:cs typeface="Calibri" panose="020F0502020204030204" pitchFamily="34" charset="0"/>
                <a:hlinkClick r:id="rId2"/>
              </a:rPr>
              <a:t>Интерактивное приложение «Средства PowerPoint для создания инфографики»</a:t>
            </a:r>
            <a:endParaRPr lang="ru-RU" sz="2400" b="1" dirty="0">
              <a:cs typeface="Calibri" panose="020F0502020204030204" pitchFamily="34" charset="0"/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663555" y="299259"/>
            <a:ext cx="10810875" cy="874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Средства PowerPoint для создания инфографики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555" y="1956603"/>
            <a:ext cx="11252200" cy="226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0085" y="2412028"/>
            <a:ext cx="2369754" cy="185299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801462" y="651249"/>
            <a:ext cx="10810875" cy="601375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Виды иконок для инфографики</a:t>
            </a:r>
          </a:p>
        </p:txBody>
      </p:sp>
      <p:pic>
        <p:nvPicPr>
          <p:cNvPr id="1026" name="Picture 2" descr="Виды иконок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1462" y="1933903"/>
            <a:ext cx="6253655" cy="40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247863" y="3774586"/>
            <a:ext cx="4243192" cy="20911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Иконки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для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инфографики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можно создать средствами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PowerPoint 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58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206" y="557750"/>
            <a:ext cx="7978288" cy="559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55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7583" y="318136"/>
            <a:ext cx="10801795" cy="1518444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Советы по созданию </a:t>
            </a:r>
            <a:br>
              <a:rPr lang="ru-RU" sz="60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инфографики</a:t>
            </a:r>
            <a:endParaRPr lang="ru-RU" sz="6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2900" y="2798955"/>
            <a:ext cx="3442100" cy="351294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706" y="1939829"/>
            <a:ext cx="8700194" cy="4597605"/>
          </a:xfrm>
        </p:spPr>
        <p:txBody>
          <a:bodyPr>
            <a:normAutofit fontScale="92500" lnSpcReduction="20000"/>
          </a:bodyPr>
          <a:lstStyle/>
          <a:p>
            <a:pPr marL="514350" lvl="0" indent="-5143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+mj-lt"/>
              <a:buAutoNum type="arabicPeriod"/>
            </a:pPr>
            <a:r>
              <a:rPr lang="ru-RU" sz="2800" dirty="0" smtClean="0">
                <a:solidFill>
                  <a:schemeClr val="dk1"/>
                </a:solidFill>
                <a:latin typeface="+mn-lt"/>
              </a:rPr>
              <a:t>Подберите </a:t>
            </a:r>
            <a:r>
              <a:rPr lang="ru-RU" sz="2800" dirty="0">
                <a:solidFill>
                  <a:schemeClr val="dk1"/>
                </a:solidFill>
                <a:latin typeface="+mn-lt"/>
              </a:rPr>
              <a:t>информацию: интересные </a:t>
            </a:r>
            <a:r>
              <a:rPr lang="ru-RU" sz="2800" dirty="0" smtClean="0">
                <a:solidFill>
                  <a:schemeClr val="dk1"/>
                </a:solidFill>
                <a:latin typeface="+mn-lt"/>
              </a:rPr>
              <a:t>факты и статистику</a:t>
            </a:r>
          </a:p>
          <a:p>
            <a:pPr marL="514350" lvl="0" indent="-5143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+mj-lt"/>
              <a:buAutoNum type="arabicPeriod"/>
            </a:pPr>
            <a:r>
              <a:rPr lang="ru-RU" sz="2800" dirty="0" smtClean="0">
                <a:solidFill>
                  <a:schemeClr val="dk1"/>
                </a:solidFill>
                <a:latin typeface="+mn-lt"/>
              </a:rPr>
              <a:t>Придумайте идею оформления для </a:t>
            </a:r>
            <a:r>
              <a:rPr lang="ru-RU" sz="2800" dirty="0">
                <a:solidFill>
                  <a:schemeClr val="dk1"/>
                </a:solidFill>
                <a:latin typeface="+mn-lt"/>
              </a:rPr>
              <a:t>предоставления </a:t>
            </a:r>
            <a:r>
              <a:rPr lang="ru-RU" sz="2800" dirty="0" smtClean="0">
                <a:solidFill>
                  <a:schemeClr val="dk1"/>
                </a:solidFill>
                <a:latin typeface="+mn-lt"/>
              </a:rPr>
              <a:t>информации с помощью диаграмм, схем, рисунков, карт </a:t>
            </a:r>
            <a:r>
              <a:rPr lang="ru-RU" sz="2800" dirty="0">
                <a:solidFill>
                  <a:schemeClr val="dk1"/>
                </a:solidFill>
                <a:latin typeface="+mn-lt"/>
              </a:rPr>
              <a:t>с </a:t>
            </a:r>
            <a:r>
              <a:rPr lang="ru-RU" sz="2800" dirty="0" smtClean="0">
                <a:solidFill>
                  <a:schemeClr val="dk1"/>
                </a:solidFill>
                <a:latin typeface="+mn-lt"/>
              </a:rPr>
              <a:t>пояснениями</a:t>
            </a:r>
            <a:endParaRPr lang="ru-RU" sz="2800" dirty="0">
              <a:solidFill>
                <a:schemeClr val="dk1"/>
              </a:solidFill>
              <a:latin typeface="+mn-lt"/>
            </a:endParaRP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+mj-lt"/>
              <a:buAutoNum type="arabicPeriod"/>
            </a:pPr>
            <a:r>
              <a:rPr lang="ru-RU" sz="2800" dirty="0">
                <a:solidFill>
                  <a:schemeClr val="dk1"/>
                </a:solidFill>
                <a:latin typeface="+mn-lt"/>
              </a:rPr>
              <a:t>С</a:t>
            </a:r>
            <a:r>
              <a:rPr lang="ru-RU" sz="2800" dirty="0" smtClean="0">
                <a:solidFill>
                  <a:schemeClr val="dk1"/>
                </a:solidFill>
                <a:latin typeface="+mn-lt"/>
              </a:rPr>
              <a:t>делайте </a:t>
            </a:r>
            <a:r>
              <a:rPr lang="ru-RU" sz="2800" dirty="0">
                <a:solidFill>
                  <a:schemeClr val="dk1"/>
                </a:solidFill>
                <a:latin typeface="+mn-lt"/>
              </a:rPr>
              <a:t>эскиз на </a:t>
            </a:r>
            <a:r>
              <a:rPr lang="ru-RU" sz="2800" dirty="0" smtClean="0">
                <a:solidFill>
                  <a:schemeClr val="dk1"/>
                </a:solidFill>
                <a:latin typeface="+mn-lt"/>
              </a:rPr>
              <a:t>бумаге</a:t>
            </a:r>
            <a:endParaRPr lang="ru-RU" sz="2800" dirty="0">
              <a:solidFill>
                <a:schemeClr val="dk1"/>
              </a:solidFill>
              <a:latin typeface="+mn-lt"/>
            </a:endParaRPr>
          </a:p>
          <a:p>
            <a:pPr marL="514350" lvl="0" indent="-5143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+mj-lt"/>
              <a:buAutoNum type="arabicPeriod"/>
            </a:pPr>
            <a:r>
              <a:rPr lang="ru-RU" sz="2800" dirty="0" smtClean="0">
                <a:solidFill>
                  <a:schemeClr val="dk1"/>
                </a:solidFill>
                <a:latin typeface="+mn-lt"/>
              </a:rPr>
              <a:t>Выберите программу или сервис для создания инфографики.</a:t>
            </a:r>
          </a:p>
          <a:p>
            <a:pPr marL="514350" lvl="0" indent="-5143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+mj-lt"/>
              <a:buAutoNum type="arabicPeriod"/>
            </a:pPr>
            <a:r>
              <a:rPr lang="ru-RU" sz="2800" dirty="0" smtClean="0">
                <a:solidFill>
                  <a:schemeClr val="dk1"/>
                </a:solidFill>
                <a:latin typeface="+mn-lt"/>
              </a:rPr>
              <a:t>При создании используйте единый стиль, простые шрифты, не более 2-3 цветов, иконки и картинки. Не размещайте много </a:t>
            </a:r>
            <a:r>
              <a:rPr lang="ru-RU" sz="2800" dirty="0">
                <a:solidFill>
                  <a:schemeClr val="dk1"/>
                </a:solidFill>
                <a:latin typeface="+mn-lt"/>
              </a:rPr>
              <a:t>информации в одной инфографике.</a:t>
            </a:r>
          </a:p>
          <a:p>
            <a:pPr marL="514350" lvl="0" indent="-5143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+mj-lt"/>
              <a:buAutoNum type="arabicPeriod"/>
            </a:pPr>
            <a:r>
              <a:rPr lang="ru-RU" sz="2800" dirty="0" smtClean="0">
                <a:solidFill>
                  <a:schemeClr val="dk1"/>
                </a:solidFill>
                <a:latin typeface="+mn-lt"/>
              </a:rPr>
              <a:t>Укажите информацию об авторе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840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447919" y="223972"/>
            <a:ext cx="10810875" cy="601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Практическая работа «Создание инфографики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»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3785" y="944465"/>
            <a:ext cx="9094515" cy="5329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 dirty="0" smtClean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r>
              <a:rPr lang="ru-RU" sz="2400" b="1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Создайте инфографику на тему "Профессиональный портрет специалиста по инфографике".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b="1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План выполнения работы.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 Подберите интересные факты и статистику о специалисте по инфографике.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 Придумайте идею оформления для предоставления информации с помощью диаграмм, схем, рисунков, карт с пояснениями.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3. Сделайте эскиз на бумаге.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4. Откройте программу PowerPoint.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5. При создании используйте единый стиль, простые шрифты, не более 2-3 цветов, иконки и/или картинки. Не размещайте много информации в одной инфографике.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6. Укажите информацию об авторе.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Тезисы выступления Как сделать инфографику, которая принесет пользу - eLama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8217044" y="2235788"/>
            <a:ext cx="5304378" cy="231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03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447919" y="223972"/>
            <a:ext cx="10810875" cy="601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Обсуждение результатов практической работы 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995" y="1229487"/>
            <a:ext cx="650932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dirty="0">
                <a:solidFill>
                  <a:schemeClr val="dk1"/>
                </a:solidFill>
              </a:rPr>
              <a:t>Критерии качественного оформления</a:t>
            </a:r>
            <a:r>
              <a:rPr lang="ru-RU" sz="2800" b="1" dirty="0" smtClean="0">
                <a:solidFill>
                  <a:schemeClr val="dk1"/>
                </a:solidFill>
              </a:rPr>
              <a:t>:</a:t>
            </a:r>
          </a:p>
          <a:p>
            <a:pPr indent="450215" algn="just">
              <a:spcAft>
                <a:spcPts val="0"/>
              </a:spcAft>
            </a:pPr>
            <a:r>
              <a:rPr lang="ru-RU" sz="2800" dirty="0" smtClean="0">
                <a:solidFill>
                  <a:schemeClr val="dk1"/>
                </a:solidFill>
              </a:rPr>
              <a:t>— </a:t>
            </a:r>
            <a:r>
              <a:rPr lang="ru-RU" sz="2800" dirty="0">
                <a:solidFill>
                  <a:schemeClr val="dk1"/>
                </a:solidFill>
              </a:rPr>
              <a:t>наличие признаков хорошей инфографики: рассказывает просто о сложном, балансирует между информацией и графикой, легко воспринимается, нет дизайна ради дизайна, смысл сохраняется, если убрать текст.</a:t>
            </a:r>
          </a:p>
          <a:p>
            <a:pPr indent="450215" algn="just">
              <a:spcAft>
                <a:spcPts val="0"/>
              </a:spcAft>
            </a:pPr>
            <a:r>
              <a:rPr lang="ru-RU" sz="2800" dirty="0">
                <a:solidFill>
                  <a:schemeClr val="dk1"/>
                </a:solidFill>
              </a:rPr>
              <a:t>— наличие единого стиля оформления, простые шрифты, не более 2-3 цветов, иконки или картинки.</a:t>
            </a:r>
          </a:p>
        </p:txBody>
      </p:sp>
      <p:pic>
        <p:nvPicPr>
          <p:cNvPr id="2050" name="Picture 2" descr="https://cv0.litres.ru/pub/c/bumajnaya-kniga/cover_max1500/49331800-avtor-osnovy-infografiki-8-9-klassy-uchebnoe-posobie-ermolin-alesha-4933180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1823" y="1229487"/>
            <a:ext cx="4647518" cy="457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10131974" y="3825766"/>
            <a:ext cx="1168863" cy="113511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6980292" y="1229487"/>
            <a:ext cx="4647518" cy="4574988"/>
            <a:chOff x="6980292" y="1229487"/>
            <a:chExt cx="4647518" cy="4574988"/>
          </a:xfrm>
        </p:grpSpPr>
        <p:pic>
          <p:nvPicPr>
            <p:cNvPr id="6" name="Picture 2" descr="https://cv0.litres.ru/pub/c/bumajnaya-kniga/cover_max1500/49331800-avtor-osnovy-infografiki-8-9-klassy-uchebnoe-posobie-ermolin-alesha-49331800.jp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80292" y="1229487"/>
              <a:ext cx="4647518" cy="4574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Овал 6"/>
            <p:cNvSpPr/>
            <p:nvPr/>
          </p:nvSpPr>
          <p:spPr>
            <a:xfrm>
              <a:off x="10100443" y="3825766"/>
              <a:ext cx="1168863" cy="113511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24154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6" y="934841"/>
            <a:ext cx="5150649" cy="51506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12827" y="1174303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800" dirty="0">
                <a:solidFill>
                  <a:schemeClr val="dk1"/>
                </a:solidFill>
              </a:rPr>
              <a:t>— профессиональные: знание основ дизайна: основы живописи и рисунка, </a:t>
            </a:r>
            <a:r>
              <a:rPr lang="ru-RU" sz="2800" dirty="0" err="1">
                <a:solidFill>
                  <a:schemeClr val="dk1"/>
                </a:solidFill>
              </a:rPr>
              <a:t>колористики</a:t>
            </a:r>
            <a:r>
              <a:rPr lang="ru-RU" sz="2800" dirty="0">
                <a:solidFill>
                  <a:schemeClr val="dk1"/>
                </a:solidFill>
              </a:rPr>
              <a:t>; </a:t>
            </a:r>
            <a:endParaRPr lang="ru-RU" sz="2800" dirty="0" smtClean="0">
              <a:solidFill>
                <a:schemeClr val="dk1"/>
              </a:solidFill>
            </a:endParaRPr>
          </a:p>
          <a:p>
            <a:pPr indent="450215" algn="just">
              <a:spcAft>
                <a:spcPts val="0"/>
              </a:spcAft>
            </a:pPr>
            <a:r>
              <a:rPr lang="ru-RU" sz="2800" dirty="0">
                <a:solidFill>
                  <a:schemeClr val="dk1"/>
                </a:solidFill>
              </a:rPr>
              <a:t>— </a:t>
            </a:r>
            <a:r>
              <a:rPr lang="ru-RU" sz="2800" dirty="0" smtClean="0">
                <a:solidFill>
                  <a:schemeClr val="dk1"/>
                </a:solidFill>
              </a:rPr>
              <a:t>умения </a:t>
            </a:r>
            <a:r>
              <a:rPr lang="ru-RU" sz="2800" dirty="0">
                <a:solidFill>
                  <a:schemeClr val="dk1"/>
                </a:solidFill>
              </a:rPr>
              <a:t>работать в растровых и векторных графических редакторов, знание основ </a:t>
            </a:r>
            <a:r>
              <a:rPr lang="ru-RU" sz="2800" dirty="0" smtClean="0">
                <a:solidFill>
                  <a:schemeClr val="dk1"/>
                </a:solidFill>
              </a:rPr>
              <a:t>маркетинга;</a:t>
            </a:r>
            <a:endParaRPr lang="ru-RU" sz="2800" dirty="0">
              <a:solidFill>
                <a:schemeClr val="dk1"/>
              </a:solidFill>
            </a:endParaRPr>
          </a:p>
          <a:p>
            <a:pPr indent="450215" algn="just">
              <a:spcAft>
                <a:spcPts val="0"/>
              </a:spcAft>
            </a:pPr>
            <a:r>
              <a:rPr lang="ru-RU" sz="2800" dirty="0">
                <a:solidFill>
                  <a:schemeClr val="dk1"/>
                </a:solidFill>
              </a:rPr>
              <a:t>— личные: профессиональная коммуникация, Зрительная память, уметь работать с большим массивом информации и др.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61442" y="-15059"/>
            <a:ext cx="10025117" cy="1003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4400" b="1" spc="-50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Качества </a:t>
            </a:r>
            <a:r>
              <a:rPr lang="ru-RU" sz="4400" b="1" spc="-5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специалиста по </a:t>
            </a:r>
            <a:r>
              <a:rPr lang="ru-RU" sz="4400" b="1" spc="-50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инфографики</a:t>
            </a:r>
            <a:endParaRPr lang="ru-RU" sz="4400" b="1" spc="-5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69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664" y="3898036"/>
            <a:ext cx="120183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dk1"/>
                </a:solidFill>
              </a:rPr>
              <a:t>Как называется профессия специалиста по </a:t>
            </a:r>
            <a:r>
              <a:rPr lang="ru-RU" sz="2800" dirty="0" smtClean="0">
                <a:solidFill>
                  <a:schemeClr val="dk1"/>
                </a:solidFill>
              </a:rPr>
              <a:t>инфографике? Укажите </a:t>
            </a:r>
            <a:r>
              <a:rPr lang="ru-RU" sz="2800" dirty="0">
                <a:solidFill>
                  <a:schemeClr val="dk1"/>
                </a:solidFill>
              </a:rPr>
              <a:t>правильный вариант </a:t>
            </a:r>
            <a:r>
              <a:rPr lang="ru-RU" sz="2800" dirty="0" smtClean="0">
                <a:solidFill>
                  <a:schemeClr val="dk1"/>
                </a:solidFill>
              </a:rPr>
              <a:t>ответа</a:t>
            </a:r>
            <a:r>
              <a:rPr lang="ru-RU" sz="2800" dirty="0">
                <a:solidFill>
                  <a:schemeClr val="dk1"/>
                </a:solidFill>
              </a:rPr>
              <a:t>.</a:t>
            </a:r>
            <a:endParaRPr lang="ru-RU" sz="2800" dirty="0" smtClean="0">
              <a:solidFill>
                <a:schemeClr val="dk1"/>
              </a:solidFill>
            </a:endParaRPr>
          </a:p>
          <a:p>
            <a:r>
              <a:rPr lang="ru-RU" sz="2800" dirty="0" smtClean="0">
                <a:solidFill>
                  <a:schemeClr val="dk1"/>
                </a:solidFill>
              </a:rPr>
              <a:t>А. Информационный </a:t>
            </a:r>
            <a:r>
              <a:rPr lang="ru-RU" sz="2800" dirty="0">
                <a:solidFill>
                  <a:schemeClr val="dk1"/>
                </a:solidFill>
              </a:rPr>
              <a:t>дизайнер</a:t>
            </a:r>
          </a:p>
          <a:p>
            <a:r>
              <a:rPr lang="en-US" sz="2800" dirty="0" smtClean="0">
                <a:solidFill>
                  <a:schemeClr val="dk1"/>
                </a:solidFill>
              </a:rPr>
              <a:t>B. </a:t>
            </a:r>
            <a:r>
              <a:rPr lang="ru-RU" sz="2800" dirty="0" smtClean="0">
                <a:solidFill>
                  <a:schemeClr val="dk1"/>
                </a:solidFill>
              </a:rPr>
              <a:t>Графический </a:t>
            </a:r>
            <a:r>
              <a:rPr lang="ru-RU" sz="2800" dirty="0">
                <a:solidFill>
                  <a:schemeClr val="dk1"/>
                </a:solidFill>
              </a:rPr>
              <a:t>дизайнер</a:t>
            </a:r>
          </a:p>
          <a:p>
            <a:r>
              <a:rPr lang="en-US" sz="2800" dirty="0" smtClean="0">
                <a:solidFill>
                  <a:schemeClr val="dk1"/>
                </a:solidFill>
              </a:rPr>
              <a:t>C. </a:t>
            </a:r>
            <a:r>
              <a:rPr lang="ru-RU" sz="2800" dirty="0" err="1" smtClean="0">
                <a:solidFill>
                  <a:schemeClr val="dk1"/>
                </a:solidFill>
              </a:rPr>
              <a:t>Инфографист</a:t>
            </a:r>
            <a:endParaRPr lang="ru-RU" sz="2800" dirty="0">
              <a:solidFill>
                <a:schemeClr val="dk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664" y="1107996"/>
            <a:ext cx="11836400" cy="2438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2800" y="0"/>
            <a:ext cx="110268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4400" b="1" spc="-50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Изучите информацию и ответьте на вопрос</a:t>
            </a:r>
            <a:endParaRPr lang="ru-RU" sz="4400" b="1" spc="-5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37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5900" y="553998"/>
            <a:ext cx="7696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 dirty="0" smtClean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r>
              <a:rPr lang="ru-RU" sz="2400" b="1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со специализацией «Инфографика» </a:t>
            </a: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можно получить </a:t>
            </a: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в МГУ на факультете </a:t>
            </a:r>
            <a:r>
              <a:rPr lang="ru-RU" sz="2400" dirty="0" smtClean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журналистики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 smtClean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Московские </a:t>
            </a: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Вузы и колледжи проводят</a:t>
            </a: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подготовку специалистов по направлению «Графический дизайн»: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Школа дизайна НИУ </a:t>
            </a:r>
            <a:r>
              <a:rPr lang="ru-RU" sz="2400" dirty="0" smtClean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ВШЭ</a:t>
            </a:r>
            <a:endParaRPr lang="ru-RU" sz="2400" dirty="0" smtClean="0">
              <a:solidFill>
                <a:srgbClr val="11111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 smtClean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Московский государственный академический художественный институт им. В.И. Сурикова </a:t>
            </a:r>
            <a:endParaRPr lang="ru-RU" sz="2400" dirty="0">
              <a:solidFill>
                <a:srgbClr val="11111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 smtClean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Институт бизнеса и дизайна </a:t>
            </a:r>
            <a:endParaRPr lang="ru-RU" sz="2400" dirty="0" smtClean="0">
              <a:solidFill>
                <a:srgbClr val="11111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 smtClean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Колледж архитектуры, дизайна и реинжиниринга №26 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Школа анализа данных «Яндекса» </a:t>
            </a:r>
            <a:endParaRPr lang="ru-RU" sz="2400" dirty="0" smtClean="0">
              <a:solidFill>
                <a:srgbClr val="11111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 smtClean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Британская высшая школа дизайна </a:t>
            </a:r>
            <a:endParaRPr lang="ru-RU" sz="2400" dirty="0" smtClean="0">
              <a:solidFill>
                <a:srgbClr val="11111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 smtClean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Центр компьютерного обучения «Специалист» МГТУ им. Н.Э. Баумана 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proforientatsiya.kpk74.ru/images/news/%D0%A0%D0%BE%D0%BB%D1%8C_%D0%BA%D1%80%D1%83%D0%B6%D0%BA%D0%BE%D0%B2%D0%BE%D0%B9_%D1%80%D0%B0%D0%B1%D0%BE%D1%82%D1%8B_%D0%B2_%D1%80%D0%B0%D0%B7%D0%B2%D0%B8%D1%82%D0%B8%D0%B8_%D1%82%D0%B2%D0%BE%D1%80%D1%87%D0%B5%D1%81%D0%BA%D0%B8%D1%85_%D1%81%D0%BF%D0%BE%D1%81%D0%BE%D0%B1%D0%BD%D0%BE%D1%81%D1%82%D0%B5%D0%B9_%D1%81%D1%82%D1%83%D0%B4%D0%B5%D0%BD%D1%82%D0%B0/idfg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5000" y="553998"/>
            <a:ext cx="3475789" cy="56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86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200" y="733246"/>
            <a:ext cx="7734300" cy="5819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dirty="0" smtClean="0">
                <a:solidFill>
                  <a:schemeClr val="dk1"/>
                </a:solidFill>
              </a:rPr>
              <a:t>Создайте </a:t>
            </a:r>
            <a:r>
              <a:rPr lang="ru-RU" sz="2400" dirty="0">
                <a:solidFill>
                  <a:schemeClr val="dk1"/>
                </a:solidFill>
              </a:rPr>
              <a:t>инфографику на тему "Учебный предмет в профессии". 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chemeClr val="dk1"/>
                </a:solidFill>
              </a:rPr>
              <a:t>План работы.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chemeClr val="dk1"/>
                </a:solidFill>
              </a:rPr>
              <a:t>1. Выберите учебный предмет, который Вам нравится. 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chemeClr val="dk1"/>
                </a:solidFill>
              </a:rPr>
              <a:t>2. Определите его связь с различными профессиями.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chemeClr val="dk1"/>
                </a:solidFill>
              </a:rPr>
              <a:t>3. Придумайте идею оформления для предоставления информации с помощью диаграмм, схем, рисунков, карт с пояснениями.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chemeClr val="dk1"/>
                </a:solidFill>
              </a:rPr>
              <a:t>4. Откройте программу PowerPoint.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chemeClr val="dk1"/>
                </a:solidFill>
              </a:rPr>
              <a:t>5. При создании используйте единый стиль, простые шрифты, цвета не более 1-3 цветов, иконки и картинки. Не размещайте много информации в одной инфографике.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chemeClr val="dk1"/>
                </a:solidFill>
              </a:rPr>
              <a:t>6. Укажите информацию об авторе.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chemeClr val="dk1"/>
                </a:solidFill>
              </a:rPr>
              <a:t>Работу пришлите на электронную почту учителя.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76310"/>
            <a:ext cx="53648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spcAft>
                <a:spcPts val="800"/>
              </a:spcAft>
            </a:pPr>
            <a:r>
              <a:rPr lang="ru-RU" sz="4400" b="1" spc="-5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Домашнее задание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1801" y="1422400"/>
            <a:ext cx="4015041" cy="394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4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248006.selcdn.ru/main/upload/setka_images/10493612012020_4722513d69363eb8e301bcbc5a9b6b244943d87f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8314" y="270641"/>
            <a:ext cx="5917973" cy="555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o.nios.ru/sites/io.nios.ru/files/styles/fotostatija/public/images/2017/12/image002_9.jpg?itok=XI87tE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415" y="270641"/>
            <a:ext cx="5255744" cy="548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3780" y="5759669"/>
            <a:ext cx="11827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К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ак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называется данный способ представления информации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75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5421" y="2756619"/>
            <a:ext cx="5306379" cy="25225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79800" y="228600"/>
            <a:ext cx="838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spc="-50" dirty="0" smtClean="0">
                <a:solidFill>
                  <a:srgbClr val="990033"/>
                </a:solidFill>
                <a:ea typeface="+mj-ea"/>
                <a:cs typeface="+mj-cs"/>
              </a:rPr>
              <a:t>«</a:t>
            </a:r>
            <a:r>
              <a:rPr lang="ru-RU" sz="3200" b="1" spc="-50" dirty="0">
                <a:solidFill>
                  <a:srgbClr val="990033"/>
                </a:solidFill>
                <a:ea typeface="+mj-ea"/>
                <a:cs typeface="+mj-cs"/>
              </a:rPr>
              <a:t>Какой толк в книге</a:t>
            </a:r>
            <a:r>
              <a:rPr lang="ru-RU" sz="3200" b="1" spc="-50" dirty="0" smtClean="0">
                <a:solidFill>
                  <a:srgbClr val="990033"/>
                </a:solidFill>
                <a:ea typeface="+mj-ea"/>
                <a:cs typeface="+mj-cs"/>
              </a:rPr>
              <a:t>, — </a:t>
            </a:r>
            <a:r>
              <a:rPr lang="ru-RU" sz="3200" b="1" spc="-50" dirty="0">
                <a:solidFill>
                  <a:srgbClr val="990033"/>
                </a:solidFill>
                <a:ea typeface="+mj-ea"/>
                <a:cs typeface="+mj-cs"/>
              </a:rPr>
              <a:t>подумала Алиса, — если в ней нет ни картинок, ни разговоров</a:t>
            </a:r>
            <a:r>
              <a:rPr lang="ru-RU" sz="3200" b="1" spc="-50" dirty="0" smtClean="0">
                <a:solidFill>
                  <a:srgbClr val="990033"/>
                </a:solidFill>
                <a:ea typeface="+mj-ea"/>
                <a:cs typeface="+mj-cs"/>
              </a:rPr>
              <a:t>?..»</a:t>
            </a:r>
            <a:r>
              <a:rPr lang="ru-RU" sz="3200" b="1" spc="-50" dirty="0">
                <a:solidFill>
                  <a:srgbClr val="990033"/>
                </a:solidFill>
                <a:ea typeface="+mj-ea"/>
                <a:cs typeface="+mj-cs"/>
              </a:rPr>
              <a:t> </a:t>
            </a:r>
            <a:endParaRPr lang="ru-RU" sz="3200" b="1" spc="-50" dirty="0" smtClean="0">
              <a:solidFill>
                <a:srgbClr val="990033"/>
              </a:solidFill>
              <a:ea typeface="+mj-ea"/>
              <a:cs typeface="+mj-cs"/>
            </a:endParaRPr>
          </a:p>
          <a:p>
            <a:pPr algn="r"/>
            <a:r>
              <a:rPr lang="ru-RU" sz="3200" b="1" spc="-50" dirty="0" smtClean="0">
                <a:solidFill>
                  <a:srgbClr val="990033"/>
                </a:solidFill>
                <a:ea typeface="+mj-ea"/>
                <a:cs typeface="+mj-cs"/>
              </a:rPr>
              <a:t>Льюис Кэрролла </a:t>
            </a:r>
            <a:endParaRPr lang="ru-RU" sz="3200" b="1" spc="-50" dirty="0">
              <a:solidFill>
                <a:srgbClr val="990033"/>
              </a:solidFill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571094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 dirty="0" smtClean="0">
                <a:solidFill>
                  <a:schemeClr val="dk1"/>
                </a:solidFill>
              </a:rPr>
              <a:t>Логически </a:t>
            </a:r>
            <a:r>
              <a:rPr lang="ru-RU" sz="2400" b="1" dirty="0">
                <a:solidFill>
                  <a:schemeClr val="dk1"/>
                </a:solidFill>
              </a:rPr>
              <a:t>завершите фразы: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chemeClr val="dk1"/>
                </a:solidFill>
              </a:rPr>
              <a:t>— инфографика — это законченная история с определенным </a:t>
            </a:r>
            <a:r>
              <a:rPr lang="ru-RU" sz="2400" dirty="0" smtClean="0">
                <a:solidFill>
                  <a:schemeClr val="dk1"/>
                </a:solidFill>
              </a:rPr>
              <a:t>...</a:t>
            </a:r>
            <a:endParaRPr lang="ru-RU" sz="2400" dirty="0">
              <a:solidFill>
                <a:schemeClr val="dk1"/>
              </a:solidFill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chemeClr val="dk1"/>
                </a:solidFill>
              </a:rPr>
              <a:t>— чтобы стать специалистом по инфографике надо пойти учиться по </a:t>
            </a:r>
            <a:r>
              <a:rPr lang="ru-RU" sz="2400" dirty="0" smtClean="0">
                <a:solidFill>
                  <a:schemeClr val="dk1"/>
                </a:solidFill>
              </a:rPr>
              <a:t>специальности ...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 smtClean="0">
                <a:solidFill>
                  <a:schemeClr val="dk1"/>
                </a:solidFill>
              </a:rPr>
              <a:t>— </a:t>
            </a:r>
            <a:r>
              <a:rPr lang="ru-RU" sz="2400" dirty="0">
                <a:solidFill>
                  <a:schemeClr val="dk1"/>
                </a:solidFill>
              </a:rPr>
              <a:t>специалистом по инфографике должен владеть следующими профессиональными </a:t>
            </a:r>
            <a:r>
              <a:rPr lang="ru-RU" sz="2400" dirty="0" smtClean="0">
                <a:solidFill>
                  <a:schemeClr val="dk1"/>
                </a:solidFill>
              </a:rPr>
              <a:t>навыками ...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 smtClean="0">
                <a:solidFill>
                  <a:schemeClr val="dk1"/>
                </a:solidFill>
              </a:rPr>
              <a:t>— </a:t>
            </a:r>
            <a:r>
              <a:rPr lang="ru-RU" sz="2400" dirty="0">
                <a:solidFill>
                  <a:schemeClr val="dk1"/>
                </a:solidFill>
              </a:rPr>
              <a:t>эти навыки я могу развивать... (уже сегодня).</a:t>
            </a:r>
          </a:p>
          <a:p>
            <a:pPr indent="450215" algn="just">
              <a:spcAft>
                <a:spcPts val="800"/>
              </a:spcAft>
            </a:pPr>
            <a:r>
              <a:rPr lang="ru-RU" sz="2400" dirty="0">
                <a:solidFill>
                  <a:schemeClr val="dk1"/>
                </a:solidFill>
              </a:rPr>
              <a:t>— основы инфографики связаны с </a:t>
            </a:r>
            <a:r>
              <a:rPr lang="ru-RU" sz="2400" dirty="0" smtClean="0">
                <a:solidFill>
                  <a:schemeClr val="dk1"/>
                </a:solidFill>
              </a:rPr>
              <a:t>профессиями …</a:t>
            </a:r>
            <a:endParaRPr lang="ru-RU" sz="24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6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F452A527-3631-41ED-858D-3777A7D14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3339" y="2415941"/>
            <a:ext cx="6030686" cy="4118066"/>
          </a:xfrm>
        </p:spPr>
        <p:txBody>
          <a:bodyPr rtlCol="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60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/>
            </a:r>
            <a:br>
              <a:rPr lang="ru-RU" sz="60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</a:br>
            <a:r>
              <a:rPr lang="ru-RU" sz="6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anose="020F0502020204030204" pitchFamily="34" charset="0"/>
              </a:rPr>
              <a:t>Основы </a:t>
            </a: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anose="020F0502020204030204" pitchFamily="34" charset="0"/>
              </a:rPr>
              <a:t/>
            </a:r>
            <a:b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anose="020F0502020204030204" pitchFamily="34" charset="0"/>
              </a:rPr>
            </a:b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anose="020F0502020204030204" pitchFamily="34" charset="0"/>
              </a:rPr>
              <a:t>инфографики </a:t>
            </a:r>
            <a:r>
              <a:rPr lang="ru-RU" sz="6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anose="020F0502020204030204" pitchFamily="34" charset="0"/>
              </a:rPr>
              <a:t>– </a:t>
            </a:r>
            <a: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шаг в будущую профессию</a:t>
            </a:r>
            <a:r>
              <a:rPr lang="ru-RU" b="1" dirty="0">
                <a:latin typeface="+mn-lt"/>
                <a:cs typeface="Calibri" panose="020F0502020204030204" pitchFamily="34" charset="0"/>
              </a:rPr>
              <a:t> </a:t>
            </a:r>
            <a:endParaRPr lang="ru-RU" sz="6000" b="1" dirty="0">
              <a:solidFill>
                <a:schemeClr val="accent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940CBE3-3F91-419A-A649-32AB388ECA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D28A9C89-B313-458F-9C85-515930A51A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91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27260" y="3983419"/>
            <a:ext cx="6110556" cy="1252723"/>
          </a:xfrm>
        </p:spPr>
        <p:txBody>
          <a:bodyPr>
            <a:noAutofit/>
          </a:bodyPr>
          <a:lstStyle/>
          <a:p>
            <a:pPr algn="ctr"/>
            <a:r>
              <a:rPr lang="ru-RU" sz="3200" b="1" spc="-50" dirty="0">
                <a:solidFill>
                  <a:schemeClr val="accent2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Николай Александрович Рубакин (</a:t>
            </a:r>
            <a:r>
              <a:rPr lang="ru-RU" sz="3200" b="1" spc="-5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1862—1946г.г.)</a:t>
            </a:r>
            <a:endParaRPr lang="ru-RU" sz="3200" b="1" spc="-50" dirty="0">
              <a:solidFill>
                <a:schemeClr val="accent2">
                  <a:lumMod val="50000"/>
                </a:schemeClr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026" name="Picture 2" descr="https://www.rsl.ru/photo/!_ORS/6-NOVOSTI/2020/rubakin/rb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660" y="220716"/>
            <a:ext cx="5640027" cy="376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great-country.ru/images/IMPERIYA_CARIZM/Rossiya_1912_goda_v_cifrah_01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8544" y="220717"/>
            <a:ext cx="3179420" cy="46560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4549" y="5105179"/>
            <a:ext cx="114562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Книга содержит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различный статистический материал о Российской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Империи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9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1001" y="287062"/>
            <a:ext cx="4364659" cy="272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 descr="8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21292" y="287062"/>
            <a:ext cx="5715711" cy="4112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 descr="https://sun9-61.userapi.com/boyOF1DZkzN9CS8CqldTO_K1566K9Sq_uovJJQ/tmluKkpxGC4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1001" y="3355839"/>
            <a:ext cx="4364659" cy="2953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Овал 4"/>
          <p:cNvSpPr/>
          <p:nvPr/>
        </p:nvSpPr>
        <p:spPr>
          <a:xfrm>
            <a:off x="4291974" y="287062"/>
            <a:ext cx="778213" cy="821891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1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319082" y="3355839"/>
            <a:ext cx="778213" cy="821891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2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879657" y="287061"/>
            <a:ext cx="778213" cy="821891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3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96831" y="4907561"/>
            <a:ext cx="67646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Посмотрите на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иллюстрации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и дайте им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названия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3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738257" y="230458"/>
            <a:ext cx="555534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969895" algn="ctr"/>
                <a:tab pos="5940425" algn="r"/>
              </a:tabLst>
            </a:pPr>
            <a:r>
              <a:rPr lang="ru-RU" sz="3200" b="1" spc="-50" dirty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Вопросы </a:t>
            </a:r>
          </a:p>
          <a:p>
            <a:pPr>
              <a:tabLst>
                <a:tab pos="2969895" algn="ctr"/>
                <a:tab pos="5940425" algn="r"/>
              </a:tabLst>
            </a:pPr>
            <a:r>
              <a:rPr lang="ru-RU" sz="3200" b="1" spc="-50" dirty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для обсуждения</a:t>
            </a:r>
          </a:p>
          <a:p>
            <a:r>
              <a:rPr lang="ru-RU" sz="2400" dirty="0">
                <a:cs typeface="Calibri" panose="020F0502020204030204" pitchFamily="34" charset="0"/>
              </a:rPr>
              <a:t/>
            </a:r>
            <a:br>
              <a:rPr lang="ru-RU" sz="2400" dirty="0">
                <a:cs typeface="Calibri" panose="020F0502020204030204" pitchFamily="34" charset="0"/>
              </a:rPr>
            </a:br>
            <a:r>
              <a:rPr lang="ru-RU" sz="2400" spc="-50" dirty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1. Где можно использовать инфографику? </a:t>
            </a:r>
          </a:p>
          <a:p>
            <a:endParaRPr lang="ru-RU" sz="2400" spc="-50" dirty="0">
              <a:solidFill>
                <a:schemeClr val="accent2">
                  <a:lumMod val="50000"/>
                </a:schemeClr>
              </a:solidFill>
              <a:ea typeface="+mj-ea"/>
              <a:cs typeface="+mj-cs"/>
            </a:endParaRPr>
          </a:p>
          <a:p>
            <a:r>
              <a:rPr lang="ru-RU" sz="2400" spc="-50" dirty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2. Почему использовать инфографику рационально? </a:t>
            </a:r>
          </a:p>
          <a:p>
            <a:endParaRPr lang="ru-RU" sz="2400" spc="-50" dirty="0">
              <a:solidFill>
                <a:schemeClr val="accent2">
                  <a:lumMod val="50000"/>
                </a:schemeClr>
              </a:solidFill>
              <a:ea typeface="+mj-ea"/>
              <a:cs typeface="+mj-cs"/>
            </a:endParaRPr>
          </a:p>
          <a:p>
            <a:r>
              <a:rPr lang="ru-RU" sz="2400" spc="-50" dirty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3. В чем отличие инфографики от других видов визуализации информации? </a:t>
            </a:r>
          </a:p>
          <a:p>
            <a:endParaRPr lang="ru-RU" sz="2400" spc="-50" dirty="0">
              <a:solidFill>
                <a:schemeClr val="accent2">
                  <a:lumMod val="50000"/>
                </a:schemeClr>
              </a:solidFill>
              <a:ea typeface="+mj-ea"/>
              <a:cs typeface="+mj-cs"/>
            </a:endParaRPr>
          </a:p>
          <a:p>
            <a:r>
              <a:rPr lang="ru-RU" sz="2400" spc="-50" dirty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4. Какое определение можно дать понятию "инфографика"? </a:t>
            </a:r>
          </a:p>
        </p:txBody>
      </p:sp>
      <p:pic>
        <p:nvPicPr>
          <p:cNvPr id="4" name="Инфографика_малы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43" y="1647413"/>
            <a:ext cx="6618514" cy="372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4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8906" y="5773052"/>
            <a:ext cx="102265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hlinkClick r:id="rId2"/>
              </a:rPr>
              <a:t>Интерактивное приложение "Типы инфографики"</a:t>
            </a:r>
            <a:endParaRPr lang="ru-RU" sz="3200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01401" y="1487910"/>
            <a:ext cx="23246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cs typeface="Calibri" panose="020F0502020204030204" pitchFamily="34" charset="0"/>
              </a:rPr>
              <a:t>РЕКЛАМНАЯ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39140" y="1990048"/>
            <a:ext cx="2908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АНАЛИТИЧЕСКАЯ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1687" y="1466828"/>
            <a:ext cx="2116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cs typeface="Calibri" panose="020F0502020204030204" pitchFamily="34" charset="0"/>
              </a:rPr>
              <a:t>НОВОСТНАЯ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97137" y="1921801"/>
            <a:ext cx="35543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cs typeface="Calibri" panose="020F0502020204030204" pitchFamily="34" charset="0"/>
              </a:rPr>
              <a:t> КОНСТРУКЦИОННАЯ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61371" y="1516974"/>
            <a:ext cx="29322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СРАВНИТЕЛЬНАЯ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9AB2EA78-AEB3-469B-9025-3B17201A457B}"/>
              </a:ext>
            </a:extLst>
          </p:cNvPr>
          <p:cNvSpPr txBox="1">
            <a:spLocks/>
          </p:cNvSpPr>
          <p:nvPr/>
        </p:nvSpPr>
        <p:spPr>
          <a:xfrm>
            <a:off x="3088721" y="242351"/>
            <a:ext cx="6030686" cy="672662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6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ИНФОГРАФИКА</a:t>
            </a:r>
          </a:p>
        </p:txBody>
      </p:sp>
      <p:pic>
        <p:nvPicPr>
          <p:cNvPr id="1026" name="Picture 2" descr="https://ostrovrusa.ru/wp-content/uploads/2019/11/blobid157474696186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9434" y="2608350"/>
            <a:ext cx="6117564" cy="318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 flipV="1">
            <a:off x="1067163" y="1289024"/>
            <a:ext cx="10073803" cy="699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078185" y="1292523"/>
            <a:ext cx="6076" cy="25052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402151" y="1324920"/>
            <a:ext cx="6076" cy="25052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1146892" y="1266703"/>
            <a:ext cx="6076" cy="25052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268445" y="1289024"/>
            <a:ext cx="12002" cy="70102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257843" y="1319840"/>
            <a:ext cx="12002" cy="70102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27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657491" y="1235839"/>
            <a:ext cx="35142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3200" b="1" spc="-50" dirty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Задание. </a:t>
            </a:r>
            <a:endParaRPr lang="ru-RU" sz="3200" b="1" spc="-50" dirty="0" smtClean="0">
              <a:solidFill>
                <a:schemeClr val="accent1">
                  <a:lumMod val="50000"/>
                </a:schemeClr>
              </a:solidFill>
              <a:ea typeface="+mj-ea"/>
              <a:cs typeface="+mj-cs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3200" b="1" spc="-50" dirty="0" smtClean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Сравните изображения инфографики</a:t>
            </a:r>
            <a:r>
              <a:rPr lang="ru-RU" sz="3200" b="1" spc="-50" dirty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 и сформулируйте </a:t>
            </a:r>
            <a:r>
              <a:rPr lang="ru-RU" sz="3200" b="1" spc="-50" dirty="0" smtClean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 признак  хорошей инфографики</a:t>
            </a:r>
            <a:endParaRPr lang="ru-RU" sz="3200" b="1" spc="-50" dirty="0">
              <a:solidFill>
                <a:schemeClr val="accent2">
                  <a:lumMod val="50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592" y="3199191"/>
            <a:ext cx="4436620" cy="25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00" y="3199191"/>
            <a:ext cx="4526728" cy="25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592" y="105878"/>
            <a:ext cx="4333899" cy="252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07" y="105878"/>
            <a:ext cx="4106556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7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Выноска 1 (с границей) 20"/>
          <p:cNvSpPr/>
          <p:nvPr/>
        </p:nvSpPr>
        <p:spPr>
          <a:xfrm flipH="1">
            <a:off x="190387" y="271131"/>
            <a:ext cx="1282536" cy="1048357"/>
          </a:xfrm>
          <a:prstGeom prst="accentCallout1">
            <a:avLst>
              <a:gd name="adj1" fmla="val 18750"/>
              <a:gd name="adj2" fmla="val -8333"/>
              <a:gd name="adj3" fmla="val 146483"/>
              <a:gd name="adj4" fmla="val -6148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Выноска 1 (с границей) 18"/>
          <p:cNvSpPr/>
          <p:nvPr/>
        </p:nvSpPr>
        <p:spPr>
          <a:xfrm>
            <a:off x="3914947" y="354943"/>
            <a:ext cx="1282536" cy="1048357"/>
          </a:xfrm>
          <a:prstGeom prst="accentCallout1">
            <a:avLst>
              <a:gd name="adj1" fmla="val 18750"/>
              <a:gd name="adj2" fmla="val -8333"/>
              <a:gd name="adj3" fmla="val 146483"/>
              <a:gd name="adj4" fmla="val -6148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Выноска 1 (с границей) 10"/>
          <p:cNvSpPr/>
          <p:nvPr/>
        </p:nvSpPr>
        <p:spPr>
          <a:xfrm flipH="1">
            <a:off x="6593503" y="354943"/>
            <a:ext cx="1282536" cy="1048357"/>
          </a:xfrm>
          <a:prstGeom prst="accentCallout1">
            <a:avLst>
              <a:gd name="adj1" fmla="val 18750"/>
              <a:gd name="adj2" fmla="val -8333"/>
              <a:gd name="adj3" fmla="val 146483"/>
              <a:gd name="adj4" fmla="val -6148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Microsoft Office 2016 Applications 16.0.4266.1001 RePack by -{A.L.E.X.}-  [Ru/En]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020" y="182513"/>
            <a:ext cx="1334515" cy="130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7761878" y="1785924"/>
            <a:ext cx="3123423" cy="1726667"/>
          </a:xfrm>
          <a:prstGeom prst="ellips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200" b="1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178000" y="1802161"/>
            <a:ext cx="3123423" cy="1726667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200" b="1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07728" y="1908921"/>
            <a:ext cx="2993695" cy="1616203"/>
          </a:xfrm>
          <a:prstGeom prst="ellipse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Средства 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MS Office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786935" y="1840938"/>
            <a:ext cx="2993695" cy="168789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spc="-5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On-line </a:t>
            </a:r>
            <a:endParaRPr lang="ru-RU" sz="3600" b="1" spc="-5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ru-RU" sz="3600" b="1" spc="-5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сервисы </a:t>
            </a:r>
          </a:p>
        </p:txBody>
      </p:sp>
      <p:pic>
        <p:nvPicPr>
          <p:cNvPr id="6148" name="Picture 4" descr="Microsoft Office 2016 Applications 16.0.4266.1001 RePack by -{A.L.E.X.}-  [Ru/En]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14947" y="237776"/>
            <a:ext cx="1321558" cy="128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4235" y="427176"/>
            <a:ext cx="1888177" cy="903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0" name="Выноска 1 (с границей) 19"/>
          <p:cNvSpPr/>
          <p:nvPr/>
        </p:nvSpPr>
        <p:spPr>
          <a:xfrm flipV="1">
            <a:off x="2739711" y="3875169"/>
            <a:ext cx="1282536" cy="1048357"/>
          </a:xfrm>
          <a:prstGeom prst="accentCallout1">
            <a:avLst>
              <a:gd name="adj1" fmla="val 18750"/>
              <a:gd name="adj2" fmla="val -8333"/>
              <a:gd name="adj3" fmla="val 146483"/>
              <a:gd name="adj4" fmla="val -6148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0" name="Picture 6" descr="Microsoft Office 2016 Applications 16.0.4266.1001 RePack by -{A.L.E.X.}-  [Ru/En]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77"/>
          <a:stretch/>
        </p:blipFill>
        <p:spPr bwMode="auto">
          <a:xfrm>
            <a:off x="2729074" y="3732090"/>
            <a:ext cx="1293173" cy="133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Выноска 1 (с границей) 21"/>
          <p:cNvSpPr/>
          <p:nvPr/>
        </p:nvSpPr>
        <p:spPr>
          <a:xfrm>
            <a:off x="10531162" y="271131"/>
            <a:ext cx="1282536" cy="1048357"/>
          </a:xfrm>
          <a:prstGeom prst="accentCallout1">
            <a:avLst>
              <a:gd name="adj1" fmla="val 18750"/>
              <a:gd name="adj2" fmla="val -8333"/>
              <a:gd name="adj3" fmla="val 146483"/>
              <a:gd name="adj4" fmla="val -6148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4" name="Picture 10" descr="https://gruzdevv.ru/wp-content/uploads/2018/06/canva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31162" y="184883"/>
            <a:ext cx="1591294" cy="113460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3" name="Выноска 1 (с границей) 22"/>
          <p:cNvSpPr/>
          <p:nvPr/>
        </p:nvSpPr>
        <p:spPr>
          <a:xfrm flipH="1" flipV="1">
            <a:off x="7876039" y="3980762"/>
            <a:ext cx="1282536" cy="1048357"/>
          </a:xfrm>
          <a:prstGeom prst="accentCallout1">
            <a:avLst>
              <a:gd name="adj1" fmla="val 18750"/>
              <a:gd name="adj2" fmla="val -8333"/>
              <a:gd name="adj3" fmla="val 146483"/>
              <a:gd name="adj4" fmla="val -6148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1775" y="4208717"/>
            <a:ext cx="3606800" cy="7112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0" y="5071451"/>
            <a:ext cx="121919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Пиктограммы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каких офисных программ изображены на рисунке?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Какие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возможности этих программ могут понадобиться для создания инфографики? </a:t>
            </a:r>
          </a:p>
        </p:txBody>
      </p:sp>
    </p:spTree>
    <p:extLst>
      <p:ext uri="{BB962C8B-B14F-4D97-AF65-F5344CB8AC3E}">
        <p14:creationId xmlns:p14="http://schemas.microsoft.com/office/powerpoint/2010/main" val="236034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спектива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44285998_TF11437505.potx" id="{573CC4FA-BF5D-4F9E-B83B-3F6BFFCC7045}" vid="{D69EC9A1-B068-488C-B03D-C52E4F47E2E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31F006B4-A9E1-4F39-85C8-FB836F9193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377351-63A1-4C2E-8C9A-66CDD70F1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3CD65D-61A5-43C9-A837-6EC73C7DA8AB}">
  <ds:schemaRefs>
    <ds:schemaRef ds:uri="http://schemas.microsoft.com/office/2006/metadata/properties"/>
    <ds:schemaRef ds:uri="http://schemas.microsoft.com/office/infopath/2007/PartnerControls"/>
    <ds:schemaRef ds:uri="http://purl.org/dc/terms/"/>
    <ds:schemaRef ds:uri="71af3243-3dd4-4a8d-8c0d-dd76da1f02a5"/>
    <ds:schemaRef ds:uri="http://schemas.microsoft.com/office/2006/documentManagement/types"/>
    <ds:schemaRef ds:uri="http://www.w3.org/XML/1998/namespace"/>
    <ds:schemaRef ds:uri="http://purl.org/dc/elements/1.1/"/>
    <ds:schemaRef ds:uri="16c05727-aa75-4e4a-9b5f-8a80a1165891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Инфографика</Template>
  <TotalTime>0</TotalTime>
  <Words>730</Words>
  <Application>Microsoft Office PowerPoint</Application>
  <PresentationFormat>Произвольный</PresentationFormat>
  <Paragraphs>96</Paragraphs>
  <Slides>20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РетроспективаVTI</vt:lpstr>
      <vt:lpstr>Презентация PowerPoint</vt:lpstr>
      <vt:lpstr>Презентация PowerPoint</vt:lpstr>
      <vt:lpstr> Основы  инфографики – шаг в будущую профессию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Средства  MS Office</vt:lpstr>
      <vt:lpstr>Презентация PowerPoint</vt:lpstr>
      <vt:lpstr>Виды иконок для инфографики</vt:lpstr>
      <vt:lpstr>Презентация PowerPoint</vt:lpstr>
      <vt:lpstr>Советы по созданию  инфографики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2020-10-12T09:17:42Z</dcterms:created>
  <dcterms:modified xsi:type="dcterms:W3CDTF">2021-02-26T14:44:01Z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