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57" r:id="rId5"/>
    <p:sldId id="261" r:id="rId6"/>
    <p:sldId id="266" r:id="rId7"/>
    <p:sldId id="260" r:id="rId8"/>
    <p:sldId id="267" r:id="rId9"/>
    <p:sldId id="268" r:id="rId10"/>
    <p:sldId id="269" r:id="rId11"/>
    <p:sldId id="292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63" r:id="rId20"/>
    <p:sldId id="279" r:id="rId21"/>
    <p:sldId id="281" r:id="rId22"/>
    <p:sldId id="282" r:id="rId23"/>
    <p:sldId id="283" r:id="rId24"/>
    <p:sldId id="278" r:id="rId25"/>
    <p:sldId id="286" r:id="rId26"/>
    <p:sldId id="285" r:id="rId27"/>
    <p:sldId id="287" r:id="rId28"/>
    <p:sldId id="288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002600"/>
    <a:srgbClr val="00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0777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8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66552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solidFill>
                  <a:srgbClr val="002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99BC-4097-43CC-9D13-75ABF74C2ACB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F09C-691A-44BD-B587-E9F27112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A58B-BAEE-4B7F-BE21-9465A7B9768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76DD-BE0C-4A55-99AD-14FB74E9F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A539-49EF-4014-A309-4AF50D555532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7B1-9BA9-4F7C-9415-8DFE84A0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80D8-0BB4-4CA8-BB0D-334463E4E311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9724-80EA-4E7E-9041-4042C75E4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7" name="Picture 3" descr="C:\Users\Solaris\Downloads\UK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 flipH="1"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6" name="Picture 2" descr="C:\Users\Solaris\Downloads\Rossiya-Russia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5614-DBD8-4CAF-ABDD-876B54BF54C6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D905-1ACF-4156-A180-2BDE0C597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39BA-5FCF-41B7-BFD7-8E7DA3C9E8F6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F713-4922-40AB-8C07-80ED0CFF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71B3-4A46-4287-97D2-459E520438E5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0BED-F5FE-47C3-9D46-FFAF697F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8D09-4132-47B2-86D2-8562647DB6CA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C743-20B4-4C50-8251-E72739FDF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F3B9-10CB-4CAF-8EF1-73A5C8530708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9CF9-3D87-41C6-A94D-633C1B6FE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7AB6-B7D9-493D-8B73-1839B84FB0FA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751B-A817-4CC4-937E-5A1A64055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A28B9-9D2C-4ABD-9D6A-4D31797CFBC9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B061F-0AC7-463E-8172-F436812B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2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6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6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6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MyDoc\Desktop\lesson&#1103;\&#1075;&#1075;&#1090;&#1086;&#1074;&#1099;&#1081;\crawford_s_good_table_manners_-_kids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9" y="1739589"/>
            <a:ext cx="8623610" cy="48507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0156" y="553419"/>
            <a:ext cx="7159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Travel broadens our mind</a:t>
            </a:r>
            <a:endParaRPr lang="ru-RU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58" y="629588"/>
            <a:ext cx="4572000" cy="2914650"/>
          </a:xfrm>
          <a:prstGeom prst="rect">
            <a:avLst/>
          </a:prstGeom>
          <a:ln w="38100">
            <a:solidFill>
              <a:srgbClr val="A4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037063" y="3897702"/>
            <a:ext cx="72644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What should/shouldn’t people do at mealtime in Great Britain ?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wford_s_good_table_manners_-_ki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10925" t="17753" r="11507" b="13965"/>
          <a:stretch>
            <a:fillRect/>
          </a:stretch>
        </p:blipFill>
        <p:spPr bwMode="auto">
          <a:xfrm>
            <a:off x="214282" y="428604"/>
            <a:ext cx="8419683" cy="592935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8082597">
            <a:off x="2658142" y="144845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table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manners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82597">
            <a:off x="1781925" y="144346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greetings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082597">
            <a:off x="5714791" y="154382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gestures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82597">
            <a:off x="4319647" y="1432364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behaviour outside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82597">
            <a:off x="3903777" y="157727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idioms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89528" y="378619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s3-ssl.mzstatic.com/image/thumb/Purple4/v4/e0/6f/13/e06f1346-e9cb-0bee-cba0-69eef18bbdb8/app.png/1200x630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046" y="379467"/>
            <a:ext cx="2286016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7202" y="1734363"/>
            <a:ext cx="453926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Enjoy your meal!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122" name="Picture 2" descr="https://previews.123rf.com/images/ricochet64/ricochet641604/ricochet64160400097/55946027-enjoy-your-meal-in-different-languages-word-clo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6431" y="3115331"/>
            <a:ext cx="5100212" cy="2981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s3-ssl.mzstatic.com/image/thumb/Purple4/v4/e0/6f/13/e06f1346-e9cb-0bee-cba0-69eef18bbdb8/app.png/1200x630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046" y="379467"/>
            <a:ext cx="2286016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4829" y="1869934"/>
            <a:ext cx="482847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Help yourself (to)!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0722" name="Picture 2" descr="https://sun9-14.userapi.com/c635102/v635102589/15f93/nsmDziV8_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2141" y="3252863"/>
            <a:ext cx="57531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s3-ssl.mzstatic.com/image/thumb/Purple4/v4/e0/6f/13/e06f1346-e9cb-0bee-cba0-69eef18bbdb8/app.png/1200x630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046" y="379467"/>
            <a:ext cx="2286016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8172" y="1896403"/>
            <a:ext cx="385765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God bless you!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1746" name="Picture 2" descr="https://thenypost.files.wordpress.com/2015/06/sneezing-1.jpg?quality=90&amp;strip=all&amp;w=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726" y="3412274"/>
            <a:ext cx="4349518" cy="2899678"/>
          </a:xfrm>
          <a:prstGeom prst="rect">
            <a:avLst/>
          </a:prstGeom>
          <a:noFill/>
          <a:ln w="28575">
            <a:solidFill>
              <a:srgbClr val="A4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s3-ssl.mzstatic.com/image/thumb/Purple4/v4/e0/6f/13/e06f1346-e9cb-0bee-cba0-69eef18bbdb8/app.png/1200x630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046" y="379467"/>
            <a:ext cx="2286016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7170" y="985846"/>
            <a:ext cx="385765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Break a leg!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2770" name="Picture 2" descr="https://pbs.twimg.com/media/EJ-4LCcWkAEfyGQ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886" y="2603887"/>
            <a:ext cx="3903469" cy="390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10925" t="17753" r="11507" b="13965"/>
          <a:stretch>
            <a:fillRect/>
          </a:stretch>
        </p:blipFill>
        <p:spPr bwMode="auto">
          <a:xfrm>
            <a:off x="214282" y="428604"/>
            <a:ext cx="8419683" cy="592935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8082597">
            <a:off x="2658142" y="144845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table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manners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82597">
            <a:off x="1781925" y="144346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greetings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082597">
            <a:off x="5714791" y="154382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gestures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82597">
            <a:off x="4319647" y="1432364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behaviour outside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82597">
            <a:off x="3903777" y="157727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idioms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804289" y="3819644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aboutmenshow.com/wp-content/uploads/2016/06/canstockphoto18726454-e1466958959109.jpg"/>
          <p:cNvPicPr>
            <a:picLocks noChangeAspect="1" noChangeArrowheads="1"/>
          </p:cNvPicPr>
          <p:nvPr/>
        </p:nvPicPr>
        <p:blipFill>
          <a:blip r:embed="rId2" cstate="print"/>
          <a:srcRect r="26417" b="5178"/>
          <a:stretch>
            <a:fillRect/>
          </a:stretch>
        </p:blipFill>
        <p:spPr bwMode="auto">
          <a:xfrm>
            <a:off x="2379725" y="988606"/>
            <a:ext cx="4323230" cy="4643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.depositphotos.com/2019955/2179/i/950/depositphotos_21795557-stock-photo-woman-hand-holding-a-pho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493" y="351263"/>
            <a:ext cx="4747331" cy="6186649"/>
          </a:xfrm>
          <a:prstGeom prst="rect">
            <a:avLst/>
          </a:prstGeom>
          <a:noFill/>
          <a:ln w="28575">
            <a:solidFill>
              <a:srgbClr val="A4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9" y="1739589"/>
            <a:ext cx="8623610" cy="485078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744087"/>
              </p:ext>
            </p:extLst>
          </p:nvPr>
        </p:nvGraphicFramePr>
        <p:xfrm>
          <a:off x="92075" y="92075"/>
          <a:ext cx="3079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Объект упаковщика для оболочки" showAsIcon="1" r:id="rId3" imgW="300251" imgH="361666" progId="Package">
                  <p:embed/>
                </p:oleObj>
              </mc:Choice>
              <mc:Fallback>
                <p:oleObj name="Объект упаковщика для оболочки" showAsIcon="1" r:id="rId3" imgW="300251" imgH="361666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92075"/>
                        <a:ext cx="30797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7" descr="D:\MyDoc\Desktop\lessonя\Новая папка\Trafalgar sq (1).JPG"/>
          <p:cNvPicPr>
            <a:picLocks noChangeAspect="1" noChangeArrowheads="1"/>
          </p:cNvPicPr>
          <p:nvPr/>
        </p:nvPicPr>
        <p:blipFill>
          <a:blip r:embed="rId5" cstate="print"/>
          <a:srcRect t="3704" r="28394"/>
          <a:stretch>
            <a:fillRect/>
          </a:stretch>
        </p:blipFill>
        <p:spPr bwMode="auto">
          <a:xfrm>
            <a:off x="1059700" y="540117"/>
            <a:ext cx="2928958" cy="525189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5844" name="Picture 4" descr="https://sc01.alicdn.com/kf/HTB1cskCdQOWBuNjSsppq6xPgpXah.jpg"/>
          <p:cNvPicPr>
            <a:picLocks noChangeAspect="1" noChangeArrowheads="1"/>
          </p:cNvPicPr>
          <p:nvPr/>
        </p:nvPicPr>
        <p:blipFill>
          <a:blip r:embed="rId6"/>
          <a:srcRect l="3142" t="18049" r="2956" b="18537"/>
          <a:stretch>
            <a:fillRect/>
          </a:stretch>
        </p:blipFill>
        <p:spPr bwMode="auto">
          <a:xfrm>
            <a:off x="4360128" y="1338147"/>
            <a:ext cx="4293219" cy="289931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5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wer--b-digital-flower--b--free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3" y="0"/>
            <a:ext cx="9144000" cy="6858000"/>
          </a:xfrm>
          <a:prstGeom prst="rect">
            <a:avLst/>
          </a:prstGeom>
        </p:spPr>
      </p:pic>
      <p:pic>
        <p:nvPicPr>
          <p:cNvPr id="3080" name="Picture 8" descr="D:\MyDoc\Desktop\lessonя\Новая папка\IMG_0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8" y="511194"/>
            <a:ext cx="8001055" cy="6000792"/>
          </a:xfrm>
          <a:prstGeom prst="rect">
            <a:avLst/>
          </a:prstGeom>
          <a:noFill/>
          <a:ln>
            <a:solidFill>
              <a:srgbClr val="A4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293" y="3334214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5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wer--b-digital-flower--b--free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3" y="0"/>
            <a:ext cx="9144000" cy="6858000"/>
          </a:xfrm>
          <a:prstGeom prst="rect">
            <a:avLst/>
          </a:prstGeom>
        </p:spPr>
      </p:pic>
      <p:pic>
        <p:nvPicPr>
          <p:cNvPr id="3081" name="Picture 9" descr="E:\Мои видеозаписи\Лондон — копия для меня\учебыне надписи\IMG_0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52" y="493749"/>
            <a:ext cx="7905805" cy="5929354"/>
          </a:xfrm>
          <a:prstGeom prst="rect">
            <a:avLst/>
          </a:prstGeom>
          <a:noFill/>
        </p:spPr>
      </p:pic>
      <p:pic>
        <p:nvPicPr>
          <p:cNvPr id="39939" name="Picture 3" descr="Z:\Лемберг С.Н\ezdit-na-velosipede-zapreshheno-1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703" y="1371599"/>
            <a:ext cx="938561" cy="938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57599" y="602166"/>
            <a:ext cx="16949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5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-b-digital-flower--b--free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3" y="0"/>
            <a:ext cx="9144000" cy="6858000"/>
          </a:xfrm>
          <a:prstGeom prst="rect">
            <a:avLst/>
          </a:prstGeom>
        </p:spPr>
      </p:pic>
      <p:pic>
        <p:nvPicPr>
          <p:cNvPr id="46082" name="Picture 2" descr="https://admin.idaoffice.org/wp-content/uploads/2017/03/Depositphotos_2939639_original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53" y="428604"/>
            <a:ext cx="8568375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5189" y="4906536"/>
            <a:ext cx="59659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5" name="Picture 1" descr="Z:\Лемберг С.Н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005" r="21173"/>
          <a:stretch>
            <a:fillRect/>
          </a:stretch>
        </p:blipFill>
        <p:spPr bwMode="auto">
          <a:xfrm>
            <a:off x="2319454" y="1600200"/>
            <a:ext cx="4572000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0965" y="5352585"/>
            <a:ext cx="43266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10925" t="17753" r="11507" b="13965"/>
          <a:stretch>
            <a:fillRect/>
          </a:stretch>
        </p:blipFill>
        <p:spPr bwMode="auto">
          <a:xfrm>
            <a:off x="214282" y="428604"/>
            <a:ext cx="8419683" cy="592935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8082597">
            <a:off x="2658142" y="144845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table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manners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82597">
            <a:off x="1781925" y="144346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greetings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082597">
            <a:off x="5714791" y="154382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gestures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82597">
            <a:off x="4319647" y="1432364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behaviour outside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82597">
            <a:off x="3903777" y="157727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idioms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52142" y="3808493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928670"/>
            <a:ext cx="4857784" cy="178595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802" y="214290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eorgia" pitchFamily="18" charset="0"/>
              </a:rPr>
              <a:t>Gestures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3554" name="Picture 2" descr="https://dbimg.eu/i/tptjmumpy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2143140" cy="14287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3556" name="Picture 4" descr="https://dbimg.eu/i/drs23ezy6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2381267" cy="14287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3558" name="Picture 6" descr="https://dbimg.eu/i/faueprmkn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571876"/>
            <a:ext cx="2377373" cy="133662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3562" name="Picture 10" descr="https://dbimg.eu/i/flweisegg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357562"/>
            <a:ext cx="2357454" cy="15716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3564" name="Picture 12" descr="https://dbimg.eu/i/2ntfkzm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928670"/>
            <a:ext cx="1381135" cy="20717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959005" y="2571744"/>
            <a:ext cx="6684797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Don’t use gestures if you’re not 100% sure what they mean! 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10925" t="17753" r="11507" b="13965"/>
          <a:stretch>
            <a:fillRect/>
          </a:stretch>
        </p:blipFill>
        <p:spPr bwMode="auto">
          <a:xfrm>
            <a:off x="214282" y="428604"/>
            <a:ext cx="8419683" cy="592935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8082597">
            <a:off x="2658142" y="144845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table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manners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82597">
            <a:off x="1781925" y="144346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greetings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082597">
            <a:off x="5714791" y="154382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gestures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82597">
            <a:off x="4319647" y="1432364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behaviour outside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82597">
            <a:off x="3903777" y="157727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idioms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00357" y="3864249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10925" t="17753" r="11507" b="13965"/>
          <a:stretch>
            <a:fillRect/>
          </a:stretch>
        </p:blipFill>
        <p:spPr bwMode="auto">
          <a:xfrm>
            <a:off x="214282" y="428604"/>
            <a:ext cx="8419683" cy="592935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8082597">
            <a:off x="2658142" y="144845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table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manners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82597">
            <a:off x="1781925" y="144346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greetings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082597">
            <a:off x="5714791" y="154382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gestures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82597">
            <a:off x="4319647" y="1432364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behaviour outside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82597">
            <a:off x="3903777" y="157727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idioms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00357" y="3864249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454" y="2141034"/>
            <a:ext cx="1550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It is possible  to overcome difficulty by learning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44639" y="928319"/>
            <a:ext cx="8001056" cy="5355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You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are to write a letter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to Liza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Open Sans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eaLnBrk="0" hangingPunct="0"/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…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I am going to study </a:t>
            </a:r>
            <a:r>
              <a:rPr lang="en-US" i="1" dirty="0" smtClean="0">
                <a:latin typeface="Comic Sans MS" pitchFamily="66" charset="0"/>
              </a:rPr>
              <a:t>at English Language School in Great Britain this summer. </a:t>
            </a:r>
          </a:p>
          <a:p>
            <a:pPr eaLnBrk="0" hangingPunct="0"/>
            <a:r>
              <a:rPr lang="en-US" i="1" dirty="0" smtClean="0">
                <a:latin typeface="Comic Sans MS" pitchFamily="66" charset="0"/>
              </a:rPr>
              <a:t>But I have never been to London and I’ve heard that some people experience  the so-called culture shock and I am a bit worried about it.</a:t>
            </a:r>
          </a:p>
          <a:p>
            <a:pPr eaLnBrk="0" hangingPunct="0"/>
            <a:endParaRPr lang="ru-RU" dirty="0" smtClean="0"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Write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letter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to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Liza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Open San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In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your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letter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•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give her 3 tips to overcome the difficulty;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•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ask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questions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about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her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trip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to England</a:t>
            </a:r>
            <a:r>
              <a:rPr lang="en-US" dirty="0" smtClean="0">
                <a:latin typeface="Comic Sans MS" pitchFamily="66" charset="0"/>
                <a:cs typeface="Open Sans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Write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100—140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words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Open San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Remember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the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rules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of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letter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writing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Open Sans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omic Sans MS" pitchFamily="66" charset="0"/>
                <a:cs typeface="Open Sans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omic Sans MS" pitchFamily="66" charset="0"/>
              <a:cs typeface="Open San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2" y="273737"/>
            <a:ext cx="8580236" cy="643015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5856" y="2780928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Culture Shock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(reasons)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57554" y="785794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86314" y="1357298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28860" y="1571612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43702" y="1357298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43570" y="5143512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29058" y="3857628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643174" y="4714884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071538" y="3857628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57224" y="2500306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14480" y="4786322"/>
            <a:ext cx="2304256" cy="10941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Social etiquette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929322" y="3857628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572264" y="2928934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14480" y="1571612"/>
            <a:ext cx="2016224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rainy weather 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72198" y="1428736"/>
            <a:ext cx="2016224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language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0694" y="3929066"/>
            <a:ext cx="2304256" cy="10801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British cuisine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0" grpId="0" animBg="1"/>
      <p:bldP spid="20" grpId="0"/>
      <p:bldP spid="6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9" y="1739589"/>
            <a:ext cx="8623610" cy="48507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0156" y="553419"/>
            <a:ext cx="7159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Travel broadens our mind</a:t>
            </a:r>
            <a:endParaRPr lang="ru-RU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36961" y="1545683"/>
          <a:ext cx="78232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3" imgW="3686192" imgH="2171730" progId="MSGraph.Chart.8">
                  <p:embed/>
                </p:oleObj>
              </mc:Choice>
              <mc:Fallback>
                <p:oleObj name="Диаграмма" r:id="rId3" imgW="3686192" imgH="2171730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61" y="1545683"/>
                        <a:ext cx="7823200" cy="461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49" y="430755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“What causes culture shock in the UK?”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2" y="273737"/>
            <a:ext cx="8580236" cy="643015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5856" y="2780928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Culture Shock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(reasons)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643174" y="4714884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14480" y="4786322"/>
            <a:ext cx="2304256" cy="10941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Social etiquette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10925" t="17753" r="11507" b="13965"/>
          <a:stretch>
            <a:fillRect/>
          </a:stretch>
        </p:blipFill>
        <p:spPr bwMode="auto">
          <a:xfrm>
            <a:off x="214282" y="428604"/>
            <a:ext cx="8419683" cy="592935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8082597">
            <a:off x="2658142" y="144845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table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manners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82597">
            <a:off x="1781925" y="144346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greetings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082597">
            <a:off x="5714791" y="154382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gestures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82597">
            <a:off x="4319647" y="1432364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behaviour outside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82597">
            <a:off x="3903777" y="157727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idioms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2595" y="408453"/>
            <a:ext cx="82296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  <a:latin typeface="Freestyle Script" pitchFamily="66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Freestyle Script" pitchFamily="66" charset="0"/>
              </a:rPr>
              <a:t>    </a:t>
            </a:r>
            <a:r>
              <a:rPr lang="en-US" sz="6000" b="1" dirty="0" smtClean="0">
                <a:solidFill>
                  <a:srgbClr val="FF0000"/>
                </a:solidFill>
                <a:latin typeface="Freestyle Script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British social etiquette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H:\Documents and Settings\Администратор\Рабочий стол\mietodichieskaia-razrabotka-niedieli-anghliiskogho-iazyka_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1237" y="1711712"/>
            <a:ext cx="6034617" cy="452596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wer--b-digital-flower--b--free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214554"/>
            <a:ext cx="8286808" cy="40970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If you are meeting someone for the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first time, kiss the person on the cheek to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greet.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You’d better make eye contact while speaking.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It’s polite to ask people about money.</a:t>
            </a:r>
            <a:endParaRPr lang="en-US" sz="2800" b="1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It’s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polite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to take phone calls during mealtime.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5. You mustn’t talk with your mouth full.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483" name="Picture 3" descr="https://i.ytimg.com/vi/WxgfXrP-Uok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52"/>
            <a:ext cx="3143272" cy="1446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10925" t="17753" r="11507" b="13965"/>
          <a:stretch>
            <a:fillRect/>
          </a:stretch>
        </p:blipFill>
        <p:spPr bwMode="auto">
          <a:xfrm>
            <a:off x="214282" y="428604"/>
            <a:ext cx="8419683" cy="5929354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8082597">
            <a:off x="2658142" y="144845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table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manners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82597">
            <a:off x="1781925" y="144346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greetings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082597">
            <a:off x="5714791" y="154382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gestures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82597">
            <a:off x="4319647" y="1432364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behaviour outside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82597">
            <a:off x="3903777" y="157727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idioms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85918" y="378619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275</Words>
  <Application>Microsoft Office PowerPoint</Application>
  <PresentationFormat>Экран (4:3)</PresentationFormat>
  <Paragraphs>93</Paragraphs>
  <Slides>30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Диаграмма</vt:lpstr>
      <vt:lpstr>Объект упаковщика для оболочки</vt:lpstr>
      <vt:lpstr>Travel broadens our mind</vt:lpstr>
      <vt:lpstr>Презентация PowerPoint</vt:lpstr>
      <vt:lpstr>Презентация PowerPoint</vt:lpstr>
      <vt:lpstr>“What causes culture shock in the UK?”</vt:lpstr>
      <vt:lpstr>Презентация PowerPoint</vt:lpstr>
      <vt:lpstr>Презентация PowerPoint</vt:lpstr>
      <vt:lpstr>       British social etiquette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Travel broadens our mind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Идиомы английского языка</dc:title>
  <dc:creator>Алексей</dc:creator>
  <cp:lastModifiedBy>User</cp:lastModifiedBy>
  <cp:revision>49</cp:revision>
  <dcterms:modified xsi:type="dcterms:W3CDTF">2021-02-09T10:32:05Z</dcterms:modified>
</cp:coreProperties>
</file>