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58" r:id="rId14"/>
    <p:sldId id="284" r:id="rId15"/>
    <p:sldId id="269" r:id="rId16"/>
    <p:sldId id="268" r:id="rId17"/>
    <p:sldId id="270" r:id="rId18"/>
    <p:sldId id="271" r:id="rId19"/>
    <p:sldId id="281" r:id="rId20"/>
    <p:sldId id="282" r:id="rId21"/>
    <p:sldId id="285" r:id="rId22"/>
    <p:sldId id="279" r:id="rId23"/>
    <p:sldId id="280" r:id="rId24"/>
    <p:sldId id="273" r:id="rId25"/>
    <p:sldId id="274" r:id="rId26"/>
    <p:sldId id="278" r:id="rId27"/>
    <p:sldId id="283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663825"/>
            <a:ext cx="6227763" cy="1008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99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376488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2369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663825"/>
            <a:ext cx="6227763" cy="1008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99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376488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2369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663825"/>
            <a:ext cx="6227763" cy="1008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99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376488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2369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0" y="2663825"/>
            <a:ext cx="6227763" cy="1008063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6699FF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388" y="2376488"/>
            <a:ext cx="6048375" cy="1109662"/>
          </a:xfrm>
        </p:spPr>
        <p:txBody>
          <a:bodyPr/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2369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5000" y="228600"/>
            <a:ext cx="7086600" cy="1447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619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D3564-D091-4E47-9F3B-E5E65EF066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>
              <a:solidFill>
                <a:srgbClr val="4D4D4D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>
              <a:solidFill>
                <a:srgbClr val="4D4D4D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>
              <a:solidFill>
                <a:srgbClr val="4D4D4D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rgbClr val="765E2F">
                  <a:alpha val="0"/>
                </a:srgb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uk-UA">
              <a:solidFill>
                <a:srgbClr val="4D4D4D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2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wnloads\&#1055;&#1086;&#1078;&#1077;&#1083;&#1072;&#1085;&#1080;&#1103;%20&#1076;&#1088;&#1091;&#1079;&#1100;&#1103;&#1084;.mp3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sergey didishenko\Рабочий стол\пушкин\0_5e504_d8829ede_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337" y="332656"/>
            <a:ext cx="3083663" cy="418976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043608" y="548680"/>
            <a:ext cx="4490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ГБОУ «Корочанская школа-интернат»</a:t>
            </a:r>
            <a:endParaRPr lang="ru-RU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700808"/>
            <a:ext cx="6248889" cy="2124696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Интегрированный урок по музыке и литературе в 6 классе «На фоне Пушкина…»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5536" y="4108460"/>
            <a:ext cx="6251374" cy="1196752"/>
          </a:xfrm>
        </p:spPr>
        <p:txBody>
          <a:bodyPr/>
          <a:lstStyle/>
          <a:p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Автор урока и презентации: Дидыченко С.В., учитель музыки и логоритмики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Булат Окуджава На фоне Пушкина снимается семейство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7584" y="260648"/>
            <a:ext cx="7703082" cy="6162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87624" y="2348880"/>
            <a:ext cx="6048375" cy="1109663"/>
          </a:xfrm>
        </p:spPr>
        <p:txBody>
          <a:bodyPr/>
          <a:lstStyle/>
          <a:p>
            <a:r>
              <a:rPr lang="ru-RU" sz="4000" dirty="0" smtClean="0"/>
              <a:t>На фоне Пушкина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259632" y="3717032"/>
            <a:ext cx="6336704" cy="2592288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Познакомиться с образом Пушкина в авторской песне и творчестве Булата Окуджавы, познакомиться с личностью основоположника русской авторской песни в середине </a:t>
            </a:r>
            <a:r>
              <a:rPr lang="en-US" dirty="0" smtClean="0"/>
              <a:t>XX </a:t>
            </a:r>
            <a:r>
              <a:rPr lang="ru-RU" dirty="0" smtClean="0"/>
              <a:t>века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920"/>
            <a:ext cx="4464496" cy="648072"/>
          </a:xfrm>
        </p:spPr>
        <p:txBody>
          <a:bodyPr/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Авторская песня – это…</a:t>
            </a:r>
          </a:p>
        </p:txBody>
      </p:sp>
      <p:pic>
        <p:nvPicPr>
          <p:cNvPr id="4100" name="Picture 14" descr="J0295069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1830388" cy="131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1844825"/>
            <a:ext cx="16561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</a:rPr>
              <a:t>БАРД -</a:t>
            </a:r>
            <a:endParaRPr lang="ru-RU" sz="2400" dirty="0" smtClean="0">
              <a:solidFill>
                <a:schemeClr val="bg2"/>
              </a:solidFill>
            </a:endParaRPr>
          </a:p>
          <a:p>
            <a:pPr algn="ctr"/>
            <a:endParaRPr lang="ru-RU" sz="2400" b="1" cap="none" spc="0" dirty="0">
              <a:ln w="1905"/>
              <a:solidFill>
                <a:schemeClr val="bg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672" y="170080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поэт, певец и исполнитель своих стихов, положенных на свою же музыку.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75448" y="2564904"/>
            <a:ext cx="49685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своеобразный городской фольклор, самодеятельная бардовская  песня – где композитор,  автор стихов и исполнитель –один и тот же человек. </a:t>
            </a:r>
            <a:endParaRPr lang="ru-RU" sz="2400" b="1" dirty="0">
              <a:solidFill>
                <a:schemeClr val="bg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4869160"/>
            <a:ext cx="4320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Особенность этих песен - они …</a:t>
            </a:r>
            <a:endParaRPr lang="ru-RU" sz="20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11960" y="494116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простые, о жизни, исполняются под гитару, диапазон удобный для любого голоса. </a:t>
            </a:r>
            <a:endParaRPr lang="ru-RU" sz="20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395288" y="908050"/>
            <a:ext cx="5832475" cy="187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GothicRus"/>
            </a:endParaRPr>
          </a:p>
        </p:txBody>
      </p:sp>
      <p:pic>
        <p:nvPicPr>
          <p:cNvPr id="6" name="Picture 5" descr="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4977107" cy="335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5148064" y="1772816"/>
            <a:ext cx="3810000" cy="4752528"/>
          </a:xfrm>
        </p:spPr>
        <p:txBody>
          <a:bodyPr/>
          <a:lstStyle/>
          <a:p>
            <a:pPr algn="ctr">
              <a:buNone/>
            </a:pPr>
            <a:r>
              <a:rPr lang="ru-RU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GothicRus"/>
              </a:rPr>
              <a:t>Булат Шалвович</a:t>
            </a:r>
          </a:p>
          <a:p>
            <a:pPr algn="ctr">
              <a:buNone/>
            </a:pPr>
            <a:r>
              <a:rPr lang="ru-RU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GothicRus"/>
              </a:rPr>
              <a:t> Окуджава</a:t>
            </a:r>
          </a:p>
          <a:p>
            <a:pPr algn="ctr">
              <a:buNone/>
            </a:pPr>
            <a:endParaRPr lang="ru-RU" kern="10" dirty="0" smtClean="0">
              <a:ln w="9525">
                <a:solidFill>
                  <a:srgbClr val="00008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39999">
                    <a:srgbClr val="0A128C"/>
                  </a:gs>
                  <a:gs pos="70000">
                    <a:srgbClr val="181CC7"/>
                  </a:gs>
                  <a:gs pos="88000">
                    <a:srgbClr val="7005D4"/>
                  </a:gs>
                  <a:gs pos="100000">
                    <a:srgbClr val="8C3D91"/>
                  </a:gs>
                </a:gsLst>
                <a:lin ang="5400000" scaled="1"/>
              </a:gra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GothicRus"/>
            </a:endParaRPr>
          </a:p>
          <a:p>
            <a:pPr algn="ctr">
              <a:buNone/>
            </a:pPr>
            <a:r>
              <a:rPr lang="ru-RU" kern="10" dirty="0" smtClean="0">
                <a:ln w="9525">
                  <a:solidFill>
                    <a:srgbClr val="00008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1"/>
                </a:gra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GothicRus"/>
              </a:rPr>
              <a:t>1924 – 1997г.г.</a:t>
            </a:r>
          </a:p>
          <a:p>
            <a:pPr>
              <a:buNone/>
            </a:pPr>
            <a:r>
              <a:rPr lang="ru-RU" b="1" dirty="0" smtClean="0">
                <a:solidFill>
                  <a:schemeClr val="bg2"/>
                </a:solidFill>
                <a:latin typeface="Comic Sans MS" pitchFamily="66" charset="0"/>
              </a:rPr>
              <a:t>Поэт, переводчик,</a:t>
            </a:r>
          </a:p>
          <a:p>
            <a:pPr>
              <a:buNone/>
            </a:pPr>
            <a:r>
              <a:rPr lang="ru-RU" b="1" dirty="0" smtClean="0">
                <a:solidFill>
                  <a:schemeClr val="bg2"/>
                </a:solidFill>
                <a:latin typeface="Comic Sans MS" pitchFamily="66" charset="0"/>
              </a:rPr>
              <a:t>прозаик, драматург, композитор и исполнитель авторских песен</a:t>
            </a:r>
            <a:endParaRPr lang="ru-RU" b="1" kern="10" dirty="0">
              <a:ln w="9525">
                <a:solidFill>
                  <a:srgbClr val="000080"/>
                </a:solidFill>
                <a:round/>
                <a:headEnd/>
                <a:tailEnd/>
              </a:ln>
              <a:solidFill>
                <a:schemeClr val="bg2"/>
              </a:solidFill>
              <a:effectLst>
                <a:outerShdw dist="563972" dir="14049741" sx="125000" sy="125000" algn="tl" rotWithShape="0">
                  <a:srgbClr val="C7DFD3">
                    <a:alpha val="79999"/>
                  </a:srgbClr>
                </a:outerShdw>
              </a:effectLst>
              <a:latin typeface="GothicRus"/>
            </a:endParaRPr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3667336"/>
            <a:ext cx="8892479" cy="6381328"/>
          </a:xfrm>
        </p:spPr>
        <p:txBody>
          <a:bodyPr/>
          <a:lstStyle/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400" b="1" dirty="0" smtClean="0">
              <a:solidFill>
                <a:schemeClr val="bg2"/>
              </a:solidFill>
            </a:endParaRPr>
          </a:p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400" b="1" dirty="0" smtClean="0">
                <a:solidFill>
                  <a:schemeClr val="bg2"/>
                </a:solidFill>
              </a:rPr>
              <a:t> </a:t>
            </a:r>
            <a:r>
              <a:rPr lang="ru-RU" sz="1600" b="1" dirty="0" smtClean="0">
                <a:solidFill>
                  <a:schemeClr val="bg2"/>
                </a:solidFill>
                <a:latin typeface="Comic Sans MS" pitchFamily="66" charset="0"/>
              </a:rPr>
              <a:t>Булат Окуджава родился в Москве 9 мая 1924 года</a:t>
            </a:r>
          </a:p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bg2"/>
                </a:solidFill>
                <a:latin typeface="Comic Sans MS" pitchFamily="66" charset="0"/>
              </a:rPr>
              <a:t>в семье партийных работников.</a:t>
            </a:r>
          </a:p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bg2"/>
                </a:solidFill>
                <a:latin typeface="Comic Sans MS" pitchFamily="66" charset="0"/>
              </a:rPr>
              <a:t>В 1937 году родители Булата были арестованы, отец был расстрелян по ложному обвинению 4 августа 1937 г., а мать сослана в Карагандинский лагерь, откуда она вернулась лишь в 1955 году. После ареста родителей Булат с бабушкой вернулся в Москву.</a:t>
            </a:r>
          </a:p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bg2"/>
                </a:solidFill>
                <a:latin typeface="Comic Sans MS" pitchFamily="66" charset="0"/>
              </a:rPr>
              <a:t>В 1940 году Булат Окуджава переехал к родственникам в Тбилиси. Учился, потом работал на заводе учеником токаря.</a:t>
            </a:r>
          </a:p>
          <a:p>
            <a:pPr marL="361950" indent="282575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bg2"/>
                </a:solidFill>
                <a:latin typeface="Comic Sans MS" pitchFamily="66" charset="0"/>
              </a:rPr>
              <a:t>В 1941 году окончил школу.</a:t>
            </a:r>
          </a:p>
        </p:txBody>
      </p:sp>
      <p:pic>
        <p:nvPicPr>
          <p:cNvPr id="5124" name="Picture 4" descr="J02962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2555875" cy="232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Админ\Desktop\okudzhava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260648"/>
            <a:ext cx="4762500" cy="3543300"/>
          </a:xfrm>
          <a:prstGeom prst="rect">
            <a:avLst/>
          </a:prstGeom>
          <a:noFill/>
        </p:spPr>
      </p:pic>
      <p:pic>
        <p:nvPicPr>
          <p:cNvPr id="1027" name="Picture 3" descr="C:\Users\Админ\Desktop\okudzhava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230155" cy="2780928"/>
          </a:xfrm>
          <a:prstGeom prst="rect">
            <a:avLst/>
          </a:prstGeom>
          <a:noFill/>
        </p:spPr>
      </p:pic>
      <p:pic>
        <p:nvPicPr>
          <p:cNvPr id="1028" name="Picture 4" descr="C:\Users\Админ\Desktop\okudzhava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2348880"/>
            <a:ext cx="4762500" cy="3714750"/>
          </a:xfrm>
          <a:prstGeom prst="rect">
            <a:avLst/>
          </a:prstGeom>
          <a:noFill/>
        </p:spPr>
      </p:pic>
      <p:pic>
        <p:nvPicPr>
          <p:cNvPr id="1029" name="Picture 5" descr="C:\Users\Админ\Desktop\okudzhava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2852936"/>
            <a:ext cx="2781300" cy="37147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idx="1"/>
          </p:nvPr>
        </p:nvSpPr>
        <p:spPr>
          <a:xfrm>
            <a:off x="179513" y="2780927"/>
            <a:ext cx="8640638" cy="3745285"/>
          </a:xfrm>
        </p:spPr>
        <p:txBody>
          <a:bodyPr/>
          <a:lstStyle/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solidFill>
                <a:schemeClr val="bg2"/>
              </a:solidFill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dirty="0" smtClean="0">
                <a:solidFill>
                  <a:schemeClr val="bg2"/>
                </a:solidFill>
                <a:latin typeface="Comic Sans MS" pitchFamily="66" charset="0"/>
              </a:rPr>
              <a:t>В апреле 1942 году, в возрасте 17 лет, Окуджава пошёл на фронт добровольцем. Был направлен в 10-й Отдельный запасной миномётный дивизион. Затем, после двух месяцев обучения, был отправлен на </a:t>
            </a:r>
            <a:r>
              <a:rPr lang="ru-RU" sz="1600" dirty="0" err="1" smtClean="0">
                <a:solidFill>
                  <a:schemeClr val="bg2"/>
                </a:solidFill>
                <a:latin typeface="Comic Sans MS" pitchFamily="66" charset="0"/>
              </a:rPr>
              <a:t>Северо-Кавказский</a:t>
            </a:r>
            <a:r>
              <a:rPr lang="ru-RU" sz="1600" dirty="0" smtClean="0">
                <a:solidFill>
                  <a:schemeClr val="bg2"/>
                </a:solidFill>
                <a:latin typeface="Comic Sans MS" pitchFamily="66" charset="0"/>
              </a:rPr>
              <a:t> фронт. Был миномётчиком, потом радистом тяжёлой артиллерии. В военных действиях участия практически не принимал; был случайно ранен под Моздоком.</a:t>
            </a: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r>
              <a:rPr lang="ru-RU" sz="1600" dirty="0" smtClean="0">
                <a:solidFill>
                  <a:schemeClr val="bg2"/>
                </a:solidFill>
                <a:latin typeface="Comic Sans MS" pitchFamily="66" charset="0"/>
              </a:rPr>
              <a:t>К этому времени относится его первая песня «Нам в холодных теплушках не </a:t>
            </a:r>
            <a:r>
              <a:rPr lang="ru-RU" sz="1600" dirty="0" err="1" smtClean="0">
                <a:solidFill>
                  <a:schemeClr val="bg2"/>
                </a:solidFill>
                <a:latin typeface="Comic Sans MS" pitchFamily="66" charset="0"/>
              </a:rPr>
              <a:t>спа́лось</a:t>
            </a:r>
            <a:r>
              <a:rPr lang="ru-RU" sz="1600" dirty="0" smtClean="0">
                <a:solidFill>
                  <a:schemeClr val="bg2"/>
                </a:solidFill>
                <a:latin typeface="Comic Sans MS" pitchFamily="66" charset="0"/>
              </a:rPr>
              <a:t>» (1943), текст которой не сохранился.</a:t>
            </a: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  <a:p>
            <a:pPr marL="93663" indent="550863" eaLnBrk="1" hangingPunct="1">
              <a:lnSpc>
                <a:spcPct val="110000"/>
              </a:lnSpc>
              <a:buFont typeface="Wingdings" pitchFamily="2" charset="2"/>
              <a:buNone/>
            </a:pPr>
            <a:endParaRPr lang="ru-RU" sz="1600" dirty="0" smtClean="0">
              <a:latin typeface="Comic Sans MS" pitchFamily="66" charset="0"/>
            </a:endParaRPr>
          </a:p>
        </p:txBody>
      </p:sp>
      <p:pic>
        <p:nvPicPr>
          <p:cNvPr id="2050" name="Picture 2" descr="C:\Users\Админ\Desktop\okudzhava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2438400" cy="3714750"/>
          </a:xfrm>
          <a:prstGeom prst="rect">
            <a:avLst/>
          </a:prstGeom>
          <a:noFill/>
        </p:spPr>
      </p:pic>
      <p:pic>
        <p:nvPicPr>
          <p:cNvPr id="2051" name="Picture 3" descr="C:\Users\Админ\Desktop\okudzhava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095750" cy="40195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3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Админ\Desktop\okudzhav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2924175" cy="371475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1196752"/>
            <a:ext cx="5256584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После войны учился в Тбилисском государственном университете</a:t>
            </a:r>
          </a:p>
          <a:p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Работал учителем в сельской  школе под Калугой.</a:t>
            </a:r>
          </a:p>
          <a:p>
            <a:pPr marL="88900" indent="447675">
              <a:lnSpc>
                <a:spcPct val="110000"/>
              </a:lnSpc>
            </a:pP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С 1956 года Окуджава начинает выступать как бард-певец. </a:t>
            </a:r>
          </a:p>
          <a:p>
            <a:pPr marL="88900" indent="447675">
              <a:lnSpc>
                <a:spcPct val="110000"/>
              </a:lnSpc>
            </a:pP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 1961 году ушёл со службы и больше по найму не работал, занимаясь исключительно творческой деятельностью.</a:t>
            </a:r>
          </a:p>
          <a:p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Его песни звучали в кинофильмах и спектаклях, в концертных программах, в теле- и радиопередачах.</a:t>
            </a:r>
          </a:p>
          <a:p>
            <a:pPr marL="88900" indent="447675">
              <a:lnSpc>
                <a:spcPct val="110000"/>
              </a:lnSpc>
            </a:pPr>
            <a:r>
              <a:rPr lang="ru-RU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Более чем в 50 фильмах звучит более 70 песен на стихи Булата Окуджава, из них 40 песен на его музыку. </a:t>
            </a:r>
            <a:endParaRPr lang="en-US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/>
          </a:p>
        </p:txBody>
      </p:sp>
      <p:pic>
        <p:nvPicPr>
          <p:cNvPr id="3076" name="Picture 4" descr="C:\Users\Админ\Desktop\okudzhava35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3429000"/>
            <a:ext cx="3203848" cy="32380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\Desktop\Рисунок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76672"/>
            <a:ext cx="5215103" cy="58247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276872"/>
            <a:ext cx="35283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2"/>
                </a:solidFill>
              </a:rPr>
              <a:t>Фильм «Белое солнце пустыни» 1970 г. песня «Ваше благородие…»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Фильм «Белорусский вокзал» 1971г. песня «Нам нужна одна победа..»</a:t>
            </a:r>
          </a:p>
          <a:p>
            <a:r>
              <a:rPr lang="ru-RU" b="1" dirty="0" smtClean="0">
                <a:solidFill>
                  <a:schemeClr val="bg2"/>
                </a:solidFill>
              </a:rPr>
              <a:t>Фильм «Ключ без права передачи 1977г. Песня «Пожелание друзьям».</a:t>
            </a:r>
            <a:endParaRPr lang="ru-RU" b="1" dirty="0">
              <a:solidFill>
                <a:schemeClr val="bg2"/>
              </a:solidFill>
            </a:endParaRPr>
          </a:p>
        </p:txBody>
      </p:sp>
      <p:pic>
        <p:nvPicPr>
          <p:cNvPr id="4" name="Pesni_nashego_veka_-_Pozhelanie_druzyam_Okudzhav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558924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44408" cy="1362075"/>
          </a:xfrm>
        </p:spPr>
        <p:txBody>
          <a:bodyPr/>
          <a:lstStyle/>
          <a:p>
            <a:r>
              <a:rPr lang="ru-RU" dirty="0" smtClean="0"/>
              <a:t>Образ А.С. Пушкина в творчестве Б. Ш. Окуджава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67544" y="2636912"/>
            <a:ext cx="7883153" cy="3888432"/>
          </a:xfrm>
        </p:spPr>
        <p:txBody>
          <a:bodyPr/>
          <a:lstStyle/>
          <a:p>
            <a:r>
              <a:rPr lang="ru-RU" dirty="0" smtClean="0"/>
              <a:t>«Пушкина я по – настоящему открыл для себя поздно, в сорок лет. Хотя читал его с детства и думал, что люблю. Но именно думал. Оказалось, что я его не знал, не понимал, а просто участвовал в общем хоре. А в сорок лет я почувствовал Пушкина и стал перечитывать его другими глазами. Как стихи моего близкого, хорошего знакомого, как стихи дорогого мне человека, чья трагедия аукнулась во мне очень сильно…Я вижу в Пушкине для себя идеал. Он недостижим, но важно стремление приблизиться к нему. И потом Пушкин для меня – колоссальная личность во всех отношениях, и в литературном, и в человеческом.»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45224"/>
            <a:ext cx="8712968" cy="1224136"/>
          </a:xfrm>
        </p:spPr>
        <p:txBody>
          <a:bodyPr/>
          <a:lstStyle/>
          <a:p>
            <a:r>
              <a:rPr lang="ru-RU" dirty="0" smtClean="0"/>
              <a:t>Кто же он такой Пушкин?...</a:t>
            </a:r>
            <a:br>
              <a:rPr lang="ru-RU" dirty="0" smtClean="0"/>
            </a:br>
            <a:r>
              <a:rPr lang="ru-RU" dirty="0" smtClean="0"/>
              <a:t>«Счастливчик Пушкин» Б. Окуджава</a:t>
            </a:r>
            <a:endParaRPr lang="ru-RU" dirty="0"/>
          </a:p>
        </p:txBody>
      </p:sp>
      <p:pic>
        <p:nvPicPr>
          <p:cNvPr id="6" name="Окуджава Счастливчик Пушкин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87624" y="164981"/>
            <a:ext cx="6912768" cy="536335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260648"/>
            <a:ext cx="2496983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C:\Documents and Settings\sergey didishenko\Рабочий стол\пушкин\0_19dc7_92226bed_orig-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4380411" cy="6290270"/>
          </a:xfrm>
          <a:prstGeom prst="rect">
            <a:avLst/>
          </a:prstGeom>
          <a:noFill/>
        </p:spPr>
      </p:pic>
      <p:pic>
        <p:nvPicPr>
          <p:cNvPr id="5" name="Picture 3" descr="C:\Documents and Settings\sergey didishenko\Рабочий стол\пушкин\ea16d3a55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2075" y="2420888"/>
            <a:ext cx="3971925" cy="428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24744"/>
            <a:ext cx="6553200" cy="508000"/>
          </a:xfrm>
        </p:spPr>
        <p:txBody>
          <a:bodyPr/>
          <a:lstStyle/>
          <a:p>
            <a:pPr algn="ctr"/>
            <a:r>
              <a:rPr lang="ru-RU" dirty="0" smtClean="0"/>
              <a:t>А всё – таки жаль… </a:t>
            </a:r>
            <a:endParaRPr lang="ru-RU" dirty="0"/>
          </a:p>
        </p:txBody>
      </p:sp>
      <p:pic>
        <p:nvPicPr>
          <p:cNvPr id="4" name="Мой фильм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7704" y="2252868"/>
            <a:ext cx="5325989" cy="355065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6951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1925" y="0"/>
            <a:ext cx="5172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2636460"/>
            <a:ext cx="3923928" cy="422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23 июня 1995 года состоялся последний концерт Булата Окуджавы в Штаб-квартире ЮНЕСКО в Париже.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12 июня 1997 года Булат Окуджава скончался в Париже (в пригороде </a:t>
            </a:r>
            <a:r>
              <a:rPr lang="ru-RU" sz="1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Кламар</a:t>
            </a: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600" b="1" dirty="0" err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Clamart</a:t>
            </a: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)), в военном госпитале. Перед смертью принял православие с именем Иоанн</a:t>
            </a:r>
            <a:r>
              <a:rPr lang="en-US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Похоронен на московском Ваганьковском кладбище. У дома 43 на Арбате, в котором жил Окуджава,  8 мая 2002 года в Москве был открыт первый памятник Булату Окуджаве.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916832"/>
            <a:ext cx="375410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Памяти Булата Окуджавы…</a:t>
            </a:r>
            <a:endParaRPr lang="ru-RU" sz="2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2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2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2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0" decel="100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100000" fill="hold">
                                          <p:stCondLst>
                                            <p:cond delay="450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905000"/>
            <a:ext cx="3744912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sz="2000" smtClean="0">
                <a:latin typeface="Comic Sans MS" pitchFamily="66" charset="0"/>
              </a:rPr>
              <a:t>8 сентября 2007 года был открыт памятник Окуджаве в Москве во дворе Центра образования № 109.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endParaRPr lang="ru-RU" sz="2000" smtClean="0">
              <a:latin typeface="Comic Sans MS" pitchFamily="66" charset="0"/>
            </a:endParaRPr>
          </a:p>
          <a:p>
            <a:pPr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ru-RU" sz="2000" smtClean="0">
                <a:latin typeface="Comic Sans MS" pitchFamily="66" charset="0"/>
              </a:rPr>
              <a:t>Автор обеих скульптур — Георгий Франгулян.</a:t>
            </a:r>
          </a:p>
        </p:txBody>
      </p:sp>
      <p:pic>
        <p:nvPicPr>
          <p:cNvPr id="9219" name="Picture 4" descr="okudzh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7150" y="620713"/>
            <a:ext cx="5276850" cy="554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628800"/>
            <a:ext cx="7643812" cy="3959225"/>
          </a:xfrm>
        </p:spPr>
        <p:txBody>
          <a:bodyPr/>
          <a:lstStyle/>
          <a:p>
            <a:pPr>
              <a:lnSpc>
                <a:spcPct val="13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Творческое наследие Поэта, переводчика, прозаика, драматурга, композитора и исполнителя авторских песен Булата Шалвовича Окуджавы воистину огромно, его невозможно перечислить на сотне страниц. Концерты Окуджавы проходили в Болгарии, Австрии, Великобритании, Венгрии, Австралии, Израиле, Испании, Италии, Канаде, Франции, ФРГ, Польше, США, Финляндии, Швеции, Югославии и Японии.</a:t>
            </a:r>
          </a:p>
          <a:p>
            <a:pPr>
              <a:lnSpc>
                <a:spcPct val="13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Его произведения переведены на множество языков и изданы во многих странах мира. Окуджава был достойным мастером своего дела.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79388" y="188913"/>
            <a:ext cx="6121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kumimoji="0" lang="ru-RU" dirty="0">
              <a:latin typeface="Arial" pitchFamily="34" charset="0"/>
            </a:endParaRPr>
          </a:p>
        </p:txBody>
      </p:sp>
      <p:pic>
        <p:nvPicPr>
          <p:cNvPr id="14343" name="Пожелания друзьям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50" y="4652963"/>
            <a:ext cx="244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2417" fill="hold"/>
                                        <p:tgtEl>
                                          <p:spTgt spid="143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3"/>
                </p:tgtEl>
              </p:cMediaNode>
            </p:audio>
          </p:childTnLst>
        </p:cTn>
      </p:par>
    </p:tnLst>
    <p:bldLst>
      <p:bldP spid="143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460706348047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0"/>
            <a:ext cx="6624736" cy="6680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Булат Окуджава - Пожелание друзьям (давайте восклицать) (minus) -1 semito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043608" y="908720"/>
            <a:ext cx="304800" cy="30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3568" y="2276872"/>
            <a:ext cx="6624736" cy="424731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Давайте восклицать, друг другом восхищаться.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Высокопарных слов не стоит опасаться.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Давайте говорить друг другу комплименты —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ведь это все любви счастливые моменты.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Давайте горевать и плакать откровенно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то вместе, то поврозь, а то попеременно.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Не нужно придавать значения злословью —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поскольку грусть всегда соседствует с любовью.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Давайте понимать друг друга с полуслова,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чтоб, ошибившись раз, не ошибиться снова.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Давайте жить, во всем друг другу потакая, —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  <a:t>тем более что жизнь короткая такая.</a:t>
            </a:r>
            <a:br>
              <a:rPr lang="ru-RU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</a:rPr>
            </a:br>
            <a:endParaRPr lang="ru-RU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ergey didishenko\Рабочий стол\пушкин\62288_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80728"/>
            <a:ext cx="7128792" cy="53465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sergey didishenko\Рабочий стол\пушкин\4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404664"/>
            <a:ext cx="7296811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sergey didishenko\Рабочий стол\пушкин\13336675_61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3023767" cy="3897299"/>
          </a:xfrm>
          <a:prstGeom prst="rect">
            <a:avLst/>
          </a:prstGeom>
          <a:noFill/>
        </p:spPr>
      </p:pic>
      <p:pic>
        <p:nvPicPr>
          <p:cNvPr id="7171" name="Picture 3" descr="C:\Documents and Settings\sergey didishenko\Рабочий стол\пушкин\16242044_v_Moskve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94329"/>
            <a:ext cx="4752528" cy="6601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sergey didishenko\Рабочий стол\пушкин\overimag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305300" cy="6096000"/>
          </a:xfrm>
          <a:prstGeom prst="rect">
            <a:avLst/>
          </a:prstGeom>
          <a:noFill/>
        </p:spPr>
      </p:pic>
      <p:pic>
        <p:nvPicPr>
          <p:cNvPr id="3" name="Picture 3" descr="C:\Documents and Settings\sergey didishenko\Рабочий стол\пушкин\p1100215_64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284984"/>
            <a:ext cx="4352032" cy="3264024"/>
          </a:xfrm>
          <a:prstGeom prst="rect">
            <a:avLst/>
          </a:prstGeom>
          <a:noFill/>
        </p:spPr>
      </p:pic>
      <p:pic>
        <p:nvPicPr>
          <p:cNvPr id="4" name="Picture 2" descr="C:\Documents and Settings\sergey didishenko\Рабочий стол\пушкин\monumenttoalexanderpush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363876" cy="2560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sergey didishenko\Рабочий стол\пушкин\eaa36e51f9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3181350" cy="4248150"/>
          </a:xfrm>
          <a:prstGeom prst="rect">
            <a:avLst/>
          </a:prstGeom>
          <a:noFill/>
        </p:spPr>
      </p:pic>
      <p:pic>
        <p:nvPicPr>
          <p:cNvPr id="10243" name="Picture 3" descr="C:\Documents and Settings\sergey didishenko\Рабочий стол\пушкин\imgB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848" y="2492896"/>
            <a:ext cx="5634203" cy="42256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sergey didishenko\Рабочий стол\пушкин\Pushkin nash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39700"/>
            <a:ext cx="8001000" cy="6578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sergey didishenko\Рабочий стол\пушкин\0_5981_ee1a99e2_XL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7050360" cy="52877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plate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emplate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plate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plate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33CCFF"/>
      </a:accent1>
      <a:accent2>
        <a:srgbClr val="6699FF"/>
      </a:accent2>
      <a:accent3>
        <a:srgbClr val="FFFFFF"/>
      </a:accent3>
      <a:accent4>
        <a:srgbClr val="404040"/>
      </a:accent4>
      <a:accent5>
        <a:srgbClr val="ADE2FF"/>
      </a:accent5>
      <a:accent6>
        <a:srgbClr val="5C8AE7"/>
      </a:accent6>
      <a:hlink>
        <a:srgbClr val="0066CC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33CCFF"/>
        </a:accent1>
        <a:accent2>
          <a:srgbClr val="6699FF"/>
        </a:accent2>
        <a:accent3>
          <a:srgbClr val="FFFFFF"/>
        </a:accent3>
        <a:accent4>
          <a:srgbClr val="404040"/>
        </a:accent4>
        <a:accent5>
          <a:srgbClr val="ADE2FF"/>
        </a:accent5>
        <a:accent6>
          <a:srgbClr val="5C8AE7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771</Words>
  <Application>Microsoft Office PowerPoint</Application>
  <PresentationFormat>Экран (4:3)</PresentationFormat>
  <Paragraphs>56</Paragraphs>
  <Slides>24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template</vt:lpstr>
      <vt:lpstr>1_template</vt:lpstr>
      <vt:lpstr>2_template</vt:lpstr>
      <vt:lpstr>3_template</vt:lpstr>
      <vt:lpstr>Интегрированный урок по музыке и литературе в 6 классе «На фоне Пушкина…»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 фоне Пушкина</vt:lpstr>
      <vt:lpstr>Авторская песня – это…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 А.С. Пушкина в творчестве Б. Ш. Окуджава</vt:lpstr>
      <vt:lpstr>Кто же он такой Пушкин?... «Счастливчик Пушкин» Б. Окуджава</vt:lpstr>
      <vt:lpstr>А всё – таки жаль…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 фоне Пушкина…</dc:title>
  <dc:creator>Админ</dc:creator>
  <cp:lastModifiedBy>Надежда Пронская</cp:lastModifiedBy>
  <cp:revision>50</cp:revision>
  <dcterms:created xsi:type="dcterms:W3CDTF">2018-02-04T05:21:44Z</dcterms:created>
  <dcterms:modified xsi:type="dcterms:W3CDTF">2018-09-19T12:51:04Z</dcterms:modified>
</cp:coreProperties>
</file>