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7" r:id="rId2"/>
    <p:sldId id="256" r:id="rId3"/>
    <p:sldId id="257" r:id="rId4"/>
    <p:sldId id="294" r:id="rId5"/>
    <p:sldId id="258" r:id="rId6"/>
    <p:sldId id="263" r:id="rId7"/>
    <p:sldId id="264" r:id="rId8"/>
    <p:sldId id="296" r:id="rId9"/>
    <p:sldId id="266" r:id="rId10"/>
    <p:sldId id="265" r:id="rId11"/>
    <p:sldId id="269" r:id="rId12"/>
    <p:sldId id="272" r:id="rId13"/>
    <p:sldId id="273" r:id="rId14"/>
    <p:sldId id="275" r:id="rId15"/>
    <p:sldId id="276" r:id="rId16"/>
    <p:sldId id="277" r:id="rId17"/>
    <p:sldId id="278" r:id="rId18"/>
    <p:sldId id="279" r:id="rId19"/>
    <p:sldId id="280" r:id="rId20"/>
    <p:sldId id="281" r:id="rId21"/>
    <p:sldId id="282" r:id="rId22"/>
    <p:sldId id="284" r:id="rId23"/>
    <p:sldId id="295" r:id="rId24"/>
    <p:sldId id="286" r:id="rId25"/>
    <p:sldId id="287" r:id="rId26"/>
    <p:sldId id="288" r:id="rId27"/>
    <p:sldId id="283" r:id="rId28"/>
    <p:sldId id="290" r:id="rId29"/>
    <p:sldId id="293" r:id="rId30"/>
    <p:sldId id="291" r:id="rId31"/>
    <p:sldId id="298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74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C5E1D-58FD-4E2F-8892-BA33BDB57297}" type="datetimeFigureOut">
              <a:rPr lang="ru-RU" smtClean="0"/>
              <a:t>11.11.2017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1CC7E-995C-4E1C-8515-CB6BD6A25C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6642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C5E1D-58FD-4E2F-8892-BA33BDB57297}" type="datetimeFigureOut">
              <a:rPr lang="ru-RU" smtClean="0"/>
              <a:t>11.11.2017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1CC7E-995C-4E1C-8515-CB6BD6A25C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4372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C5E1D-58FD-4E2F-8892-BA33BDB57297}" type="datetimeFigureOut">
              <a:rPr lang="ru-RU" smtClean="0"/>
              <a:t>11.11.2017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1CC7E-995C-4E1C-8515-CB6BD6A25C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52965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C5E1D-58FD-4E2F-8892-BA33BDB57297}" type="datetimeFigureOut">
              <a:rPr lang="ru-RU" smtClean="0"/>
              <a:t>11.11.2017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1CC7E-995C-4E1C-8515-CB6BD6A25C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41733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C5E1D-58FD-4E2F-8892-BA33BDB57297}" type="datetimeFigureOut">
              <a:rPr lang="ru-RU" smtClean="0"/>
              <a:t>11.11.2017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1CC7E-995C-4E1C-8515-CB6BD6A25C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60024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C5E1D-58FD-4E2F-8892-BA33BDB57297}" type="datetimeFigureOut">
              <a:rPr lang="ru-RU" smtClean="0"/>
              <a:t>11.11.2017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1CC7E-995C-4E1C-8515-CB6BD6A25C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45928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C5E1D-58FD-4E2F-8892-BA33BDB57297}" type="datetimeFigureOut">
              <a:rPr lang="ru-RU" smtClean="0"/>
              <a:t>11.11.2017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1CC7E-995C-4E1C-8515-CB6BD6A25C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78665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C5E1D-58FD-4E2F-8892-BA33BDB57297}" type="datetimeFigureOut">
              <a:rPr lang="ru-RU" smtClean="0"/>
              <a:t>11.11.2017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1CC7E-995C-4E1C-8515-CB6BD6A25C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74397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C5E1D-58FD-4E2F-8892-BA33BDB57297}" type="datetimeFigureOut">
              <a:rPr lang="ru-RU" smtClean="0"/>
              <a:t>11.11.2017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1CC7E-995C-4E1C-8515-CB6BD6A25C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27842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C5E1D-58FD-4E2F-8892-BA33BDB57297}" type="datetimeFigureOut">
              <a:rPr lang="ru-RU" smtClean="0"/>
              <a:t>11.11.2017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1CC7E-995C-4E1C-8515-CB6BD6A25C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59409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C5E1D-58FD-4E2F-8892-BA33BDB57297}" type="datetimeFigureOut">
              <a:rPr lang="ru-RU" smtClean="0"/>
              <a:t>11.11.2017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1CC7E-995C-4E1C-8515-CB6BD6A25C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08158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9C5E1D-58FD-4E2F-8892-BA33BDB57297}" type="datetimeFigureOut">
              <a:rPr lang="ru-RU" smtClean="0"/>
              <a:t>11.11.2017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31CC7E-995C-4E1C-8515-CB6BD6A25C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5986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jpeg"/><Relationship Id="rId5" Type="http://schemas.microsoft.com/office/2007/relationships/hdphoto" Target="../media/hdphoto2.wdp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microsoft.com/office/2007/relationships/hdphoto" Target="../media/hdphoto3.wdp"/><Relationship Id="rId7" Type="http://schemas.openxmlformats.org/officeDocument/2006/relationships/image" Target="../media/image19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6" Type="http://schemas.microsoft.com/office/2007/relationships/hdphoto" Target="../media/hdphoto4.wdp"/><Relationship Id="rId5" Type="http://schemas.openxmlformats.org/officeDocument/2006/relationships/image" Target="../media/image18.png"/><Relationship Id="rId10" Type="http://schemas.microsoft.com/office/2007/relationships/hdphoto" Target="../media/hdphoto6.wdp"/><Relationship Id="rId4" Type="http://schemas.openxmlformats.org/officeDocument/2006/relationships/image" Target="../media/image17.jpeg"/><Relationship Id="rId9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microsoft.com/office/2007/relationships/hdphoto" Target="../media/hdphoto7.wdp"/><Relationship Id="rId5" Type="http://schemas.openxmlformats.org/officeDocument/2006/relationships/image" Target="../media/image24.png"/><Relationship Id="rId4" Type="http://schemas.microsoft.com/office/2007/relationships/hdphoto" Target="../media/hdphoto2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6.gif"/><Relationship Id="rId5" Type="http://schemas.microsoft.com/office/2007/relationships/hdphoto" Target="../media/hdphoto2.wdp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microsoft.com/office/2007/relationships/hdphoto" Target="../media/hdphoto8.wdp"/><Relationship Id="rId5" Type="http://schemas.openxmlformats.org/officeDocument/2006/relationships/image" Target="../media/image27.jpeg"/><Relationship Id="rId4" Type="http://schemas.microsoft.com/office/2007/relationships/hdphoto" Target="../media/hdphoto2.wdp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gif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9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8.png"/><Relationship Id="rId5" Type="http://schemas.openxmlformats.org/officeDocument/2006/relationships/image" Target="../media/image22.gif"/><Relationship Id="rId4" Type="http://schemas.openxmlformats.org/officeDocument/2006/relationships/image" Target="../media/image1.png"/><Relationship Id="rId9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5.gif"/><Relationship Id="rId4" Type="http://schemas.openxmlformats.org/officeDocument/2006/relationships/image" Target="../media/image34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7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8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39.gif"/><Relationship Id="rId5" Type="http://schemas.openxmlformats.org/officeDocument/2006/relationships/image" Target="../media/image38.gif"/><Relationship Id="rId4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1.png"/><Relationship Id="rId4" Type="http://schemas.microsoft.com/office/2007/relationships/hdphoto" Target="../media/hdphoto2.wdp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gif"/><Relationship Id="rId3" Type="http://schemas.openxmlformats.org/officeDocument/2006/relationships/image" Target="../media/image43.jpeg"/><Relationship Id="rId7" Type="http://schemas.openxmlformats.org/officeDocument/2006/relationships/image" Target="../media/image4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6.gif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13" Type="http://schemas.openxmlformats.org/officeDocument/2006/relationships/image" Target="../media/image56.png"/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12" Type="http://schemas.microsoft.com/office/2007/relationships/hdphoto" Target="../media/hdphoto1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2.png"/><Relationship Id="rId11" Type="http://schemas.openxmlformats.org/officeDocument/2006/relationships/image" Target="../media/image55.png"/><Relationship Id="rId5" Type="http://schemas.openxmlformats.org/officeDocument/2006/relationships/image" Target="../media/image51.png"/><Relationship Id="rId10" Type="http://schemas.microsoft.com/office/2007/relationships/hdphoto" Target="../media/hdphoto10.wdp"/><Relationship Id="rId4" Type="http://schemas.openxmlformats.org/officeDocument/2006/relationships/image" Target="../media/image50.png"/><Relationship Id="rId9" Type="http://schemas.openxmlformats.org/officeDocument/2006/relationships/image" Target="../media/image5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8" Type="http://schemas.microsoft.com/office/2007/relationships/hdphoto" Target="../media/hdphoto12.wdp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8.jpe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57.gif"/><Relationship Id="rId5" Type="http://schemas.openxmlformats.org/officeDocument/2006/relationships/image" Target="../media/image22.gif"/><Relationship Id="rId10" Type="http://schemas.openxmlformats.org/officeDocument/2006/relationships/image" Target="../media/image28.png"/><Relationship Id="rId4" Type="http://schemas.openxmlformats.org/officeDocument/2006/relationships/image" Target="../media/image1.png"/><Relationship Id="rId9" Type="http://schemas.openxmlformats.org/officeDocument/2006/relationships/image" Target="../media/image5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gif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1588"/>
            <a:ext cx="9156700" cy="685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908721"/>
            <a:ext cx="7772400" cy="269173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К.Д. Бальмонт «Снежинка»</a:t>
            </a:r>
            <a:b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к уроку литературного чтения в 3 классе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11760" y="4005064"/>
            <a:ext cx="6400800" cy="1752600"/>
          </a:xfrm>
        </p:spPr>
        <p:txBody>
          <a:bodyPr>
            <a:normAutofit fontScale="85000" lnSpcReduction="10000"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Автор: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Козлова Екатерина Ивановна, учитель начальных классов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ГБОУ СОШ № 456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Колпинского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 Санкт-Петербурга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789040"/>
            <a:ext cx="1968500" cy="2011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00789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1588"/>
            <a:ext cx="9156700" cy="685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Ч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ьи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это строки?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9223" y="3610830"/>
            <a:ext cx="568863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>
              <a:spcAft>
                <a:spcPts val="0"/>
              </a:spcAft>
            </a:pPr>
            <a:r>
              <a:rPr lang="ru-RU" sz="32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   Лазурь чудесную</a:t>
            </a:r>
          </a:p>
          <a:p>
            <a:pPr marL="457200">
              <a:spcAft>
                <a:spcPts val="0"/>
              </a:spcAft>
            </a:pPr>
            <a:r>
              <a:rPr lang="ru-RU" sz="32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   Она покинула,</a:t>
            </a:r>
          </a:p>
          <a:p>
            <a:pPr marL="457200">
              <a:spcAft>
                <a:spcPts val="0"/>
              </a:spcAft>
            </a:pPr>
            <a:r>
              <a:rPr lang="ru-RU" sz="32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   Себя в безвестную</a:t>
            </a:r>
          </a:p>
          <a:p>
            <a:pPr marL="457200">
              <a:spcAft>
                <a:spcPts val="0"/>
              </a:spcAft>
            </a:pPr>
            <a:r>
              <a:rPr lang="ru-RU" sz="32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   Страну низринула.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259632" y="5805263"/>
            <a:ext cx="68056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Бальмонт </a:t>
            </a: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Константин Дмитриевич</a:t>
            </a:r>
            <a:endParaRPr lang="ru-RU" sz="32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457201"/>
            <a:ext cx="3408363" cy="175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382571" y="1630610"/>
            <a:ext cx="3389821" cy="39604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533" y="1304763"/>
            <a:ext cx="4500499" cy="4500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783526" y="404664"/>
            <a:ext cx="342061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«Снежинка»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30531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3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1588"/>
            <a:ext cx="9156700" cy="685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9223" y="3610830"/>
            <a:ext cx="56886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>
              <a:spcAft>
                <a:spcPts val="0"/>
              </a:spcAft>
            </a:pPr>
            <a:r>
              <a:rPr lang="ru-RU" sz="32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  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259632" y="5805263"/>
            <a:ext cx="68056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Бальмонт </a:t>
            </a: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Константин Дмитриевич</a:t>
            </a:r>
            <a:endParaRPr lang="ru-RU" sz="32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386" name="Picture 2" descr="Похожее изображение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305"/>
          <a:stretch/>
        </p:blipFill>
        <p:spPr bwMode="auto">
          <a:xfrm>
            <a:off x="323529" y="548680"/>
            <a:ext cx="8553356" cy="5000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570" y="429736"/>
            <a:ext cx="2733832" cy="31940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8" name="Picture 6" descr="Похожее изображение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51" t="6149"/>
          <a:stretch/>
        </p:blipFill>
        <p:spPr bwMode="auto">
          <a:xfrm>
            <a:off x="262570" y="3117316"/>
            <a:ext cx="2952327" cy="259496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2" name="Picture 8" descr="Картинки по запросу донник на прозрачном фоне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9851"/>
          <a:stretch/>
        </p:blipFill>
        <p:spPr bwMode="auto">
          <a:xfrm>
            <a:off x="6925029" y="696916"/>
            <a:ext cx="1951856" cy="4861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076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1588"/>
            <a:ext cx="9156700" cy="685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8" name="Picture 2" descr="C:\Users\полрнп\Desktop\снежинка картинки\93995053_large_13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1977" y="476672"/>
            <a:ext cx="4374486" cy="583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476672"/>
            <a:ext cx="3816424" cy="1080120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лан работы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2132856"/>
            <a:ext cx="5472608" cy="4176464"/>
          </a:xfrm>
        </p:spPr>
        <p:txBody>
          <a:bodyPr>
            <a:normAutofit fontScale="32500" lnSpcReduction="20000"/>
          </a:bodyPr>
          <a:lstStyle/>
          <a:p>
            <a:pPr algn="l"/>
            <a:r>
              <a:rPr lang="ru-RU" sz="1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Научиться …</a:t>
            </a:r>
          </a:p>
          <a:p>
            <a:pPr algn="l"/>
            <a:r>
              <a:rPr lang="ru-RU" sz="1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Размышлять о …</a:t>
            </a:r>
          </a:p>
          <a:p>
            <a:pPr algn="l"/>
            <a:r>
              <a:rPr lang="ru-RU" sz="1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Высказывать …</a:t>
            </a:r>
          </a:p>
          <a:p>
            <a:pPr algn="l"/>
            <a:r>
              <a:rPr lang="ru-RU" sz="1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Понимать …</a:t>
            </a:r>
          </a:p>
          <a:p>
            <a:pPr algn="l"/>
            <a:r>
              <a:rPr lang="ru-RU" sz="1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Общаться  с …</a:t>
            </a:r>
          </a:p>
          <a:p>
            <a:pPr algn="l"/>
            <a:r>
              <a:rPr lang="ru-RU" sz="1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 умение …</a:t>
            </a:r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131839" y="1052736"/>
            <a:ext cx="1823821" cy="18686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56547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1588"/>
            <a:ext cx="9156700" cy="685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3" name="Picture 3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003" y="230473"/>
            <a:ext cx="8531994" cy="6404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07976" y="332656"/>
            <a:ext cx="1584176" cy="16237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68556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6576"/>
            <a:ext cx="9156700" cy="685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2242592" cy="1143000"/>
          </a:xfrm>
        </p:spPr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Какая?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82571" y="3610832"/>
            <a:ext cx="23264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>
              <a:spcAft>
                <a:spcPts val="0"/>
              </a:spcAft>
            </a:pPr>
            <a:r>
              <a:rPr lang="ru-RU" sz="32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  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745981" y="5660306"/>
            <a:ext cx="702641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«Снежинка»    </a:t>
            </a:r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Бальмонт К.Д.</a:t>
            </a:r>
            <a:endParaRPr lang="ru-RU" sz="3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382571" y="1630610"/>
            <a:ext cx="3389821" cy="39604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0" name="Picture 2" descr="C:\Users\полрнп\Desktop\снежинка картинки\567bcf3e8a053151d3a18c65.pn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4509" y="1486644"/>
            <a:ext cx="3133725" cy="3552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572000" y="548680"/>
            <a:ext cx="323415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Что делает?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 rot="21006591">
            <a:off x="1129491" y="2909114"/>
            <a:ext cx="339400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СРАВНЕНИЕ</a:t>
            </a:r>
            <a:endParaRPr lang="ru-RU" sz="4000" dirty="0">
              <a:solidFill>
                <a:srgbClr val="7030A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19977684">
            <a:off x="328212" y="1783927"/>
            <a:ext cx="285847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ЭПИТЕТЫ</a:t>
            </a:r>
            <a:endParaRPr lang="ru-RU" sz="4000" dirty="0">
              <a:solidFill>
                <a:srgbClr val="7030A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20103290">
            <a:off x="-26517" y="4355980"/>
            <a:ext cx="495533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ОЛИЦЕТВОРЕНИЕ</a:t>
            </a:r>
            <a:endParaRPr lang="ru-RU" sz="40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2455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6576"/>
            <a:ext cx="9156700" cy="685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7" name="Picture 5" descr="C:\Users\полрнп\Desktop\снежинка картинки\счнежинки летят.gif"/>
          <p:cNvPicPr>
            <a:picLocks noChangeAspect="1" noChangeArrowheads="1" noCrop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61204"/>
            <a:ext cx="409575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6" name="Picture 4" descr="C:\Users\полрнп\Desktop\снежинка картинки\счнежинки летят.gif"/>
          <p:cNvPicPr>
            <a:picLocks noChangeAspect="1" noChangeArrowheads="1" noCrop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301" y="3768576"/>
            <a:ext cx="5228997" cy="2918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4" name="Picture 2" descr="C:\Users\полрнп\Desktop\снежинка картинки\счнежинки летят.gif"/>
          <p:cNvPicPr>
            <a:picLocks noChangeAspect="1" noChangeArrowheads="1" noCrop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61235"/>
            <a:ext cx="4934558" cy="2754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114800" cy="1143000"/>
          </a:xfrm>
        </p:spPr>
        <p:txBody>
          <a:bodyPr>
            <a:normAutofit/>
          </a:bodyPr>
          <a:lstStyle/>
          <a:p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урная дорога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9223" y="3610830"/>
            <a:ext cx="56886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>
              <a:spcAft>
                <a:spcPts val="0"/>
              </a:spcAft>
            </a:pPr>
            <a:r>
              <a:rPr lang="ru-RU" sz="32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  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745981" y="5660306"/>
            <a:ext cx="702641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«Снежинка»    </a:t>
            </a:r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Бальмонт К.Д.</a:t>
            </a:r>
            <a:endParaRPr lang="ru-RU" sz="3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382571" y="1630610"/>
            <a:ext cx="3389821" cy="39604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733590" y="416904"/>
            <a:ext cx="163538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путь</a:t>
            </a:r>
            <a:endParaRPr lang="ru-RU" sz="5400" dirty="0"/>
          </a:p>
        </p:txBody>
      </p:sp>
      <p:pic>
        <p:nvPicPr>
          <p:cNvPr id="23558" name="Picture 6" descr="C:\Users\полрнп\Desktop\снежинка картинки\счнежинки летят.gif"/>
          <p:cNvPicPr>
            <a:picLocks noChangeAspect="1" noChangeArrowheads="1" noCrop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2953" y="4448050"/>
            <a:ext cx="409575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 rot="19443323">
            <a:off x="2799413" y="1450238"/>
            <a:ext cx="323716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трудная</a:t>
            </a:r>
            <a:endParaRPr lang="ru-RU" sz="6600" dirty="0">
              <a:solidFill>
                <a:srgbClr val="7030A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 rot="18927419">
            <a:off x="2728722" y="3432262"/>
            <a:ext cx="326243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опасная</a:t>
            </a:r>
            <a:endParaRPr lang="ru-RU" sz="6600" dirty="0">
              <a:solidFill>
                <a:srgbClr val="7030A0"/>
              </a:solidFill>
            </a:endParaRPr>
          </a:p>
        </p:txBody>
      </p:sp>
      <p:pic>
        <p:nvPicPr>
          <p:cNvPr id="23562" name="Picture 10" descr="Картинки по запросу АНИМАЦИЯ СНЕЖИНКА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971" y="1797969"/>
            <a:ext cx="2752019" cy="3669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8900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6576"/>
            <a:ext cx="9156700" cy="685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59223" y="3610830"/>
            <a:ext cx="56886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>
              <a:spcAft>
                <a:spcPts val="0"/>
              </a:spcAft>
            </a:pPr>
            <a:r>
              <a:rPr lang="ru-RU" sz="32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  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745981" y="5660306"/>
            <a:ext cx="702641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«Снежинка»    </a:t>
            </a:r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Бальмонт К.Д.</a:t>
            </a:r>
            <a:endParaRPr lang="ru-RU" sz="3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382571" y="1630610"/>
            <a:ext cx="3389821" cy="39604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444025" y="332656"/>
            <a:ext cx="297584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i="0" dirty="0" err="1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Лазу́рь</a:t>
            </a:r>
            <a:endParaRPr lang="ru-RU" sz="6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707904" y="240323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3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один из оттенков голубого цвета</a:t>
            </a:r>
          </a:p>
        </p:txBody>
      </p:sp>
      <p:pic>
        <p:nvPicPr>
          <p:cNvPr id="24581" name="Picture 5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0538"/>
          <a:stretch/>
        </p:blipFill>
        <p:spPr bwMode="auto">
          <a:xfrm>
            <a:off x="444025" y="1775987"/>
            <a:ext cx="4938546" cy="37281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1209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1588"/>
            <a:ext cx="9156700" cy="685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3" name="Picture 3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003" y="230473"/>
            <a:ext cx="8531994" cy="6404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снежинка 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012160" y="5645400"/>
            <a:ext cx="609600" cy="609600"/>
          </a:xfrm>
          <a:prstGeom prst="rect">
            <a:avLst/>
          </a:prstGeom>
        </p:spPr>
      </p:pic>
      <p:pic>
        <p:nvPicPr>
          <p:cNvPr id="27649" name="Picture 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5296747"/>
            <a:ext cx="737605" cy="11922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3" name="Picture 5" descr="Похожее изображение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411" y="2616252"/>
            <a:ext cx="2571750" cy="4000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5090" y="476672"/>
            <a:ext cx="2432051" cy="18405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3780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290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1588"/>
            <a:ext cx="9156700" cy="685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78698"/>
          </a:xfrm>
        </p:spPr>
        <p:txBody>
          <a:bodyPr>
            <a:normAutofit/>
          </a:bodyPr>
          <a:lstStyle/>
          <a:p>
            <a:r>
              <a:rPr lang="vi-VN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Мета́фора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это 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косвенное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сообщение</a:t>
            </a:r>
            <a:b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виде истории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или образного выражения, использующего сравнение;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обороты речи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где слова употреблены в переносном смысле на основе какой-то аналогии, сходства, сравнения.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236296" y="260648"/>
            <a:ext cx="1584325" cy="1622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20861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1588"/>
            <a:ext cx="9156700" cy="685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ФИЗКУЛЬТМИНУТКА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«ПОВТОРЯЙ ЗА МНОЙ!»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AutoShape 6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8" descr="Похожее изображение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10" descr="Похожее изображение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12" descr="Похожее изображение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4" descr="Похожее изображение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6645" name="Picture 21" descr="Картинки по запросу АНИМАЦИЯ СНЕЖИНКА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8808" y="1564792"/>
            <a:ext cx="4985519" cy="4985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47" name="Picture 23" descr="Похожее изображение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961" y="1844824"/>
            <a:ext cx="6303610" cy="4328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49" name="Picture 25" descr="Похожее изображение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340769"/>
            <a:ext cx="3531892" cy="5209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7511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6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6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6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" y="4763"/>
            <a:ext cx="9156700" cy="685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844824"/>
            <a:ext cx="7772400" cy="1470025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Литературное чтение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9687" y="3501008"/>
            <a:ext cx="8229250" cy="2688704"/>
          </a:xfrm>
        </p:spPr>
        <p:txBody>
          <a:bodyPr>
            <a:noAutofit/>
          </a:bodyPr>
          <a:lstStyle/>
          <a:p>
            <a:pPr algn="l"/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«Что может быть </a:t>
            </a:r>
            <a:r>
              <a:rPr lang="ru-RU" sz="40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драгоценнее</a:t>
            </a:r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l"/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ежедневно входить в общение с мудрейшими людьми мира»</a:t>
            </a:r>
          </a:p>
          <a:p>
            <a:pPr algn="r"/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Л.Н. Толстой</a:t>
            </a:r>
            <a:endParaRPr lang="ru-RU" sz="4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1508" name="Picture 4" descr="Картинки по запросу  снежинка на прозрачном фоне 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230" y="442927"/>
            <a:ext cx="7862165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5260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1588"/>
            <a:ext cx="9156700" cy="685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ФИЗКУЛЬТМИНУТКА</a:t>
            </a:r>
            <a:r>
              <a:rPr lang="ru-RU" sz="3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«ПОВТОРЯЙ ЗА МНОЙ!»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AutoShape 6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8" descr="Похожее изображение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10" descr="Похожее изображение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12" descr="Похожее изображение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4" descr="Похожее изображение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8680" name="Picture 8" descr="Похожее изображение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751643"/>
            <a:ext cx="5312048" cy="4557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86" name="Picture 14" descr="Похожее изображение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340768"/>
            <a:ext cx="3523732" cy="530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986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1588"/>
            <a:ext cx="9156700" cy="685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701" name="Picture 5" descr="C:\Users\полрнп\Desktop\снежинка картинки\счнежинки летят.gif"/>
          <p:cNvPicPr>
            <a:picLocks noChangeAspect="1" noChangeArrowheads="1" noCrop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20" y="332656"/>
            <a:ext cx="9031004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132856"/>
            <a:ext cx="4139505" cy="4241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012017" y="814890"/>
            <a:ext cx="50850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Продолжаем  работу!</a:t>
            </a:r>
            <a:endParaRPr lang="ru-RU" sz="4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8064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7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205" y="-21138"/>
            <a:ext cx="9156700" cy="685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26" name="Picture 6" descr="Картинки по запросу снежинка анимация рисунок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876" y="1207872"/>
            <a:ext cx="7344816" cy="5292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Идея произведения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22" name="Picture 2" descr="Картинки по запросу ветер рисунок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1644" y="1086272"/>
            <a:ext cx="2718015" cy="2056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snezhinki-nezhnaya-novogodnyaya-melodiya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763688" y="551723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705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0486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1588"/>
            <a:ext cx="9156700" cy="685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Идея произведения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5085184"/>
            <a:ext cx="856895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Вместе </a:t>
            </a:r>
            <a:r>
              <a:rPr lang="ru-RU" sz="4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 другом веселее </a:t>
            </a:r>
            <a:r>
              <a:rPr lang="ru-RU" sz="4000" b="1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жить, легче преодолевать житейские невзгоды. 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22" name="Picture 2" descr="Картинки по запросу ветер рисунок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7958" y="980728"/>
            <a:ext cx="2857500" cy="2162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4" name="Picture 4" descr="Похожее изображение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47" t="11405" r="15438" b="11899"/>
          <a:stretch/>
        </p:blipFill>
        <p:spPr bwMode="auto">
          <a:xfrm flipH="1">
            <a:off x="827583" y="1556792"/>
            <a:ext cx="4254451" cy="34219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784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1588"/>
            <a:ext cx="9156700" cy="685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«Снежинка»</a:t>
            </a:r>
            <a:endParaRPr lang="ru-RU" sz="6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60780" y="5805263"/>
            <a:ext cx="844737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Бальмонт </a:t>
            </a:r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Константин Дмитриевич</a:t>
            </a:r>
            <a:endParaRPr lang="ru-RU" sz="40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382571" y="1630610"/>
            <a:ext cx="3389821" cy="39604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780" y="1637360"/>
            <a:ext cx="4920268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53619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1588"/>
            <a:ext cx="9156700" cy="685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820" name="Picture 4" descr="Картинки по запросу снежинка анимация рисунок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01725"/>
            <a:ext cx="7947248" cy="594953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43220" y="682660"/>
            <a:ext cx="6860596" cy="70788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4000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«А что стихи таят в секрете?» </a:t>
            </a:r>
            <a:endParaRPr lang="ru-RU" sz="4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2116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1588"/>
            <a:ext cx="9156700" cy="685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820" name="Picture 4" descr="Картинки по запросу снежинка анимация рисунок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01725"/>
            <a:ext cx="7947248" cy="594953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43220" y="682660"/>
            <a:ext cx="6833987" cy="70788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ru-RU" sz="4000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</a:rPr>
              <a:t>«Как открывать секреты эти?»</a:t>
            </a:r>
            <a:endParaRPr lang="ru-RU" sz="4000" dirty="0">
              <a:solidFill>
                <a:srgbClr val="002060"/>
              </a:solidFill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257615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1588"/>
            <a:ext cx="9156700" cy="685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8" name="Picture 2" descr="C:\Users\полрнп\Desktop\снежинка картинки\93995053_large_13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1977" y="476672"/>
            <a:ext cx="4374486" cy="583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476672"/>
            <a:ext cx="3816424" cy="108012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удалось?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2132856"/>
            <a:ext cx="5472608" cy="4176464"/>
          </a:xfrm>
        </p:spPr>
        <p:txBody>
          <a:bodyPr>
            <a:normAutofit fontScale="32500" lnSpcReduction="20000"/>
          </a:bodyPr>
          <a:lstStyle/>
          <a:p>
            <a:pPr algn="l"/>
            <a:r>
              <a:rPr lang="ru-RU" sz="1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Научиться …</a:t>
            </a:r>
          </a:p>
          <a:p>
            <a:pPr algn="l"/>
            <a:r>
              <a:rPr lang="ru-RU" sz="1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Размышлять о …</a:t>
            </a:r>
          </a:p>
          <a:p>
            <a:pPr algn="l"/>
            <a:r>
              <a:rPr lang="ru-RU" sz="1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Высказывать …</a:t>
            </a:r>
          </a:p>
          <a:p>
            <a:pPr algn="l"/>
            <a:r>
              <a:rPr lang="ru-RU" sz="1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Понимать …</a:t>
            </a:r>
          </a:p>
          <a:p>
            <a:pPr algn="l"/>
            <a:r>
              <a:rPr lang="ru-RU" sz="1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Общаться  с …</a:t>
            </a:r>
          </a:p>
          <a:p>
            <a:pPr algn="l"/>
            <a:r>
              <a:rPr lang="ru-RU" sz="1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 умение …</a:t>
            </a:r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131839" y="1052736"/>
            <a:ext cx="1823821" cy="18686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38787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912" name="Picture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1588"/>
            <a:ext cx="9156700" cy="685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7911" name="Picture 23" descr="Картинки по запросу снежинки смайлики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693" y="4517968"/>
            <a:ext cx="1717035" cy="171703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909" name="Picture 21" descr="Похожее изображени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904" y="1540363"/>
            <a:ext cx="1746369" cy="149919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907" name="Picture 19" descr="Картинки по запросу снежинки смайлики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4244" y="2938138"/>
            <a:ext cx="1464957" cy="167237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970784" cy="850106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</a:t>
            </a:r>
            <a:endParaRPr lang="ru-RU" sz="4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7890" name="Picture 2" descr="Похожее изображение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716016" y="476672"/>
            <a:ext cx="3048000" cy="38100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4" name="Picture 4" descr="Картинки по запросу снежинка анимация рисунок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1460" y="2996952"/>
            <a:ext cx="5339767" cy="3554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901" name="Picture 13" descr="Похожее изображение"/>
          <p:cNvPicPr>
            <a:picLocks noChangeAspect="1" noChangeArrowheads="1" noCrop="1"/>
          </p:cNvPicPr>
          <p:nvPr/>
        </p:nvPicPr>
        <p:blipFill>
          <a:blip r:embed="rId8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5527" y="2625382"/>
            <a:ext cx="2297882" cy="2297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903" name="Picture 15" descr="Похожее изображение"/>
          <p:cNvPicPr>
            <a:picLocks noChangeAspect="1" noChangeArrowheads="1" noCrop="1"/>
          </p:cNvPicPr>
          <p:nvPr/>
        </p:nvPicPr>
        <p:blipFill>
          <a:blip r:embed="rId8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690" y="4243965"/>
            <a:ext cx="2265040" cy="2265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905" name="Picture 17" descr="Похожее изображение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258" y="1052736"/>
            <a:ext cx="2281660" cy="2281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6113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8" y="4763"/>
            <a:ext cx="9156700" cy="685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4676144"/>
            <a:ext cx="5565304" cy="114300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«Снежинка»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60780" y="5805263"/>
            <a:ext cx="844737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Бальмонт </a:t>
            </a:r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Константин Дмитриевич</a:t>
            </a:r>
            <a:endParaRPr lang="ru-RU" sz="40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9938" name="Picture 2" descr="Похожее изображени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132856"/>
            <a:ext cx="5021278" cy="1149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40" name="Picture 4" descr="Похожее изображени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100" y="3167594"/>
            <a:ext cx="1584176" cy="22190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44" name="Picture 8" descr="Картинки по запросу принадлежности художника на прозрачном фоне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7483" y="4380999"/>
            <a:ext cx="1135030" cy="968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781218" y="3423413"/>
            <a:ext cx="59801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 Выучить стихотворение наизусть.</a:t>
            </a:r>
          </a:p>
        </p:txBody>
      </p:sp>
      <p:pic>
        <p:nvPicPr>
          <p:cNvPr id="39946" name="Picture 10" descr="Картинки по запросу веселая снежинка на прозрачном фоне рисунок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8307" y="260648"/>
            <a:ext cx="3329850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48" name="Picture 12" descr="Картинки по запросу  снежинка на прозрачном фоне 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80446">
            <a:off x="845586" y="1542461"/>
            <a:ext cx="828092" cy="828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50" name="Picture 14" descr="Картинки по запросу  снежинка на прозрачном фоне "/>
          <p:cNvPicPr>
            <a:picLocks noChangeAspect="1" noChangeArrowheads="1"/>
          </p:cNvPicPr>
          <p:nvPr/>
        </p:nvPicPr>
        <p:blipFill>
          <a:blip r:embed="rId9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08564">
            <a:off x="2195736" y="668739"/>
            <a:ext cx="903957" cy="903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52" name="Picture 16" descr="Картинки по запросу  снежинка на прозрачном фоне "/>
          <p:cNvPicPr>
            <a:picLocks noChangeAspect="1" noChangeArrowheads="1"/>
          </p:cNvPicPr>
          <p:nvPr/>
        </p:nvPicPr>
        <p:blipFill>
          <a:blip r:embed="rId11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57006">
            <a:off x="4900470" y="272695"/>
            <a:ext cx="792088" cy="79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53" name="Picture 17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535" y="260648"/>
            <a:ext cx="576102" cy="5714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954" name="Picture 18"/>
          <p:cNvPicPr>
            <a:picLocks noChangeAspect="1" noChangeArrowheads="1"/>
          </p:cNvPicPr>
          <p:nvPr/>
        </p:nvPicPr>
        <p:blipFill>
          <a:blip r:embed="rId13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11130">
            <a:off x="3923928" y="1084266"/>
            <a:ext cx="792163" cy="785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823250" y="4015490"/>
            <a:ext cx="50801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Нарисовать иллюстрацию.</a:t>
            </a:r>
          </a:p>
        </p:txBody>
      </p:sp>
    </p:spTree>
    <p:extLst>
      <p:ext uri="{BB962C8B-B14F-4D97-AF65-F5344CB8AC3E}">
        <p14:creationId xmlns:p14="http://schemas.microsoft.com/office/powerpoint/2010/main" val="1010504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0"/>
            <a:ext cx="9156700" cy="685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332656"/>
            <a:ext cx="3412722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Загадка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65276" y="2348880"/>
            <a:ext cx="5070820" cy="26027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ru-RU" sz="3600" b="1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Кто, угадай-ка,</a:t>
            </a:r>
            <a:endParaRPr lang="ru-RU" sz="3600" b="1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ru-RU" sz="3600" b="1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Седая хозяйка?</a:t>
            </a:r>
            <a:endParaRPr lang="ru-RU" sz="3600" b="1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457200">
              <a:spcAft>
                <a:spcPts val="1000"/>
              </a:spcAft>
            </a:pPr>
            <a:r>
              <a:rPr lang="ru-RU" sz="3600" b="1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Тряхнет перинки – </a:t>
            </a:r>
            <a:endParaRPr lang="ru-RU" sz="3600" b="1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r>
              <a:rPr lang="ru-RU" sz="3600" b="1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 Над миром </a:t>
            </a:r>
            <a:r>
              <a:rPr lang="ru-RU" sz="3200" b="1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пушинки</a:t>
            </a:r>
            <a:r>
              <a:rPr lang="ru-RU" sz="3200" dirty="0" smtClean="0">
                <a:effectLst/>
                <a:latin typeface="Times New Roman"/>
                <a:ea typeface="Calibri"/>
              </a:rPr>
              <a:t>!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6300192" y="5229200"/>
            <a:ext cx="186140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ЗИМА</a:t>
            </a:r>
            <a:endParaRPr lang="ru-RU" sz="4400" b="1" dirty="0">
              <a:latin typeface="Times New Roman" panose="02020603050405020304" pitchFamily="18" charset="0"/>
              <a:ea typeface="Arial Unicode MS" panose="020B0604020202020204" pitchFamily="34" charset="-128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полрнп\Desktop\снежинка картинки\956914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546" y="138471"/>
            <a:ext cx="4950550" cy="6600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300192" y="620688"/>
            <a:ext cx="1966322" cy="2014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43205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1588"/>
            <a:ext cx="9156700" cy="685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3" name="Picture 3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811" y="152905"/>
            <a:ext cx="8726378" cy="6550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34" name="Picture 22" descr="Картинки по запросу танцует снежинка в паре анимация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897" y="2420888"/>
            <a:ext cx="3096344" cy="4074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40" name="Picture 28" descr="Картинки по запросу урок окончен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706" t="30422" r="4723" b="39156"/>
          <a:stretch/>
        </p:blipFill>
        <p:spPr bwMode="auto">
          <a:xfrm>
            <a:off x="467543" y="332656"/>
            <a:ext cx="3131127" cy="825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42" name="Picture 30" descr="Картинки по запросу веселая снежинка на прозрачном фоне рисунок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100391" y="5222806"/>
            <a:ext cx="805840" cy="1306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2 tema-snezhinki--waltz-notki-kak-snezhinki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6058188" y="556765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6907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153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1588"/>
            <a:ext cx="9156700" cy="685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04664"/>
            <a:ext cx="7772400" cy="269173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К.Д. Бальмонт «Снежинка»</a:t>
            </a:r>
            <a:b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к уроку литературного чтения в 3 классе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36044" y="3573016"/>
            <a:ext cx="6400800" cy="2736304"/>
          </a:xfrm>
        </p:spPr>
        <p:txBody>
          <a:bodyPr>
            <a:normAutofit fontScale="77500" lnSpcReduction="20000"/>
          </a:bodyPr>
          <a:lstStyle/>
          <a:p>
            <a:r>
              <a:rPr lang="ru-RU" sz="3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Выполнена </a:t>
            </a:r>
          </a:p>
          <a:p>
            <a:r>
              <a:rPr lang="ru-RU" sz="3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Козловой Екатериной Ивановной, </a:t>
            </a:r>
          </a:p>
          <a:p>
            <a:r>
              <a:rPr lang="ru-RU" sz="3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учителем начальных классов</a:t>
            </a:r>
          </a:p>
          <a:p>
            <a:r>
              <a:rPr lang="ru-RU" sz="3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ГБОУ СОШ № 456</a:t>
            </a:r>
          </a:p>
          <a:p>
            <a:r>
              <a:rPr lang="ru-RU" sz="3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Колпинского</a:t>
            </a:r>
            <a:r>
              <a:rPr lang="ru-RU" sz="3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 Санкт-Петербурга</a:t>
            </a:r>
          </a:p>
          <a:p>
            <a:endParaRPr lang="ru-RU" sz="3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2017-2018 учебный год</a:t>
            </a:r>
          </a:p>
          <a:p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789040"/>
            <a:ext cx="1968500" cy="2011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63233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0"/>
            <a:ext cx="9156700" cy="685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332656"/>
            <a:ext cx="3412722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Загадка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165108" y="5013176"/>
            <a:ext cx="342670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>
                <a:solidFill>
                  <a:srgbClr val="7030A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С</a:t>
            </a:r>
            <a:r>
              <a:rPr lang="ru-RU" sz="54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нежинка</a:t>
            </a:r>
            <a:endParaRPr lang="ru-RU" sz="5400" b="1" dirty="0">
              <a:solidFill>
                <a:srgbClr val="7030A0"/>
              </a:solidFill>
              <a:latin typeface="Times New Roman" panose="02020603050405020304" pitchFamily="18" charset="0"/>
              <a:ea typeface="Arial Unicode MS" panose="020B0604020202020204" pitchFamily="34" charset="-128"/>
              <a:cs typeface="Times New Roman" panose="02020603050405020304" pitchFamily="18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5013176"/>
            <a:ext cx="1306074" cy="13381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79512" y="1964679"/>
            <a:ext cx="7379450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ru-RU" sz="4000" b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Она, кружась, сверкает,</a:t>
            </a:r>
            <a:endParaRPr lang="ru-RU" sz="4000" b="1" dirty="0">
              <a:solidFill>
                <a:srgbClr val="00206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ru-RU" sz="4000" b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А в ладошке быстро тает.</a:t>
            </a:r>
            <a:endParaRPr lang="ru-RU" sz="4000" b="1" dirty="0">
              <a:solidFill>
                <a:srgbClr val="00206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ru-RU" sz="4000" b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Станет  капелькой в руке,</a:t>
            </a:r>
            <a:endParaRPr lang="ru-RU" sz="4000" b="1" dirty="0">
              <a:solidFill>
                <a:srgbClr val="00206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457200">
              <a:lnSpc>
                <a:spcPct val="115000"/>
              </a:lnSpc>
              <a:spcAft>
                <a:spcPts val="1000"/>
              </a:spcAft>
            </a:pPr>
            <a:r>
              <a:rPr lang="ru-RU" sz="4000" b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Как слезинка на щеке. </a:t>
            </a:r>
            <a:endParaRPr lang="ru-RU" sz="4000" b="1" dirty="0">
              <a:solidFill>
                <a:srgbClr val="00206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pic>
        <p:nvPicPr>
          <p:cNvPr id="40962" name="Picture 2" descr="Похожее изображение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88640"/>
            <a:ext cx="3178324" cy="2746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265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1588"/>
            <a:ext cx="9150350" cy="685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Ч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ьи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это строки?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3536721"/>
            <a:ext cx="617443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>
              <a:spcAft>
                <a:spcPts val="0"/>
              </a:spcAft>
            </a:pPr>
            <a:r>
              <a:rPr lang="ru-RU" sz="36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Поёт зима – аукает,</a:t>
            </a:r>
            <a:endParaRPr lang="ru-RU" sz="3600" b="1" dirty="0" smtClean="0">
              <a:effectLst/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457200">
              <a:spcAft>
                <a:spcPts val="0"/>
              </a:spcAft>
            </a:pPr>
            <a:r>
              <a:rPr lang="ru-RU" sz="36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Мохнатый лес баюкает…</a:t>
            </a:r>
            <a:endParaRPr lang="ru-RU" sz="3600" b="1" dirty="0" smtClean="0">
              <a:effectLst/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r>
              <a:rPr lang="ru-RU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 </a:t>
            </a:r>
            <a:r>
              <a:rPr lang="ru-RU" sz="3600" b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Стозвоном</a:t>
            </a:r>
            <a:r>
              <a:rPr lang="ru-RU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сосняка</a:t>
            </a:r>
            <a:r>
              <a:rPr lang="ru-RU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…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55776" y="5661248"/>
            <a:ext cx="59463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Есенин</a:t>
            </a:r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Сергей Александрович</a:t>
            </a:r>
            <a:endParaRPr lang="ru-RU" sz="32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7" t="3591" r="11144" b="13713"/>
          <a:stretch/>
        </p:blipFill>
        <p:spPr bwMode="auto">
          <a:xfrm>
            <a:off x="6345382" y="1177636"/>
            <a:ext cx="2355273" cy="34220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8551" y="1556792"/>
            <a:ext cx="3408363" cy="175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97124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1588"/>
            <a:ext cx="9156700" cy="685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Ч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ьи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это строки?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9223" y="3610830"/>
            <a:ext cx="568863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>
              <a:spcAft>
                <a:spcPts val="0"/>
              </a:spcAft>
            </a:pPr>
            <a:r>
              <a:rPr lang="ru-RU" sz="32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Сквозь волнистые туманы</a:t>
            </a:r>
            <a:endParaRPr lang="ru-RU" sz="3200" b="1" dirty="0" smtClean="0">
              <a:effectLst/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457200">
              <a:spcAft>
                <a:spcPts val="0"/>
              </a:spcAft>
            </a:pPr>
            <a:r>
              <a:rPr lang="ru-RU" sz="32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Пробирается луна,</a:t>
            </a:r>
            <a:endParaRPr lang="ru-RU" sz="3200" b="1" dirty="0" smtClean="0">
              <a:effectLst/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457200">
              <a:spcAft>
                <a:spcPts val="0"/>
              </a:spcAft>
            </a:pPr>
            <a:r>
              <a:rPr lang="ru-RU" sz="32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На печальные поляны</a:t>
            </a:r>
            <a:endParaRPr lang="ru-RU" sz="3200" b="1" dirty="0" smtClean="0">
              <a:effectLst/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 Льет печально свет она.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55776" y="5661248"/>
            <a:ext cx="59226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Пушкин </a:t>
            </a: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Александр Сергеевич</a:t>
            </a:r>
            <a:endParaRPr lang="ru-RU" sz="32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457201"/>
            <a:ext cx="3408363" cy="175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 descr="Картинки по запросу пушкин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6886" y="1700808"/>
            <a:ext cx="2960301" cy="3484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0118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1588"/>
            <a:ext cx="9156700" cy="685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Ч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ьи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это строки?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9223" y="3610830"/>
            <a:ext cx="568863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>
              <a:spcAft>
                <a:spcPts val="0"/>
              </a:spcAft>
            </a:pPr>
            <a:r>
              <a:rPr lang="ru-RU" sz="32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Вот моя деревня</a:t>
            </a:r>
          </a:p>
          <a:p>
            <a:pPr marL="457200">
              <a:spcAft>
                <a:spcPts val="0"/>
              </a:spcAft>
            </a:pPr>
            <a:r>
              <a:rPr lang="ru-RU" sz="32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Вот мой дом родной,</a:t>
            </a:r>
          </a:p>
          <a:p>
            <a:pPr marL="457200">
              <a:spcAft>
                <a:spcPts val="0"/>
              </a:spcAft>
            </a:pPr>
            <a:r>
              <a:rPr lang="ru-RU" sz="32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Вот качусь я в санках</a:t>
            </a:r>
          </a:p>
          <a:p>
            <a:pPr marL="457200">
              <a:spcAft>
                <a:spcPts val="0"/>
              </a:spcAft>
            </a:pPr>
            <a:r>
              <a:rPr lang="ru-RU" sz="32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По горе крутой…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555776" y="5661248"/>
            <a:ext cx="49154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Суриков </a:t>
            </a: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Иван Захарович</a:t>
            </a:r>
            <a:endParaRPr lang="ru-RU" sz="32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457201"/>
            <a:ext cx="3408363" cy="175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89" name="Picture 1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868"/>
          <a:stretch/>
        </p:blipFill>
        <p:spPr bwMode="auto">
          <a:xfrm>
            <a:off x="5628278" y="1457201"/>
            <a:ext cx="2947197" cy="3729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4308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1588"/>
            <a:ext cx="9156700" cy="685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Ч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ьи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это строки?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021" y="3599145"/>
            <a:ext cx="5760639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>
              <a:spcAft>
                <a:spcPts val="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Не ветер бушует над бором,</a:t>
            </a:r>
          </a:p>
          <a:p>
            <a:pPr marL="457200">
              <a:spcAft>
                <a:spcPts val="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Не с гор побежали ручьи,</a:t>
            </a:r>
          </a:p>
          <a:p>
            <a:pPr marL="457200">
              <a:spcAft>
                <a:spcPts val="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Мороз-воевода дозором</a:t>
            </a:r>
          </a:p>
          <a:p>
            <a:pPr marL="457200">
              <a:spcAft>
                <a:spcPts val="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Обходит владенья свои.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555776" y="5661248"/>
            <a:ext cx="62066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</a:t>
            </a:r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екрасов   </a:t>
            </a: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Николай Алексеевич</a:t>
            </a:r>
            <a:endParaRPr lang="ru-RU" sz="32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457201"/>
            <a:ext cx="3408363" cy="175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C:\Users\полрнп\Desktop\КАРТИНКИ\снежинка картинки\Николай Алексеевич Некрасов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891161" y="1396312"/>
            <a:ext cx="2871249" cy="4048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508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1588"/>
            <a:ext cx="9156700" cy="685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Ч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ьи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это строки?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9221" y="3610830"/>
            <a:ext cx="887727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>
              <a:spcAft>
                <a:spcPts val="0"/>
              </a:spcAft>
            </a:pPr>
            <a:r>
              <a:rPr lang="ru-RU" sz="27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Чародейкою зимою</a:t>
            </a:r>
          </a:p>
          <a:p>
            <a:pPr marL="457200">
              <a:spcAft>
                <a:spcPts val="0"/>
              </a:spcAft>
            </a:pPr>
            <a:r>
              <a:rPr lang="ru-RU" sz="27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Околдован лес  стоит-</a:t>
            </a:r>
          </a:p>
          <a:p>
            <a:pPr marL="457200">
              <a:spcAft>
                <a:spcPts val="0"/>
              </a:spcAft>
            </a:pPr>
            <a:r>
              <a:rPr lang="ru-RU" sz="27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И под снежной </a:t>
            </a:r>
            <a:r>
              <a:rPr lang="ru-RU" sz="2700" b="1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бахромою</a:t>
            </a:r>
            <a:r>
              <a:rPr lang="ru-RU" sz="27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,</a:t>
            </a:r>
          </a:p>
          <a:p>
            <a:pPr marL="457200">
              <a:spcAft>
                <a:spcPts val="0"/>
              </a:spcAft>
            </a:pPr>
            <a:r>
              <a:rPr lang="ru-RU" sz="27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Неподвижною,  немою чудной жизнью он блестит…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555776" y="5661248"/>
            <a:ext cx="48326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Тютчев </a:t>
            </a: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Фёдор Иванович</a:t>
            </a:r>
            <a:endParaRPr lang="ru-RU" sz="32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457201"/>
            <a:ext cx="3408363" cy="175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54" t="3431" r="4891" b="14236"/>
          <a:stretch/>
        </p:blipFill>
        <p:spPr bwMode="auto">
          <a:xfrm>
            <a:off x="5796136" y="1340768"/>
            <a:ext cx="2784765" cy="33250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8226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738</TotalTime>
  <Words>392</Words>
  <Application>Microsoft Office PowerPoint</Application>
  <PresentationFormat>Экран (4:3)</PresentationFormat>
  <Paragraphs>113</Paragraphs>
  <Slides>31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К.Д. Бальмонт «Снежинка» презентация к уроку литературного чтения в 3 классе</vt:lpstr>
      <vt:lpstr>Литературное чтение</vt:lpstr>
      <vt:lpstr>Загадка</vt:lpstr>
      <vt:lpstr>Загадка</vt:lpstr>
      <vt:lpstr>Чьи это строки?</vt:lpstr>
      <vt:lpstr>Чьи это строки?</vt:lpstr>
      <vt:lpstr>Чьи это строки?</vt:lpstr>
      <vt:lpstr>Чьи это строки?</vt:lpstr>
      <vt:lpstr>Чьи это строки?</vt:lpstr>
      <vt:lpstr>Чьи это строки?</vt:lpstr>
      <vt:lpstr>Презентация PowerPoint</vt:lpstr>
      <vt:lpstr>План работы</vt:lpstr>
      <vt:lpstr>Презентация PowerPoint</vt:lpstr>
      <vt:lpstr>Какая?</vt:lpstr>
      <vt:lpstr>бурная дорога</vt:lpstr>
      <vt:lpstr>Презентация PowerPoint</vt:lpstr>
      <vt:lpstr>Презентация PowerPoint</vt:lpstr>
      <vt:lpstr>Мета́фора  - это  косвенное сообщение  в виде истории или образного выражения, использующего сравнение; это обороты речи, где слова употреблены в переносном смысле на основе какой-то аналогии, сходства, сравнения.</vt:lpstr>
      <vt:lpstr>ФИЗКУЛЬТМИНУТКА «ПОВТОРЯЙ ЗА МНОЙ!»</vt:lpstr>
      <vt:lpstr>ФИЗКУЛЬТМИНУТКА «ПОВТОРЯЙ ЗА МНОЙ!»</vt:lpstr>
      <vt:lpstr>Презентация PowerPoint</vt:lpstr>
      <vt:lpstr>Идея произведения</vt:lpstr>
      <vt:lpstr>Идея произведения</vt:lpstr>
      <vt:lpstr>«Снежинка»</vt:lpstr>
      <vt:lpstr>Презентация PowerPoint</vt:lpstr>
      <vt:lpstr>Презентация PowerPoint</vt:lpstr>
      <vt:lpstr>Что удалось?</vt:lpstr>
      <vt:lpstr>РЕФЛЕКСИЯ</vt:lpstr>
      <vt:lpstr>«Снежинка»</vt:lpstr>
      <vt:lpstr>Презентация PowerPoint</vt:lpstr>
      <vt:lpstr>К.Д. Бальмонт «Снежинка»  презентация к уроку литературного чтения в 3 классе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Литературное чтение</dc:title>
  <dc:creator>полрнп</dc:creator>
  <cp:lastModifiedBy>полрнп</cp:lastModifiedBy>
  <cp:revision>59</cp:revision>
  <dcterms:created xsi:type="dcterms:W3CDTF">2017-10-29T09:16:23Z</dcterms:created>
  <dcterms:modified xsi:type="dcterms:W3CDTF">2017-11-11T09:41:59Z</dcterms:modified>
</cp:coreProperties>
</file>