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0"/>
  </p:notesMasterIdLst>
  <p:handoutMasterIdLst>
    <p:handoutMasterId r:id="rId21"/>
  </p:handoutMasterIdLst>
  <p:sldIdLst>
    <p:sldId id="256" r:id="rId3"/>
    <p:sldId id="294" r:id="rId4"/>
    <p:sldId id="296" r:id="rId5"/>
    <p:sldId id="257" r:id="rId6"/>
    <p:sldId id="298" r:id="rId7"/>
    <p:sldId id="258" r:id="rId8"/>
    <p:sldId id="297" r:id="rId9"/>
    <p:sldId id="299" r:id="rId10"/>
    <p:sldId id="301" r:id="rId11"/>
    <p:sldId id="303" r:id="rId12"/>
    <p:sldId id="304" r:id="rId13"/>
    <p:sldId id="308" r:id="rId14"/>
    <p:sldId id="305" r:id="rId15"/>
    <p:sldId id="306" r:id="rId16"/>
    <p:sldId id="307" r:id="rId17"/>
    <p:sldId id="302" r:id="rId18"/>
    <p:sldId id="278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  <p:clrMru>
    <a:srgbClr val="FF3300"/>
    <a:srgbClr val="FF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B5227A9-A25C-4F53-96A7-A103AECEEA32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22F34E3-443F-46BD-9CD1-516254ECF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202B7E9-21BA-4165-A42F-8652C405EA15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9611CE7-EBBE-47DA-BD38-6016FA9F79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27C9-E9E4-4F37-83AC-0E6A1A940A2F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31F1F-9C7C-4BC1-A2A3-C948031B3B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5AE3C-8D20-4AD3-B27C-DC9FD1DE6E9A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6D1A8-D91A-4367-B290-F9419581C0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5120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21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2607C99-D32E-42F1-8E66-8B7CBB2D4EC7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AB883ED0-4EAE-4849-B5E9-E1CD54414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BCFAA-D417-416D-942B-3ED4ECAE7BA0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71326C-A0FD-47AB-8DE0-C8EF36A903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DEFF0-B3EE-40AE-ADFA-976B15ABC61C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A9229A-2AD3-4D74-90A4-DB52F30B55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09B30-C38F-479D-A117-044C080BF63F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C285F-BD2E-4C87-B61A-CF679D92D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9611A-90D2-47D6-B4DB-44B984E1C155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9A1F1-D949-4EDD-8504-B906BE46C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C5521-A930-469D-B397-9BE4B2501DDA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C81B30-6FBF-47C5-BAF4-A9F14E41F1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6093C-5DA9-4160-9E56-E655318E1ED7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A6FA8-33A0-4063-AED0-AE7C925C73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9725C-ED4A-4E9D-8240-0CA1B46949B7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CC74D-23B9-4BD8-8309-8B5D8A6171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A539E-4921-40F0-984C-BEDE946DAE8F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CB97E-026C-446F-A5D2-93C96C9829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53CD4-30E0-4DF8-AAF3-F85ED760DD3A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BBFCC-5124-46DE-8182-446B7D7A70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5A05F-38CE-4F1A-A39C-8C10B3F699F2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36DDB-84E3-4FD2-9074-5573BF606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599D8-E779-46E6-8D52-37D9F3D79140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03612-B076-4976-8BC2-487C25E773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0" y="2362200"/>
            <a:ext cx="7693025" cy="372427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BC934-E992-46C2-A270-4046F6782174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04C16-92BD-4B96-80B6-83D2DA88DC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8B978-BA63-4889-9191-865755B3142C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51975-A5D6-4FB3-9E86-6A898C6442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09019-C6EE-42DD-AB31-82612880CA6B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7BB06-5670-428A-A7E4-E4AFC39D8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478A8-5B6E-4822-AA12-3FAF123FDF93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CE7A6-DFF0-4121-AE47-4FBADA0953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2CB15-4A69-43BE-925A-80E24B326F94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7A5DC-7F03-4931-8658-7C8BF4C172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5200C-1F25-4AE9-9A27-4B3577ABCB6F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0DD82-6C92-4923-9CCD-328D9B573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12080-D379-49E6-A7DB-B3E7F53045C4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387A7-A939-4E78-A4CE-C7155B1368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093FB-8CAF-4BC1-9B65-F5C7311DB101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47024-AA9D-4ADE-9589-408E8A20D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5B2768-9F4B-4731-BDB9-5F2D0D3AB5A4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19F040-3DB9-407A-8E23-EF1238BA3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9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20" r:id="rId8"/>
    <p:sldLayoutId id="2147483701" r:id="rId9"/>
    <p:sldLayoutId id="214748370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2296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5018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018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2297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5018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018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12291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23893BBB-A837-4DEC-AA28-DB176752473C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330024C2-2A8B-4702-BF77-484A883F3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  <p:sldLayoutId id="2147483708" r:id="rId12"/>
  </p:sldLayoutIdLst>
  <p:transition advClick="0" advTm="4800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file:///C:\Documents%20and%20Settings\User\&#1056;&#1072;&#1073;&#1086;&#1095;&#1080;&#1081;%20&#1089;&#1090;&#1086;&#1083;\&#1055;&#1056;&#1054;&#1045;&#1050;&#1058;%203\&#1056;&#1086;&#1097;&#1091;&#1087;&#1082;&#1080;&#1085;\Minus-DashKa-KorIsh-dlya-repa-1-Muzyka-httpvkontakteruld139(mp3-sait.info)(1)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9.wav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0.wav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2.wav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3.wav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4.wav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5.wav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2.wav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3.wav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4.wav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5.wav"/><Relationship Id="rId1" Type="http://schemas.openxmlformats.org/officeDocument/2006/relationships/tags" Target="../tags/tag6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6.wav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2.xml"/><Relationship Id="rId1" Type="http://schemas.openxmlformats.org/officeDocument/2006/relationships/audio" Target="../media/audio7.wav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8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060575"/>
            <a:ext cx="9756775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Зачем нужна </a:t>
            </a:r>
          </a:p>
          <a:p>
            <a:pPr algn="ctr"/>
            <a:r>
              <a:rPr lang="ru-RU" sz="66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математика ?</a:t>
            </a:r>
          </a:p>
          <a:p>
            <a:pPr algn="ctr"/>
            <a:endParaRPr lang="ru-RU" sz="6600" b="1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5929313" y="214313"/>
            <a:ext cx="2714625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1   2   3</a:t>
            </a:r>
          </a:p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 4    5</a:t>
            </a:r>
          </a:p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   6</a:t>
            </a: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1692275" y="4365625"/>
            <a:ext cx="3167063" cy="2492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7   8   9</a:t>
            </a:r>
          </a:p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10  11</a:t>
            </a:r>
          </a:p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  12</a:t>
            </a: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5000628" y="4026456"/>
            <a:ext cx="3857652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выполнил: </a:t>
            </a:r>
          </a:p>
          <a:p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Рощупкин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Дмитрий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ученик 5 «Д» класса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руководитель: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Белоусова Алла Генриховна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математики,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кандидат педагогических наук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Constantia" pitchFamily="18" charset="0"/>
            </a:endParaRPr>
          </a:p>
        </p:txBody>
      </p:sp>
      <p:sp>
        <p:nvSpPr>
          <p:cNvPr id="27653" name="TextBox 6"/>
          <p:cNvSpPr txBox="1">
            <a:spLocks noChangeArrowheads="1"/>
          </p:cNvSpPr>
          <p:nvPr/>
        </p:nvSpPr>
        <p:spPr bwMode="auto">
          <a:xfrm>
            <a:off x="785786" y="500042"/>
            <a:ext cx="5903912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Воронеж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МБОУ гимназия им.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академика Н.Г.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Басова при Воронежском госуниверситете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>
              <a:latin typeface="Constantia" pitchFamily="18" charset="0"/>
            </a:endParaRPr>
          </a:p>
        </p:txBody>
      </p:sp>
      <p:pic>
        <p:nvPicPr>
          <p:cNvPr id="27655" name="Minus-DashKa-KorIsh-dlya-repa-1-Muzyka-httpvkontakteruld139(mp3-sait.info)(1).mp3"/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50825" y="587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276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0000" numSld="17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5"/>
                </p:tgtEl>
              </p:cMediaNode>
            </p:audio>
          </p:childTnLst>
        </p:cTn>
      </p:par>
    </p:tnLst>
    <p:bldLst>
      <p:bldP spid="4" grpId="0"/>
      <p:bldP spid="1027" grpId="0" animBg="1"/>
      <p:bldP spid="102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8" descr="i?id=278726440-69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31686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11" descr="14-27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716338"/>
            <a:ext cx="3671888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AutoShape 12"/>
          <p:cNvSpPr>
            <a:spLocks noChangeArrowheads="1"/>
          </p:cNvSpPr>
          <p:nvPr/>
        </p:nvSpPr>
        <p:spPr bwMode="auto">
          <a:xfrm>
            <a:off x="4859338" y="4076700"/>
            <a:ext cx="3241675" cy="2232025"/>
          </a:xfrm>
          <a:prstGeom prst="wedgeRoundRectCallout">
            <a:avLst>
              <a:gd name="adj1" fmla="val -95347"/>
              <a:gd name="adj2" fmla="val 3663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37892" name="Text Box 14"/>
          <p:cNvSpPr txBox="1">
            <a:spLocks noChangeArrowheads="1"/>
          </p:cNvSpPr>
          <p:nvPr/>
        </p:nvSpPr>
        <p:spPr bwMode="auto">
          <a:xfrm>
            <a:off x="5003800" y="4221163"/>
            <a:ext cx="345598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Ну,  я и не знаю, что ответить на это.</a:t>
            </a:r>
          </a:p>
          <a:p>
            <a:r>
              <a:rPr lang="ru-RU" sz="2400"/>
              <a:t>Пусть другие поделятся с нами секретом.</a:t>
            </a:r>
          </a:p>
        </p:txBody>
      </p:sp>
      <p:sp>
        <p:nvSpPr>
          <p:cNvPr id="37893" name="AutoShape 15"/>
          <p:cNvSpPr>
            <a:spLocks noChangeArrowheads="1"/>
          </p:cNvSpPr>
          <p:nvPr/>
        </p:nvSpPr>
        <p:spPr bwMode="auto">
          <a:xfrm>
            <a:off x="4284663" y="476250"/>
            <a:ext cx="4679950" cy="3240088"/>
          </a:xfrm>
          <a:prstGeom prst="wedgeRoundRectCallout">
            <a:avLst>
              <a:gd name="adj1" fmla="val -78662"/>
              <a:gd name="adj2" fmla="val 1741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37894" name="Rectangle 16"/>
          <p:cNvSpPr>
            <a:spLocks noChangeArrowheads="1"/>
          </p:cNvSpPr>
          <p:nvPr/>
        </p:nvSpPr>
        <p:spPr bwMode="auto">
          <a:xfrm>
            <a:off x="4284663" y="836613"/>
            <a:ext cx="5040312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Не хочу я математику учить.</a:t>
            </a:r>
          </a:p>
          <a:p>
            <a:r>
              <a:rPr lang="ru-RU" sz="2400"/>
              <a:t>Складывать умею, умножать, делить.</a:t>
            </a:r>
          </a:p>
          <a:p>
            <a:r>
              <a:rPr lang="ru-RU" sz="2400"/>
              <a:t>Сдачу в магазине сосчитаю,</a:t>
            </a:r>
          </a:p>
          <a:p>
            <a:r>
              <a:rPr lang="ru-RU" sz="2400"/>
              <a:t>Хватит знаний этих, точно знаю.</a:t>
            </a:r>
          </a:p>
          <a:p>
            <a:r>
              <a:rPr lang="ru-RU" sz="2400"/>
              <a:t>Мне задачи больше не нужны.</a:t>
            </a:r>
          </a:p>
          <a:p>
            <a:r>
              <a:rPr lang="ru-RU" sz="2400"/>
              <a:t>Ребята, со мною согласны вы?</a:t>
            </a:r>
          </a:p>
        </p:txBody>
      </p:sp>
      <p:pic>
        <p:nvPicPr>
          <p:cNvPr id="37896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9 рэп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587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34" fill="hold"/>
                                        <p:tgtEl>
                                          <p:spTgt spid="378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7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C05-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AutoShape 3"/>
          <p:cNvSpPr>
            <a:spLocks noChangeArrowheads="1"/>
          </p:cNvSpPr>
          <p:nvPr/>
        </p:nvSpPr>
        <p:spPr bwMode="auto">
          <a:xfrm>
            <a:off x="2700338" y="2465388"/>
            <a:ext cx="6121400" cy="4203700"/>
          </a:xfrm>
          <a:prstGeom prst="wedgeEllipseCallout">
            <a:avLst>
              <a:gd name="adj1" fmla="val -50648"/>
              <a:gd name="adj2" fmla="val -534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3419475" y="2708275"/>
            <a:ext cx="4824413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Я, ребята – пилот вертолёта,</a:t>
            </a:r>
          </a:p>
          <a:p>
            <a:r>
              <a:rPr lang="ru-RU" sz="2400"/>
              <a:t>Расскажу с удовольствием вам,</a:t>
            </a:r>
          </a:p>
          <a:p>
            <a:r>
              <a:rPr lang="ru-RU" sz="2400"/>
              <a:t>Сколько нужно бензина в полёте</a:t>
            </a:r>
          </a:p>
          <a:p>
            <a:r>
              <a:rPr lang="ru-RU" sz="2400"/>
              <a:t>Без ошибок считаю я сам.</a:t>
            </a:r>
          </a:p>
          <a:p>
            <a:r>
              <a:rPr lang="ru-RU" sz="2400"/>
              <a:t>Рассчитаю и скорость машины,</a:t>
            </a:r>
          </a:p>
          <a:p>
            <a:r>
              <a:rPr lang="ru-RU" sz="2400"/>
              <a:t>Скорость ветра учту я при том,</a:t>
            </a:r>
          </a:p>
          <a:p>
            <a:r>
              <a:rPr lang="ru-RU" sz="2400"/>
              <a:t>Математику в школе учил я </a:t>
            </a:r>
          </a:p>
          <a:p>
            <a:r>
              <a:rPr lang="ru-RU" sz="2400"/>
              <a:t>И в училище лётном потом.</a:t>
            </a:r>
          </a:p>
          <a:p>
            <a:pPr>
              <a:spcBef>
                <a:spcPct val="50000"/>
              </a:spcBef>
            </a:pPr>
            <a:endParaRPr lang="ru-RU" sz="2400"/>
          </a:p>
        </p:txBody>
      </p:sp>
      <p:pic>
        <p:nvPicPr>
          <p:cNvPr id="38917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0 рэп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07" fill="hold"/>
                                        <p:tgtEl>
                                          <p:spTgt spid="389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8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26-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0227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AutoShape 5"/>
          <p:cNvSpPr>
            <a:spLocks noChangeArrowheads="1"/>
          </p:cNvSpPr>
          <p:nvPr/>
        </p:nvSpPr>
        <p:spPr bwMode="auto">
          <a:xfrm>
            <a:off x="3779838" y="1268413"/>
            <a:ext cx="5184775" cy="5184775"/>
          </a:xfrm>
          <a:prstGeom prst="wedgeRoundRectCallout">
            <a:avLst>
              <a:gd name="adj1" fmla="val -90602"/>
              <a:gd name="adj2" fmla="val -2189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39939" name="Text Box 6"/>
          <p:cNvSpPr txBox="1">
            <a:spLocks noChangeArrowheads="1"/>
          </p:cNvSpPr>
          <p:nvPr/>
        </p:nvSpPr>
        <p:spPr bwMode="auto">
          <a:xfrm>
            <a:off x="3887788" y="1412875"/>
            <a:ext cx="5256212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А я - маляр, везде я нарасхват,</a:t>
            </a:r>
          </a:p>
          <a:p>
            <a:r>
              <a:rPr lang="ru-RU" sz="2400"/>
              <a:t>Покрасить дом, квартиру, дачу многие хотят.</a:t>
            </a:r>
          </a:p>
          <a:p>
            <a:r>
              <a:rPr lang="ru-RU" sz="2400"/>
              <a:t> И сколько надо краски мне посчитать легко,</a:t>
            </a:r>
          </a:p>
          <a:p>
            <a:r>
              <a:rPr lang="ru-RU" sz="2400"/>
              <a:t>Найду я площадь пола, стен и потолков.</a:t>
            </a:r>
          </a:p>
          <a:p>
            <a:r>
              <a:rPr lang="ru-RU" sz="2400"/>
              <a:t>Я знаю цены, тарифы, расценки,</a:t>
            </a:r>
          </a:p>
          <a:p>
            <a:r>
              <a:rPr lang="ru-RU" sz="2400"/>
              <a:t>И при расчёте не упущу я ни одной копейки.</a:t>
            </a:r>
          </a:p>
          <a:p>
            <a:r>
              <a:rPr lang="ru-RU" sz="2400"/>
              <a:t>Чтобы прибыль себе приносить</a:t>
            </a:r>
          </a:p>
          <a:p>
            <a:r>
              <a:rPr lang="ru-RU" sz="2400"/>
              <a:t>С математикой в школе надо дружить.</a:t>
            </a:r>
          </a:p>
          <a:p>
            <a:endParaRPr lang="ru-RU" sz="2400"/>
          </a:p>
        </p:txBody>
      </p:sp>
      <p:pic>
        <p:nvPicPr>
          <p:cNvPr id="39941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1 рэп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98" fill="hold"/>
                                        <p:tgtEl>
                                          <p:spTgt spid="399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1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PE01741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0350"/>
            <a:ext cx="3748088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AutoShape 3"/>
          <p:cNvSpPr>
            <a:spLocks noChangeArrowheads="1"/>
          </p:cNvSpPr>
          <p:nvPr/>
        </p:nvSpPr>
        <p:spPr bwMode="auto">
          <a:xfrm rot="344285">
            <a:off x="4065588" y="966788"/>
            <a:ext cx="3817937" cy="4894262"/>
          </a:xfrm>
          <a:prstGeom prst="wedgeRoundRectCallout">
            <a:avLst>
              <a:gd name="adj1" fmla="val -102620"/>
              <a:gd name="adj2" fmla="val -2501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0963" name="Text Box 4"/>
          <p:cNvSpPr txBox="1">
            <a:spLocks noChangeArrowheads="1"/>
          </p:cNvSpPr>
          <p:nvPr/>
        </p:nvSpPr>
        <p:spPr bwMode="auto">
          <a:xfrm rot="406261">
            <a:off x="4211638" y="1052513"/>
            <a:ext cx="396081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Я адвокат, считать немного надо мне,</a:t>
            </a:r>
          </a:p>
          <a:p>
            <a:r>
              <a:rPr lang="ru-RU" sz="2400"/>
              <a:t>Однако и у меня математика тоже в цене.</a:t>
            </a:r>
          </a:p>
          <a:p>
            <a:r>
              <a:rPr lang="ru-RU" sz="2400"/>
              <a:t>На математике я научился думать, рассуждать,</a:t>
            </a:r>
          </a:p>
          <a:p>
            <a:r>
              <a:rPr lang="ru-RU" sz="2400"/>
              <a:t>Вопрос поставить и на него ответ искать.</a:t>
            </a:r>
          </a:p>
          <a:p>
            <a:r>
              <a:rPr lang="ru-RU" sz="2400"/>
              <a:t>На математике я логике учился, </a:t>
            </a:r>
          </a:p>
          <a:p>
            <a:r>
              <a:rPr lang="ru-RU" sz="2400"/>
              <a:t>Она в работе ох как пригодилась!</a:t>
            </a:r>
          </a:p>
        </p:txBody>
      </p:sp>
      <p:pic>
        <p:nvPicPr>
          <p:cNvPr id="40965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2 рэп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587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19" fill="hold"/>
                                        <p:tgtEl>
                                          <p:spTgt spid="409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8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C11-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852738"/>
            <a:ext cx="4643437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AutoShape 3"/>
          <p:cNvSpPr>
            <a:spLocks noChangeArrowheads="1"/>
          </p:cNvSpPr>
          <p:nvPr/>
        </p:nvSpPr>
        <p:spPr bwMode="auto">
          <a:xfrm>
            <a:off x="827088" y="549275"/>
            <a:ext cx="3673475" cy="4824413"/>
          </a:xfrm>
          <a:prstGeom prst="wedgeRectCallout">
            <a:avLst>
              <a:gd name="adj1" fmla="val 127440"/>
              <a:gd name="adj2" fmla="val 798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827088" y="549275"/>
            <a:ext cx="43211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У  программиста,</a:t>
            </a:r>
          </a:p>
          <a:p>
            <a:r>
              <a:rPr lang="ru-RU" sz="2400"/>
              <a:t>скажу я вам честно,</a:t>
            </a:r>
          </a:p>
          <a:p>
            <a:r>
              <a:rPr lang="ru-RU" sz="2400"/>
              <a:t>Математике точно</a:t>
            </a:r>
          </a:p>
          <a:p>
            <a:r>
              <a:rPr lang="ru-RU" sz="2400"/>
              <a:t>первое место.</a:t>
            </a:r>
          </a:p>
          <a:p>
            <a:r>
              <a:rPr lang="ru-RU" sz="2400"/>
              <a:t>Чтобы программу, игру написать,</a:t>
            </a:r>
          </a:p>
          <a:p>
            <a:r>
              <a:rPr lang="ru-RU" sz="2400"/>
              <a:t>Надо задачи сначала решать.</a:t>
            </a:r>
          </a:p>
          <a:p>
            <a:r>
              <a:rPr lang="ru-RU" sz="2400"/>
              <a:t>Законам математики </a:t>
            </a:r>
          </a:p>
          <a:p>
            <a:r>
              <a:rPr lang="ru-RU" sz="2400"/>
              <a:t>компьютер подчиняется.</a:t>
            </a:r>
          </a:p>
          <a:p>
            <a:r>
              <a:rPr lang="ru-RU" sz="2400"/>
              <a:t>И те, кто знают их на «5»</a:t>
            </a:r>
          </a:p>
          <a:p>
            <a:r>
              <a:rPr lang="ru-RU" sz="2400"/>
              <a:t>С компьютером справляются.</a:t>
            </a:r>
          </a:p>
        </p:txBody>
      </p:sp>
      <p:pic>
        <p:nvPicPr>
          <p:cNvPr id="41989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3 рэп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587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76" fill="hold"/>
                                        <p:tgtEl>
                                          <p:spTgt spid="419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8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14-2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692150"/>
            <a:ext cx="40322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AutoShape 5"/>
          <p:cNvSpPr>
            <a:spLocks noChangeArrowheads="1"/>
          </p:cNvSpPr>
          <p:nvPr/>
        </p:nvSpPr>
        <p:spPr bwMode="auto">
          <a:xfrm>
            <a:off x="5219700" y="1412875"/>
            <a:ext cx="3709988" cy="5111750"/>
          </a:xfrm>
          <a:prstGeom prst="wedgeRoundRectCallout">
            <a:avLst>
              <a:gd name="adj1" fmla="val -76444"/>
              <a:gd name="adj2" fmla="val -2301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3011" name="Text Box 6"/>
          <p:cNvSpPr txBox="1">
            <a:spLocks noChangeArrowheads="1"/>
          </p:cNvSpPr>
          <p:nvPr/>
        </p:nvSpPr>
        <p:spPr bwMode="auto">
          <a:xfrm>
            <a:off x="5364163" y="1484313"/>
            <a:ext cx="359886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Не прав, однако, ты, дружище</a:t>
            </a:r>
          </a:p>
          <a:p>
            <a:r>
              <a:rPr lang="ru-RU" sz="2400"/>
              <a:t>И нам с тобою ещё многому учиться.</a:t>
            </a:r>
          </a:p>
          <a:p>
            <a:r>
              <a:rPr lang="ru-RU" sz="2400"/>
              <a:t>Кто математику прилежно будет изучать,</a:t>
            </a:r>
          </a:p>
          <a:p>
            <a:r>
              <a:rPr lang="ru-RU" sz="2400"/>
              <a:t>Свой жизни путь сумеет рассчитать.</a:t>
            </a:r>
          </a:p>
          <a:p>
            <a:r>
              <a:rPr lang="ru-RU" sz="2400"/>
              <a:t>Давай же не жалеть мы  для задач тетрадок,</a:t>
            </a:r>
          </a:p>
          <a:p>
            <a:r>
              <a:rPr lang="ru-RU" sz="2400"/>
              <a:t>Ведь математика приводит ум в порядок!</a:t>
            </a:r>
          </a:p>
        </p:txBody>
      </p:sp>
      <p:pic>
        <p:nvPicPr>
          <p:cNvPr id="43014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4 рэп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21" fill="hold"/>
                                        <p:tgtEl>
                                          <p:spTgt spid="430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6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188913"/>
            <a:ext cx="5472113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Rectangle 3"/>
          <p:cNvSpPr>
            <a:spLocks noChangeArrowheads="1"/>
          </p:cNvSpPr>
          <p:nvPr/>
        </p:nvSpPr>
        <p:spPr bwMode="auto">
          <a:xfrm>
            <a:off x="1116013" y="4437063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lang="ru-RU" sz="2800">
                <a:solidFill>
                  <a:srgbClr val="FF3300"/>
                </a:solidFill>
              </a:rPr>
              <a:t>Таким образом, математика очень важна для каждого человека в отдельности </a:t>
            </a:r>
            <a:r>
              <a:rPr lang="ru-RU" sz="2800"/>
              <a:t> </a:t>
            </a:r>
            <a:r>
              <a:rPr lang="ru-RU" sz="2800">
                <a:solidFill>
                  <a:srgbClr val="FF3300"/>
                </a:solidFill>
              </a:rPr>
              <a:t>и</a:t>
            </a:r>
            <a:r>
              <a:rPr lang="ru-RU" sz="2800"/>
              <a:t> </a:t>
            </a:r>
            <a:r>
              <a:rPr lang="ru-RU" sz="2800">
                <a:solidFill>
                  <a:srgbClr val="FF3300"/>
                </a:solidFill>
              </a:rPr>
              <a:t>для развития человечества в целом. </a:t>
            </a:r>
          </a:p>
        </p:txBody>
      </p:sp>
      <p:pic>
        <p:nvPicPr>
          <p:cNvPr id="44037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5 рэп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96" fill="hold"/>
                                        <p:tgtEl>
                                          <p:spTgt spid="44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03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714375" y="714375"/>
            <a:ext cx="3571875" cy="1714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Спасибо </a:t>
            </a:r>
          </a:p>
        </p:txBody>
      </p:sp>
      <p:sp>
        <p:nvSpPr>
          <p:cNvPr id="21507" name="WordArt 3"/>
          <p:cNvSpPr>
            <a:spLocks noChangeArrowheads="1" noChangeShapeType="1" noTextEdit="1"/>
          </p:cNvSpPr>
          <p:nvPr/>
        </p:nvSpPr>
        <p:spPr bwMode="auto">
          <a:xfrm>
            <a:off x="3071813" y="2500313"/>
            <a:ext cx="2686050" cy="604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за</a:t>
            </a:r>
          </a:p>
        </p:txBody>
      </p:sp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4714875" y="3571875"/>
            <a:ext cx="4071938" cy="1357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внимание!</a:t>
            </a:r>
          </a:p>
        </p:txBody>
      </p:sp>
      <p:sp>
        <p:nvSpPr>
          <p:cNvPr id="21509" name="WordArt 5"/>
          <p:cNvSpPr>
            <a:spLocks noChangeArrowheads="1" noChangeShapeType="1" noTextEdit="1"/>
          </p:cNvSpPr>
          <p:nvPr/>
        </p:nvSpPr>
        <p:spPr bwMode="auto">
          <a:xfrm>
            <a:off x="642938" y="3929063"/>
            <a:ext cx="2571750" cy="2214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7   8   9</a:t>
            </a:r>
          </a:p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10  11</a:t>
            </a:r>
          </a:p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  12</a:t>
            </a:r>
          </a:p>
        </p:txBody>
      </p:sp>
      <p:sp>
        <p:nvSpPr>
          <p:cNvPr id="21510" name="WordArt 6"/>
          <p:cNvSpPr>
            <a:spLocks noChangeArrowheads="1" noChangeShapeType="1" noTextEdit="1"/>
          </p:cNvSpPr>
          <p:nvPr/>
        </p:nvSpPr>
        <p:spPr bwMode="auto">
          <a:xfrm>
            <a:off x="5572125" y="357188"/>
            <a:ext cx="2786063" cy="2214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1   2   3</a:t>
            </a:r>
          </a:p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 4    5</a:t>
            </a:r>
          </a:p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   6</a:t>
            </a:r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  <p:bldP spid="21508" grpId="0" animBg="1"/>
      <p:bldP spid="21509" grpId="0" animBg="1"/>
      <p:bldP spid="215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276475"/>
            <a:ext cx="8316912" cy="45815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Многие часто задаются вопросом: «Зачем нужна математика?».  Нередко сам факт того, что эта дисциплина входит в обязательную программу университетов и школ, ставит людей в недоумение. Это недоумение выражается в следующем: «Мол, для чего мне, человеку, чья будущая (или нынешняя) профессия не связана с ведением расчетов и применением математических методов, знать математику? Чем мне это может пригодиться в жизни?». Таким образом, большое количество людей не видят никакого смысла для себя в освоении этой науки.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Но я уверен, что математика нужна всем и каждому. В этой презентации я объясню, почему я в этом так уверен. </a:t>
            </a:r>
          </a:p>
        </p:txBody>
      </p:sp>
      <p:sp>
        <p:nvSpPr>
          <p:cNvPr id="29698" name="AutoShape 4"/>
          <p:cNvSpPr>
            <a:spLocks noGrp="1" noChangeArrowheads="1"/>
          </p:cNvSpPr>
          <p:nvPr>
            <p:ph type="title"/>
          </p:nvPr>
        </p:nvSpPr>
        <p:spPr>
          <a:xfrm>
            <a:off x="4211638" y="188913"/>
            <a:ext cx="7924800" cy="866775"/>
          </a:xfrm>
        </p:spPr>
        <p:txBody>
          <a:bodyPr/>
          <a:lstStyle/>
          <a:p>
            <a:pPr eaLnBrk="1" hangingPunct="1"/>
            <a:r>
              <a:rPr lang="ru-RU" sz="3200" b="0" smtClean="0">
                <a:solidFill>
                  <a:srgbClr val="FF3300"/>
                </a:solidFill>
              </a:rPr>
              <a:t>Зачем мне математика?</a:t>
            </a:r>
          </a:p>
        </p:txBody>
      </p:sp>
      <p:sp>
        <p:nvSpPr>
          <p:cNvPr id="29699" name="AutoShape 4" descr="xin_f3f86658deeb487a9269fba10226357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9700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125413"/>
            <a:ext cx="3455988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50825" y="53006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4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35" fill="hold"/>
                                        <p:tgtEl>
                                          <p:spTgt spid="297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6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AutoShape 2"/>
          <p:cNvSpPr>
            <a:spLocks noGrp="1" noChangeArrowheads="1"/>
          </p:cNvSpPr>
          <p:nvPr>
            <p:ph type="title"/>
          </p:nvPr>
        </p:nvSpPr>
        <p:spPr>
          <a:xfrm>
            <a:off x="971550" y="404813"/>
            <a:ext cx="7924800" cy="1655762"/>
          </a:xfrm>
        </p:spPr>
        <p:txBody>
          <a:bodyPr/>
          <a:lstStyle/>
          <a:p>
            <a:pPr eaLnBrk="1" hangingPunct="1"/>
            <a:r>
              <a:rPr lang="ru-RU" sz="3200" b="0" smtClean="0">
                <a:solidFill>
                  <a:srgbClr val="FF3300"/>
                </a:solidFill>
              </a:rPr>
              <a:t>Место математики в системе наук</a:t>
            </a:r>
            <a:r>
              <a:rPr lang="ru-RU" sz="3200" smtClean="0">
                <a:solidFill>
                  <a:srgbClr val="FF3300"/>
                </a:solidFill>
              </a:rPr>
              <a:t/>
            </a:r>
            <a:br>
              <a:rPr lang="ru-RU" sz="3200" smtClean="0">
                <a:solidFill>
                  <a:srgbClr val="FF3300"/>
                </a:solidFill>
              </a:rPr>
            </a:br>
            <a:r>
              <a:rPr lang="ru-RU" sz="3200" smtClean="0">
                <a:solidFill>
                  <a:schemeClr val="bg2"/>
                </a:solidFill>
              </a:rPr>
              <a:t/>
            </a:r>
            <a:br>
              <a:rPr lang="ru-RU" sz="3200" smtClean="0">
                <a:solidFill>
                  <a:schemeClr val="bg2"/>
                </a:solidFill>
              </a:rPr>
            </a:br>
            <a:r>
              <a:rPr lang="ru-RU" sz="3200" smtClean="0"/>
              <a:t> </a:t>
            </a:r>
            <a:r>
              <a:rPr lang="ru-RU" sz="2400" b="0" smtClean="0">
                <a:solidFill>
                  <a:srgbClr val="FF3300"/>
                </a:solidFill>
              </a:rPr>
              <a:t>Вся математика  как наука развивалась из практики </a:t>
            </a:r>
            <a:br>
              <a:rPr lang="ru-RU" sz="2400" b="0" smtClean="0">
                <a:solidFill>
                  <a:srgbClr val="FF3300"/>
                </a:solidFill>
              </a:rPr>
            </a:br>
            <a:r>
              <a:rPr lang="ru-RU" sz="2400" b="0" smtClean="0">
                <a:solidFill>
                  <a:srgbClr val="FF3300"/>
                </a:solidFill>
              </a:rPr>
              <a:t>                                                                       Д.А.Граве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2276475"/>
            <a:ext cx="8558212" cy="48831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Математика — фундаментальная наука о порядке, структурах и отношениях, которая исторически сложилась на основе операций подсчёта, измерения и описания форм реальных объектов. Методы ее активно применяются во многих естественных дисциплинах. Эта область знаний оперирует абстрактными отношениями и взаимосвязями, то есть сущностями, которые не являются чем-то вещественным.   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Но  стоит только математике вступить в область любой науки о мире, она сразу воплощается в описание, моделирование и предсказание конкретных и реальных природных процессов, выходя из-под покрова формул и подсчетов.</a:t>
            </a:r>
          </a:p>
          <a:p>
            <a:pPr eaLnBrk="1" hangingPunct="1">
              <a:lnSpc>
                <a:spcPct val="90000"/>
              </a:lnSpc>
            </a:pPr>
            <a:endParaRPr lang="ru-RU" sz="2400" smtClean="0"/>
          </a:p>
        </p:txBody>
      </p:sp>
      <p:pic>
        <p:nvPicPr>
          <p:cNvPr id="30724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23850" y="47974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4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3000" showWhenStopped="0">
                <p:cTn id="7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AutoShape 4"/>
          <p:cNvSpPr>
            <a:spLocks noGrp="1" noChangeArrowheads="1"/>
          </p:cNvSpPr>
          <p:nvPr>
            <p:ph type="title"/>
          </p:nvPr>
        </p:nvSpPr>
        <p:spPr>
          <a:xfrm>
            <a:off x="762000" y="333375"/>
            <a:ext cx="8382000" cy="866775"/>
          </a:xfrm>
        </p:spPr>
        <p:txBody>
          <a:bodyPr/>
          <a:lstStyle/>
          <a:p>
            <a:pPr eaLnBrk="1" hangingPunct="1"/>
            <a:r>
              <a:rPr lang="ru-RU" sz="3200" b="0" smtClean="0">
                <a:solidFill>
                  <a:srgbClr val="FF3300"/>
                </a:solidFill>
              </a:rPr>
              <a:t>Математика - инструмент познания мира</a:t>
            </a:r>
            <a:r>
              <a:rPr lang="ru-RU" sz="3200" smtClean="0">
                <a:solidFill>
                  <a:srgbClr val="FF3300"/>
                </a:solidFill>
              </a:rPr>
              <a:t/>
            </a:r>
            <a:br>
              <a:rPr lang="ru-RU" sz="3200" smtClean="0">
                <a:solidFill>
                  <a:srgbClr val="FF3300"/>
                </a:solidFill>
              </a:rPr>
            </a:br>
            <a:endParaRPr lang="ru-RU" sz="3200" smtClean="0">
              <a:solidFill>
                <a:srgbClr val="FF3300"/>
              </a:solidFill>
            </a:endParaRPr>
          </a:p>
        </p:txBody>
      </p:sp>
      <p:sp>
        <p:nvSpPr>
          <p:cNvPr id="3174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47700" y="981075"/>
            <a:ext cx="8496300" cy="61928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Она помогает понять мир вокруг нас, узнать больше о его законах, так как эти законы подчинены тому же самому порядку, что царит в математике! </a:t>
            </a:r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Язык, на котором говорит природа, мы успешно можем перевести на язык математики и осознать структуру взаимосвязей какого-либо явления. И, после того, как мы эти связи формализуем, мы можем строить модели, предсказывать будущие состояния явлений, которые этими моделями описываются, только лишь на бумаге или в памяти компьютера!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Благодаря применению математики нам не нужно проводить дорогостоящие и опасные для жизни эксперименты, прежде чем реализовать какой-нибудь сложный проект. Короче, благодаря математике мы имеем все доступные нам сегодня технологии, не подвергаем нашу жизнь бессмысленной опасности, строим города, осваиваем космос и развиваем культуру! Без нее мир был бы совсем иным. </a:t>
            </a:r>
          </a:p>
        </p:txBody>
      </p:sp>
      <p:pic>
        <p:nvPicPr>
          <p:cNvPr id="31748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3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6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76" fill="hold"/>
                                        <p:tgtEl>
                                          <p:spTgt spid="317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4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4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2276475"/>
            <a:ext cx="8316912" cy="4824413"/>
          </a:xfrm>
        </p:spPr>
        <p:txBody>
          <a:bodyPr/>
          <a:lstStyle/>
          <a:p>
            <a:pPr eaLnBrk="1" hangingPunct="1"/>
            <a:r>
              <a:rPr lang="ru-RU" sz="2400" smtClean="0"/>
              <a:t>Математика развивает</a:t>
            </a:r>
            <a:r>
              <a:rPr lang="ru-RU" sz="2400" b="1" smtClean="0"/>
              <a:t> </a:t>
            </a:r>
            <a:r>
              <a:rPr lang="ru-RU" sz="2400" smtClean="0"/>
              <a:t>важные умственные способности: аналитические, дедуктивные (способность к обобщению), критические, прогностические (умение прогнозировать, мыслить на несколько шагов вперед). </a:t>
            </a:r>
          </a:p>
          <a:p>
            <a:pPr eaLnBrk="1" hangingPunct="1"/>
            <a:r>
              <a:rPr lang="ru-RU" sz="2400" smtClean="0"/>
              <a:t>Улучшает возможности абстрактного мышления (ведь это абстрактная наука): умение последовательно и логично выстраивать сложные концепции или операции и удерживать их в уме, способность концентрироваться.</a:t>
            </a:r>
          </a:p>
          <a:p>
            <a:pPr eaLnBrk="1" hangingPunct="1"/>
            <a:r>
              <a:rPr lang="ru-RU" sz="2400" smtClean="0"/>
              <a:t>Тренирует память и усиливает быстроту мышления, умение обобщать, находить роль частного в общем.</a:t>
            </a:r>
          </a:p>
        </p:txBody>
      </p:sp>
      <p:sp>
        <p:nvSpPr>
          <p:cNvPr id="32770" name="AutoShape 4"/>
          <p:cNvSpPr>
            <a:spLocks noChangeArrowheads="1"/>
          </p:cNvSpPr>
          <p:nvPr/>
        </p:nvSpPr>
        <p:spPr bwMode="auto">
          <a:xfrm>
            <a:off x="755650" y="908050"/>
            <a:ext cx="8388350" cy="25654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3200">
                <a:solidFill>
                  <a:srgbClr val="FF3300"/>
                </a:solidFill>
              </a:rPr>
              <a:t>Математика важна для человечества в целом,  но зачем она нужна лично  мне? </a:t>
            </a:r>
            <a:br>
              <a:rPr lang="ru-RU" sz="3200">
                <a:solidFill>
                  <a:srgbClr val="FF3300"/>
                </a:solidFill>
              </a:rPr>
            </a:br>
            <a:r>
              <a:rPr lang="ru-RU" sz="3200">
                <a:solidFill>
                  <a:srgbClr val="FF3300"/>
                </a:solidFill>
              </a:rPr>
              <a:t>Какие способности  развивает математика?</a:t>
            </a:r>
            <a:br>
              <a:rPr lang="ru-RU" sz="3200">
                <a:solidFill>
                  <a:srgbClr val="FF3300"/>
                </a:solidFill>
              </a:rPr>
            </a:br>
            <a:r>
              <a:rPr lang="ru-RU" sz="3200">
                <a:solidFill>
                  <a:srgbClr val="FF3300"/>
                </a:solidFill>
              </a:rPr>
              <a:t/>
            </a:r>
            <a:br>
              <a:rPr lang="ru-RU" sz="3200">
                <a:solidFill>
                  <a:srgbClr val="FF3300"/>
                </a:solidFill>
              </a:rPr>
            </a:br>
            <a:r>
              <a:rPr lang="ru-RU" sz="3200">
                <a:solidFill>
                  <a:srgbClr val="FF3300"/>
                </a:solidFill>
              </a:rPr>
              <a:t> </a:t>
            </a:r>
            <a:br>
              <a:rPr lang="ru-RU" sz="3200">
                <a:solidFill>
                  <a:srgbClr val="FF3300"/>
                </a:solidFill>
              </a:rPr>
            </a:br>
            <a:endParaRPr lang="ru-RU" sz="3200">
              <a:solidFill>
                <a:srgbClr val="FF3300"/>
              </a:solidFill>
            </a:endParaRPr>
          </a:p>
        </p:txBody>
      </p:sp>
      <p:sp>
        <p:nvSpPr>
          <p:cNvPr id="32771" name="AutoShape 6"/>
          <p:cNvSpPr>
            <a:spLocks noChangeArrowheads="1"/>
          </p:cNvSpPr>
          <p:nvPr/>
        </p:nvSpPr>
        <p:spPr bwMode="auto">
          <a:xfrm>
            <a:off x="503238" y="836613"/>
            <a:ext cx="8640762" cy="1655762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</a:pPr>
            <a:endParaRPr lang="ru-RU" sz="3200">
              <a:solidFill>
                <a:srgbClr val="FF3300"/>
              </a:solidFill>
            </a:endParaRPr>
          </a:p>
        </p:txBody>
      </p:sp>
      <p:pic>
        <p:nvPicPr>
          <p:cNvPr id="32773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4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230" fill="hold"/>
                                        <p:tgtEl>
                                          <p:spTgt spid="327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3" y="836613"/>
            <a:ext cx="83581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AutoShape 3"/>
          <p:cNvSpPr>
            <a:spLocks noGrp="1" noChangeArrowheads="1"/>
          </p:cNvSpPr>
          <p:nvPr>
            <p:ph type="title"/>
          </p:nvPr>
        </p:nvSpPr>
        <p:spPr>
          <a:xfrm>
            <a:off x="468313" y="-315913"/>
            <a:ext cx="8675687" cy="1584326"/>
          </a:xfrm>
        </p:spPr>
        <p:txBody>
          <a:bodyPr/>
          <a:lstStyle/>
          <a:p>
            <a:pPr eaLnBrk="1" hangingPunct="1"/>
            <a:r>
              <a:rPr lang="ru-RU" sz="3200" b="0" smtClean="0">
                <a:solidFill>
                  <a:srgbClr val="FF3300"/>
                </a:solidFill>
              </a:rPr>
              <a:t>Математику уже затем учить надо, что она ум в порядок приводит.</a:t>
            </a:r>
            <a:r>
              <a:rPr lang="ru-RU" sz="2800" b="0" smtClean="0">
                <a:solidFill>
                  <a:srgbClr val="FF3300"/>
                </a:solidFill>
              </a:rPr>
              <a:t>            М.В.Ломоносов</a:t>
            </a:r>
          </a:p>
        </p:txBody>
      </p:sp>
      <p:sp>
        <p:nvSpPr>
          <p:cNvPr id="3379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3850" y="1125538"/>
            <a:ext cx="9072563" cy="57324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Математика сама является воплощением природного порядка  и нет ничего удивительного в том, что она </a:t>
            </a:r>
          </a:p>
          <a:p>
            <a:pPr eaLnBrk="1" hangingPunct="1">
              <a:lnSpc>
                <a:spcPct val="90000"/>
              </a:lnSpc>
            </a:pPr>
            <a:endParaRPr lang="ru-RU" sz="24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    упорядочивает ваш ум.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Развивает способность к анализу сложных жизненных ситуаций, возможность принимать правильное решение проблем и определяться в условиях трудного выбора.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Умение находить закономерности, способность быстро соображать и принимать решения, навык планирования.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Умение мыслить и рассуждать, четко формулировать мысли, делать верные логические выводы. А без  логики  человек не способен сопоставлять понятия разного рода, он теряет способность к здравому анализу и рассуждению. Что может повлечь явление «каши в голове», путаницу в мыслях, невнятность аргументации.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smtClean="0"/>
          </a:p>
        </p:txBody>
      </p:sp>
      <p:pic>
        <p:nvPicPr>
          <p:cNvPr id="33797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5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5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808" fill="hold"/>
                                        <p:tgtEl>
                                          <p:spTgt spid="337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6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79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1341438"/>
            <a:ext cx="7924800" cy="1143000"/>
          </a:xfrm>
        </p:spPr>
        <p:txBody>
          <a:bodyPr/>
          <a:lstStyle/>
          <a:p>
            <a:pPr eaLnBrk="1" hangingPunct="1"/>
            <a:r>
              <a:rPr lang="ru-RU" sz="2800" b="0" smtClean="0">
                <a:solidFill>
                  <a:srgbClr val="FF3300"/>
                </a:solidFill>
              </a:rPr>
              <a:t>Если вы хотите участвовать в большой жизни, то наполните свою голову математикой, пока есть к тому возможность. Она окажет вам потом огромную помощь во всей вашей работе.</a:t>
            </a:r>
            <a:r>
              <a:rPr lang="ru-RU" sz="2400" b="0" smtClean="0">
                <a:solidFill>
                  <a:srgbClr val="FF3300"/>
                </a:solidFill>
              </a:rPr>
              <a:t>                         </a:t>
            </a:r>
            <a:r>
              <a:rPr lang="ru-RU" sz="2800" b="0" smtClean="0">
                <a:solidFill>
                  <a:srgbClr val="FF3300"/>
                </a:solidFill>
              </a:rPr>
              <a:t>М.И.Калинин</a:t>
            </a:r>
            <a:br>
              <a:rPr lang="ru-RU" sz="2800" b="0" smtClean="0">
                <a:solidFill>
                  <a:srgbClr val="FF3300"/>
                </a:solidFill>
              </a:rPr>
            </a:br>
            <a:endParaRPr lang="ru-RU" sz="2800" b="0" smtClean="0">
              <a:solidFill>
                <a:srgbClr val="FF3300"/>
              </a:solidFill>
            </a:endParaRP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133600"/>
            <a:ext cx="8604250" cy="4724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200" smtClean="0"/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Высокий уровень развития математики необходим для прогресса многих наук. Трудно найти такую область знания, где математика не играла бы никакой роли.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 Хорошо известно, что развитие наук в последнее время характеризуется проникновением в них математических методов и математического стиля мышления.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Это касается не только физики, техники и астрономии, но и таких, казалось бы, весьма далеких от математики наук, как современная химия, биология, геология, археология, медицина, метеорология, экономика и др. Математика необходима в практической деятельности инженеров и техников, нужна для многих видов квалифицированных рабочих профессий. </a:t>
            </a:r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</p:txBody>
      </p:sp>
      <p:pic>
        <p:nvPicPr>
          <p:cNvPr id="34820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6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587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5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891" fill="hold"/>
                                        <p:tgtEl>
                                          <p:spTgt spid="348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5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AutoShape 2"/>
          <p:cNvSpPr>
            <a:spLocks noGrp="1" noChangeArrowheads="1"/>
          </p:cNvSpPr>
          <p:nvPr>
            <p:ph type="title"/>
          </p:nvPr>
        </p:nvSpPr>
        <p:spPr>
          <a:xfrm>
            <a:off x="684213" y="692150"/>
            <a:ext cx="7924800" cy="1143000"/>
          </a:xfrm>
        </p:spPr>
        <p:txBody>
          <a:bodyPr/>
          <a:lstStyle/>
          <a:p>
            <a:pPr eaLnBrk="1" hangingPunct="1"/>
            <a:r>
              <a:rPr lang="ru-RU" sz="3200" b="0" smtClean="0">
                <a:solidFill>
                  <a:srgbClr val="FF3300"/>
                </a:solidFill>
              </a:rPr>
              <a:t>Я провел опрос среди своих друзей, родственников и знакомых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 l="16322" t="29156" r="51631" b="23595"/>
          <a:stretch>
            <a:fillRect/>
          </a:stretch>
        </p:blipFill>
        <p:spPr bwMode="auto">
          <a:xfrm>
            <a:off x="5724525" y="1714500"/>
            <a:ext cx="3097213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3"/>
          <a:srcRect l="52412" t="29156" r="13945" b="23595"/>
          <a:stretch>
            <a:fillRect/>
          </a:stretch>
        </p:blipFill>
        <p:spPr bwMode="auto">
          <a:xfrm>
            <a:off x="5651500" y="4051300"/>
            <a:ext cx="3492500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Rectangle 13"/>
          <p:cNvSpPr>
            <a:spLocks noChangeArrowheads="1"/>
          </p:cNvSpPr>
          <p:nvPr/>
        </p:nvSpPr>
        <p:spPr bwMode="auto">
          <a:xfrm>
            <a:off x="1258888" y="2636838"/>
            <a:ext cx="45720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1. Нужна ли математика?</a:t>
            </a:r>
          </a:p>
          <a:p>
            <a:r>
              <a:rPr lang="ru-RU" sz="2800"/>
              <a:t>а) нужна;   б) не знаю</a:t>
            </a:r>
          </a:p>
          <a:p>
            <a:endParaRPr lang="ru-RU" sz="2800"/>
          </a:p>
          <a:p>
            <a:r>
              <a:rPr lang="ru-RU" sz="2800"/>
              <a:t>2. Если нужна, то зачем?                </a:t>
            </a:r>
          </a:p>
          <a:p>
            <a:r>
              <a:rPr lang="ru-RU" sz="2800"/>
              <a:t>а) знаю;     б) не знаю</a:t>
            </a:r>
          </a:p>
          <a:p>
            <a:endParaRPr lang="ru-RU" sz="2800"/>
          </a:p>
        </p:txBody>
      </p:sp>
      <p:pic>
        <p:nvPicPr>
          <p:cNvPr id="35847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7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18" fill="hold"/>
                                        <p:tgtEl>
                                          <p:spTgt spid="358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1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AutoShape 4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549275"/>
            <a:ext cx="7924800" cy="1143000"/>
          </a:xfrm>
        </p:spPr>
        <p:txBody>
          <a:bodyPr/>
          <a:lstStyle/>
          <a:p>
            <a:r>
              <a:rPr lang="ru-RU" sz="3200" b="0" smtClean="0">
                <a:solidFill>
                  <a:srgbClr val="FF3300"/>
                </a:solidFill>
              </a:rPr>
              <a:t>Зачем нужна математика в работе?</a:t>
            </a:r>
            <a:br>
              <a:rPr lang="ru-RU" sz="3200" b="0" smtClean="0">
                <a:solidFill>
                  <a:srgbClr val="FF3300"/>
                </a:solidFill>
              </a:rPr>
            </a:br>
            <a:endParaRPr lang="ru-RU" sz="3200" b="0" smtClean="0">
              <a:solidFill>
                <a:srgbClr val="FF3300"/>
              </a:solidFill>
            </a:endParaRPr>
          </a:p>
        </p:txBody>
      </p:sp>
      <p:sp>
        <p:nvSpPr>
          <p:cNvPr id="36866" name="Rectangle 8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    Существует ряд профессий, которым математика нужна в «чистом» виде. Это инженер, предприниматель, бизнесмен, программист и т.д. Им необходимо умение вычислять, пользоваться различными формулами. А есть ряд профессий, которым, на первый взгляд, математика совсем не нужна. Например, массажист, футболист, следователь, юрист, адвокат. Но, оказывается, что математику просто обязательно надо изучать людям любой профессии.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 smtClean="0"/>
          </a:p>
        </p:txBody>
      </p:sp>
      <p:pic>
        <p:nvPicPr>
          <p:cNvPr id="39945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8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64" fill="hold"/>
                                        <p:tgtEl>
                                          <p:spTgt spid="399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1604</TotalTime>
  <Words>1202</Words>
  <Application>Microsoft Office PowerPoint</Application>
  <PresentationFormat>Экран (4:3)</PresentationFormat>
  <Paragraphs>110</Paragraphs>
  <Slides>17</Slides>
  <Notes>1</Notes>
  <HiddenSlides>0</HiddenSlides>
  <MMClips>16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Поток</vt:lpstr>
      <vt:lpstr>Капсулы</vt:lpstr>
      <vt:lpstr>Слайд 1</vt:lpstr>
      <vt:lpstr>Зачем мне математика?</vt:lpstr>
      <vt:lpstr>Место математики в системе наук   Вся математика  как наука развивалась из практики                                                                         Д.А.Граве</vt:lpstr>
      <vt:lpstr>Математика - инструмент познания мира </vt:lpstr>
      <vt:lpstr>Слайд 5</vt:lpstr>
      <vt:lpstr>Математику уже затем учить надо, что она ум в порядок приводит.            М.В.Ломоносов</vt:lpstr>
      <vt:lpstr>Если вы хотите участвовать в большой жизни, то наполните свою голову математикой, пока есть к тому возможность. Она окажет вам потом огромную помощь во всей вашей работе.                         М.И.Калинин </vt:lpstr>
      <vt:lpstr>Я провел опрос среди своих друзей, родственников и знакомых</vt:lpstr>
      <vt:lpstr>Зачем нужна математика в работе?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Еня</dc:creator>
  <cp:lastModifiedBy>User</cp:lastModifiedBy>
  <cp:revision>120</cp:revision>
  <dcterms:created xsi:type="dcterms:W3CDTF">2011-04-15T11:22:45Z</dcterms:created>
  <dcterms:modified xsi:type="dcterms:W3CDTF">2013-12-02T03:38:33Z</dcterms:modified>
</cp:coreProperties>
</file>