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4"/>
  </p:notesMasterIdLst>
  <p:sldIdLst>
    <p:sldId id="257" r:id="rId2"/>
    <p:sldId id="258" r:id="rId3"/>
    <p:sldId id="270" r:id="rId4"/>
    <p:sldId id="271" r:id="rId5"/>
    <p:sldId id="259" r:id="rId6"/>
    <p:sldId id="292" r:id="rId7"/>
    <p:sldId id="274" r:id="rId8"/>
    <p:sldId id="273" r:id="rId9"/>
    <p:sldId id="275" r:id="rId10"/>
    <p:sldId id="293" r:id="rId11"/>
    <p:sldId id="276" r:id="rId12"/>
    <p:sldId id="277" r:id="rId13"/>
    <p:sldId id="278" r:id="rId14"/>
    <p:sldId id="281" r:id="rId15"/>
    <p:sldId id="282" r:id="rId16"/>
    <p:sldId id="279" r:id="rId17"/>
    <p:sldId id="280" r:id="rId18"/>
    <p:sldId id="283" r:id="rId19"/>
    <p:sldId id="284" r:id="rId20"/>
    <p:sldId id="296" r:id="rId21"/>
    <p:sldId id="285" r:id="rId22"/>
    <p:sldId id="297" r:id="rId23"/>
    <p:sldId id="298" r:id="rId24"/>
    <p:sldId id="299" r:id="rId25"/>
    <p:sldId id="300" r:id="rId26"/>
    <p:sldId id="261" r:id="rId27"/>
    <p:sldId id="263" r:id="rId28"/>
    <p:sldId id="266" r:id="rId29"/>
    <p:sldId id="268" r:id="rId30"/>
    <p:sldId id="264" r:id="rId31"/>
    <p:sldId id="265" r:id="rId32"/>
    <p:sldId id="269" r:id="rId33"/>
    <p:sldId id="301" r:id="rId34"/>
    <p:sldId id="286" r:id="rId35"/>
    <p:sldId id="287" r:id="rId36"/>
    <p:sldId id="288" r:id="rId37"/>
    <p:sldId id="290" r:id="rId38"/>
    <p:sldId id="302" r:id="rId39"/>
    <p:sldId id="304" r:id="rId40"/>
    <p:sldId id="303" r:id="rId41"/>
    <p:sldId id="289" r:id="rId42"/>
    <p:sldId id="29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46F0E-DDEB-4B59-88CF-1D85D7BAC991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B596D-9772-4868-B50A-91A3BE402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B596D-9772-4868-B50A-91A3BE402E9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170F-0E9E-46A4-A010-1C439C040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3B22E-32FB-4374-A423-836C952D9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3F488-9695-49DC-B60B-B18DF7543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78B29EE-DF83-42A5-ADE1-2F9FD7F15244}" type="datetimeFigureOut">
              <a:rPr lang="ru-RU" smtClean="0"/>
              <a:pPr/>
              <a:t>29.01.2010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42D7860-30D6-44B5-9537-974D008CC6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7" r:id="rId12"/>
    <p:sldLayoutId id="2147483818" r:id="rId13"/>
    <p:sldLayoutId id="2147483819" r:id="rId14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ru.wikipedia.org/wiki/%D0%90%D0%BC%D1%84%D0%B8%D1%82%D0%B5%D0%B0%D1%82%D1%80" TargetMode="External"/><Relationship Id="rId4" Type="http://schemas.openxmlformats.org/officeDocument/2006/relationships/hyperlink" Target="http://ru.wikipedia.org/wiki/%D0%98%D1%82%D0%B0%D0%BB%D1%8C%D1%8F%D0%BD%D1%81%D0%BA%D0%B8%D0%B9_%D1%8F%D0%B7%D1%8B%D0%B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2%D1%80%D1%84%D0%BE%D1%80%D1%81_(%D0%B0%D1%80%D1%85%D0%B8%D1%82%D0%B5%D0%BA%D1%82%D1%83%D1%80%D0%B0)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90%D1%80%D0%BA%D0%B1%D1%83%D1%82%D0%B0%D0%B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1%80%D0%B0%D0%BD%D1%86%D1%83%D0%B7%D1%81%D0%BA%D0%B8%D0%B9_%D1%8F%D0%B7%D1%8B%D0%BA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D%D0%B9%D1%84%D0%B5%D0%BB%D1%8C,_%D0%93%D1%83%D1%81%D1%82%D0%B0%D0%B2_%D0%90%D0%BB%D0%B5%D0%BA%D1%81%D0%B0%D0%BD%D0%B4%D1%80" TargetMode="External"/><Relationship Id="rId5" Type="http://schemas.openxmlformats.org/officeDocument/2006/relationships/hyperlink" Target="http://ru.wikipedia.org/wiki/%D0%A4%D1%80%D0%B0%D0%BD%D1%86%D0%B8%D1%8F" TargetMode="External"/><Relationship Id="rId4" Type="http://schemas.openxmlformats.org/officeDocument/2006/relationships/hyperlink" Target="http://ru.wikipedia.org/wiki/%D0%9F%D0%B0%D1%80%D0%B8%D0%B6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19" TargetMode="External"/><Relationship Id="rId13" Type="http://schemas.openxmlformats.org/officeDocument/2006/relationships/hyperlink" Target="http://ru.wikipedia.org/wiki/%D0%A3%D1%87%D1%91%D0%BD%D1%8B%D0%B9" TargetMode="External"/><Relationship Id="rId3" Type="http://schemas.openxmlformats.org/officeDocument/2006/relationships/image" Target="../media/image29.jpeg"/><Relationship Id="rId7" Type="http://schemas.openxmlformats.org/officeDocument/2006/relationships/hyperlink" Target="http://ru.wikipedia.org/wiki/%D0%A8%D0%B0%D0%B1%D0%BE%D0%BB%D0%BE%D0%B2%D0%BA%D0%B0" TargetMode="External"/><Relationship Id="rId12" Type="http://schemas.openxmlformats.org/officeDocument/2006/relationships/hyperlink" Target="http://ru.wikipedia.org/wiki/%D0%90%D1%80%D1%85%D0%B8%D1%82%D0%B5%D0%BA%D1%82%D0%BE%D1%80" TargetMode="External"/><Relationship Id="rId2" Type="http://schemas.openxmlformats.org/officeDocument/2006/relationships/image" Target="../media/image28.jpeg"/><Relationship Id="rId16" Type="http://schemas.openxmlformats.org/officeDocument/2006/relationships/hyperlink" Target="http://ru.wikipedia.org/wiki/193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2%D0%B0" TargetMode="External"/><Relationship Id="rId11" Type="http://schemas.openxmlformats.org/officeDocument/2006/relationships/hyperlink" Target="http://ru.wikipedia.org/wiki/%D0%98%D0%BD%D0%B6%D0%B5%D0%BD%D0%B5%D1%80" TargetMode="External"/><Relationship Id="rId5" Type="http://schemas.openxmlformats.org/officeDocument/2006/relationships/hyperlink" Target="http://ru.wikipedia.org/wiki/%D0%A1%D0%B5%D1%82%D1%87%D0%B0%D1%82%D0%B0%D1%8F_%D0%BE%D0%B1%D0%BE%D0%BB%D0%BE%D1%87%D0%BA%D0%B0_(%D0%B0%D1%80%D1%85%D0%B8%D1%82%D0%B5%D0%BA%D1%82%D1%83%D1%80%D0%B0)" TargetMode="External"/><Relationship Id="rId15" Type="http://schemas.openxmlformats.org/officeDocument/2006/relationships/hyperlink" Target="http://ru.wikipedia.org/wiki/1853" TargetMode="External"/><Relationship Id="rId10" Type="http://schemas.openxmlformats.org/officeDocument/2006/relationships/hyperlink" Target="http://ru.wikipedia.org/wiki/%D0%90%D1%80%D1%85%D0%B8%D1%82%D0%B5%D0%BA%D1%82%D1%83%D1%80%D0%B0" TargetMode="External"/><Relationship Id="rId4" Type="http://schemas.openxmlformats.org/officeDocument/2006/relationships/hyperlink" Target="http://ru.wikipedia.org/wiki/%D0%93%D0%B8%D0%BF%D0%B5%D1%80%D0%B1%D0%BE%D0%BB%D0%BE%D0%B8%D0%B4%D0%BD%D1%8B%D0%B5_%D0%BA%D0%BE%D0%BD%D1%81%D1%82%D1%80%D1%83%D0%BA%D1%86%D0%B8%D0%B8" TargetMode="External"/><Relationship Id="rId9" Type="http://schemas.openxmlformats.org/officeDocument/2006/relationships/hyperlink" Target="http://ru.wikipedia.org/wiki/1922_%D0%B3%D0%BE%D0%B4" TargetMode="External"/><Relationship Id="rId14" Type="http://schemas.openxmlformats.org/officeDocument/2006/relationships/hyperlink" Target="http://ru.wikipedia.org/wiki/%D0%A8%D1%83%D1%85%D0%BE%D0%B2,_%D0%92%D0%BB%D0%B0%D0%B4%D0%B8%D0%BC%D0%B8%D1%80_%D0%93%D1%80%D0%B8%D0%B3%D0%BE%D1%80%D1%8C%D0%B5%D0%B2%D0%B8%D1%8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92" TargetMode="External"/><Relationship Id="rId7" Type="http://schemas.openxmlformats.org/officeDocument/2006/relationships/hyperlink" Target="http://ru.wikipedia.org/wiki/%D0%A5%D1%80%D1%83%D1%89%D1%91%D0%B2,_%D0%9D%D0%B8%D0%BA%D0%B8%D1%82%D0%B0_%D0%A1%D0%B5%D1%80%D0%B3%D0%B5%D0%B5%D0%B2%D0%B8%D1%87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F%D0%BE%D1%81%D0%BE%D1%85%D0%B8%D0%BD,_%D0%9C%D0%B8%D1%85%D0%B0%D0%B8%D0%BB_%D0%92%D0%B0%D1%81%D0%B8%D0%BB%D1%8C%D0%B5%D0%B2%D0%B8%D1%87" TargetMode="External"/><Relationship Id="rId5" Type="http://schemas.openxmlformats.org/officeDocument/2006/relationships/hyperlink" Target="http://ru.wikipedia.org/wiki/%D0%90%D1%80%D1%85%D0%B8%D1%82%D0%B5%D0%BA%D1%82%D0%BE%D1%80" TargetMode="External"/><Relationship Id="rId4" Type="http://schemas.openxmlformats.org/officeDocument/2006/relationships/hyperlink" Target="http://ru.wikipedia.org/wiki/196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1%81%D0%BA%D0%BE%D0%B2%D1%81%D0%BA%D0%B8%D0%B9_%D0%9A%D1%80%D0%B5%D0%BC%D0%BB%D1%8C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hyperlink" Target="http://ru.wikipedia.org/wiki/%D0%9A%D1%80%D0%B0%D1%81%D0%BD%D0%B0%D1%8F_%D0%BF%D0%BB%D0%BE%D1%89%D0%B0%D0%B4%D1%8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F%D1%80%D0%BE%D1%81%D0%BB%D0%B0%D0%B2%D0%BB%D1%8C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0%D0%B0%D0%B2%D0%BE%D1%81%D0%BB%D0%B0%D0%B2%D0%BD%D1%8B%D0%B9_%D1%85%D1%80%D0%B0%D0%BC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BE%D1%81%D0%BA%D0%B2%D0%B0" TargetMode="External"/><Relationship Id="rId5" Type="http://schemas.openxmlformats.org/officeDocument/2006/relationships/hyperlink" Target="http://ru.wikipedia.org/wiki/%D0%9A%D0%B8%D1%82%D0%B0%D0%B9-%D0%B3%D0%BE%D1%80%D0%BE%D0%B4" TargetMode="External"/><Relationship Id="rId4" Type="http://schemas.openxmlformats.org/officeDocument/2006/relationships/hyperlink" Target="http://ru.wikipedia.org/wiki/%D0%9A%D1%80%D0%B0%D1%81%D0%BD%D0%B0%D1%8F_%D0%BF%D0%BB%D0%BE%D1%89%D0%B0%D0%B4%D1%8C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dic.academic.ru/dic.nsf/enc3p/15926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714752"/>
            <a:ext cx="8669338" cy="278608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endParaRPr lang="ru-RU" sz="3200" dirty="0" smtClean="0"/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Учитель математики: Соловьева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 smtClean="0"/>
              <a:t>Марина Германовна</a:t>
            </a:r>
            <a:endParaRPr lang="en-US" sz="3200" dirty="0" smtClean="0"/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МОУ СОШ №27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г. Комсомольск-на-Амуре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071678"/>
            <a:ext cx="8283604" cy="854085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smtClean="0"/>
              <a:t>Математика </a:t>
            </a:r>
            <a:r>
              <a:rPr lang="ru-RU" sz="5400" smtClean="0"/>
              <a:t>в</a:t>
            </a:r>
            <a:r>
              <a:rPr lang="ru-RU" sz="5400" smtClean="0"/>
              <a:t> архитектуре</a:t>
            </a:r>
            <a:endParaRPr lang="ru-RU" sz="5400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659563" y="6308725"/>
            <a:ext cx="184731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2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2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2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olosseo_di_notte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86280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Autofit/>
          </a:bodyPr>
          <a:lstStyle/>
          <a:p>
            <a:r>
              <a:rPr lang="vi-VN" sz="2800" b="1" dirty="0" smtClean="0"/>
              <a:t>Амфитеатр Флавиев</a:t>
            </a:r>
            <a:r>
              <a:rPr lang="vi-VN" sz="2800" dirty="0" smtClean="0"/>
              <a:t> (</a:t>
            </a:r>
            <a:r>
              <a:rPr lang="vi-VN" sz="2800" dirty="0" smtClean="0">
                <a:hlinkClick r:id="rId3" action="ppaction://hlinkfile" tooltip="Латинский язык"/>
              </a:rPr>
              <a:t>лат.</a:t>
            </a:r>
            <a:r>
              <a:rPr lang="vi-VN" sz="2800" dirty="0" smtClean="0"/>
              <a:t> </a:t>
            </a:r>
            <a:r>
              <a:rPr sz="2800" i="1" smtClean="0"/>
              <a:t>Amphitheatrum Flavium</a:t>
            </a:r>
            <a:r>
              <a:rPr sz="2800" smtClean="0"/>
              <a:t>) </a:t>
            </a:r>
            <a:r>
              <a:rPr lang="vi-VN" sz="2800" dirty="0" smtClean="0"/>
              <a:t>или </a:t>
            </a:r>
            <a:r>
              <a:rPr lang="vi-VN" sz="2800" b="1" dirty="0" smtClean="0"/>
              <a:t>Колизе́й</a:t>
            </a:r>
            <a:r>
              <a:rPr lang="vi-VN" sz="2800" dirty="0" smtClean="0"/>
              <a:t> (</a:t>
            </a:r>
            <a:r>
              <a:rPr lang="vi-VN" sz="2800" dirty="0" smtClean="0">
                <a:hlinkClick r:id="rId3" action="ppaction://hlinkfile" tooltip="Латинский язык"/>
              </a:rPr>
              <a:t>лат.</a:t>
            </a:r>
            <a:r>
              <a:rPr lang="vi-VN" sz="2800" dirty="0" smtClean="0"/>
              <a:t> </a:t>
            </a:r>
            <a:r>
              <a:rPr sz="2800" i="1" smtClean="0"/>
              <a:t>Colosseum</a:t>
            </a:r>
            <a:r>
              <a:rPr sz="2800" smtClean="0"/>
              <a:t>, </a:t>
            </a:r>
            <a:r>
              <a:rPr lang="vi-VN" sz="2800" dirty="0" smtClean="0">
                <a:hlinkClick r:id="rId4" action="ppaction://hlinkfile" tooltip="Итальянский язык"/>
              </a:rPr>
              <a:t>итал.</a:t>
            </a:r>
            <a:r>
              <a:rPr lang="vi-VN" sz="2800" dirty="0" smtClean="0"/>
              <a:t> </a:t>
            </a:r>
            <a:r>
              <a:rPr sz="2800" i="1" smtClean="0"/>
              <a:t>Colosseo</a:t>
            </a:r>
            <a:r>
              <a:rPr sz="2800" smtClean="0"/>
              <a:t>) — </a:t>
            </a:r>
            <a:r>
              <a:rPr lang="vi-VN" sz="2800" dirty="0" smtClean="0"/>
              <a:t>самый большой из древнеримских </a:t>
            </a:r>
            <a:r>
              <a:rPr lang="vi-VN" sz="2800" dirty="0" smtClean="0">
                <a:hlinkClick r:id="rId5" action="ppaction://hlinkfile" tooltip="Амфитеатр"/>
              </a:rPr>
              <a:t>амфитеатров</a:t>
            </a:r>
            <a:endParaRPr lang="ru-RU" sz="2800" dirty="0"/>
          </a:p>
        </p:txBody>
      </p:sp>
      <p:pic>
        <p:nvPicPr>
          <p:cNvPr id="5" name="Рисунок 4" descr="Colosseum-2003-07-0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4" y="1643050"/>
            <a:ext cx="4000528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thsOfCaracal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24000"/>
            <a:ext cx="8215369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</a:t>
            </a:r>
            <a:r>
              <a:rPr lang="ru-RU" sz="5400" dirty="0" smtClean="0"/>
              <a:t>Термы Каракаллы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SPLIT-Hebrard_overall_color_restitu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24000"/>
            <a:ext cx="8286808" cy="511971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Диоклетианов дворец в Сплите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athedrale_Saint_Jean_Lyon_ceiling_over_na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5429288" cy="45005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Свод собора в Лане (Франция),     хорошо видна </a:t>
            </a:r>
            <a:r>
              <a:rPr lang="ru-RU" dirty="0" err="1" smtClean="0"/>
              <a:t>нервюрная</a:t>
            </a:r>
            <a:r>
              <a:rPr lang="ru-RU" dirty="0" smtClean="0"/>
              <a:t> система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43636" y="2000240"/>
            <a:ext cx="27146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Наличие нервюр в совокупности с системой </a:t>
            </a:r>
            <a:r>
              <a:rPr lang="ru-RU" dirty="0" smtClean="0">
                <a:solidFill>
                  <a:schemeClr val="bg1"/>
                </a:solidFill>
                <a:hlinkClick r:id="rId3" action="ppaction://hlinkfile" tooltip="Контрфорс (архитектура)"/>
              </a:rPr>
              <a:t>контрфорсов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 smtClean="0">
                <a:hlinkClick r:id="rId4" action="ppaction://hlinkfile" tooltip="Аркбутан"/>
              </a:rPr>
              <a:t>аркбутанов</a:t>
            </a:r>
            <a:r>
              <a:rPr lang="ru-RU" dirty="0" smtClean="0"/>
              <a:t> позволяет облегчить свод, уменьшить его вертикальное давление и боковой распор и расширить оконные проёмы. </a:t>
            </a:r>
            <a:r>
              <a:rPr lang="ru-RU" dirty="0" err="1" smtClean="0"/>
              <a:t>Нервюрный</a:t>
            </a:r>
            <a:r>
              <a:rPr lang="ru-RU" dirty="0" smtClean="0"/>
              <a:t> свод также называют веерным.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78px-Paris_06_Eiffelturm_48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2"/>
            <a:ext cx="4143404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        Эйфелева башня</a:t>
            </a:r>
            <a:endParaRPr lang="ru-RU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000628" y="1857364"/>
            <a:ext cx="32861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Э́йфелева</a:t>
            </a:r>
            <a:r>
              <a:rPr lang="ru-RU" b="1" dirty="0" smtClean="0"/>
              <a:t> </a:t>
            </a:r>
            <a:r>
              <a:rPr lang="ru-RU" b="1" dirty="0" err="1" smtClean="0"/>
              <a:t>ба́шня</a:t>
            </a:r>
            <a:r>
              <a:rPr lang="ru-RU" dirty="0" smtClean="0"/>
              <a:t> (</a:t>
            </a:r>
            <a:r>
              <a:rPr lang="ru-RU" dirty="0" smtClean="0">
                <a:hlinkClick r:id="rId3" action="ppaction://hlinkfile" tooltip="Французский язык"/>
              </a:rPr>
              <a:t>фр.</a:t>
            </a:r>
            <a:r>
              <a:rPr lang="ru-RU" dirty="0" smtClean="0"/>
              <a:t> </a:t>
            </a:r>
            <a:r>
              <a:rPr lang="ru-RU" i="1" dirty="0" err="1" smtClean="0"/>
              <a:t>la</a:t>
            </a:r>
            <a:r>
              <a:rPr lang="ru-RU" i="1" dirty="0" smtClean="0"/>
              <a:t> </a:t>
            </a:r>
            <a:r>
              <a:rPr lang="ru-RU" i="1" dirty="0" err="1" smtClean="0"/>
              <a:t>tour</a:t>
            </a:r>
            <a:r>
              <a:rPr lang="ru-RU" i="1" dirty="0" smtClean="0"/>
              <a:t> </a:t>
            </a:r>
            <a:r>
              <a:rPr lang="ru-RU" i="1" dirty="0" err="1" smtClean="0"/>
              <a:t>Eiffel</a:t>
            </a:r>
            <a:r>
              <a:rPr lang="ru-RU" dirty="0" smtClean="0"/>
              <a:t>) — дата окончания постройки: 24 октября 1889. Это самая узнаваемая архитектурная достопримечательность </a:t>
            </a:r>
            <a:r>
              <a:rPr lang="ru-RU" dirty="0" smtClean="0">
                <a:hlinkClick r:id="rId4" action="ppaction://hlinkfile" tooltip="Париж"/>
              </a:rPr>
              <a:t>Парижа</a:t>
            </a:r>
            <a:r>
              <a:rPr lang="ru-RU" dirty="0" smtClean="0"/>
              <a:t>, всемирно известная как символ </a:t>
            </a:r>
            <a:r>
              <a:rPr lang="ru-RU" dirty="0" smtClean="0">
                <a:hlinkClick r:id="rId5" action="ppaction://hlinkfile" tooltip="Франция"/>
              </a:rPr>
              <a:t>Франции</a:t>
            </a:r>
            <a:r>
              <a:rPr lang="ru-RU" dirty="0" smtClean="0"/>
              <a:t>, названная в честь своего конструктора </a:t>
            </a:r>
            <a:r>
              <a:rPr lang="ru-RU" dirty="0" smtClean="0">
                <a:hlinkClick r:id="rId6" action="ppaction://hlinkfile" tooltip="Эйфель, Густав Александр"/>
              </a:rPr>
              <a:t>Густава Эйфеля</a:t>
            </a:r>
            <a:r>
              <a:rPr lang="ru-RU" dirty="0" smtClean="0"/>
              <a:t> и являющаяся местом паломничества туристов. Сам конструктор называл её просто — 300-метровой башней (</a:t>
            </a:r>
            <a:r>
              <a:rPr lang="ru-RU" i="1" dirty="0" err="1" smtClean="0"/>
              <a:t>tour</a:t>
            </a:r>
            <a:r>
              <a:rPr lang="ru-RU" i="1" dirty="0" smtClean="0"/>
              <a:t> </a:t>
            </a:r>
            <a:r>
              <a:rPr lang="ru-RU" i="1" dirty="0" err="1" smtClean="0"/>
              <a:t>de</a:t>
            </a:r>
            <a:r>
              <a:rPr lang="ru-RU" i="1" dirty="0" smtClean="0"/>
              <a:t> 300 </a:t>
            </a:r>
            <a:r>
              <a:rPr lang="ru-RU" i="1" dirty="0" err="1" smtClean="0"/>
              <a:t>mètres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99px-Shukhov_Tower_photo_by_Maxim_Fedor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2786082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</a:t>
            </a:r>
            <a:r>
              <a:rPr lang="ru-RU" sz="5400" dirty="0" err="1" smtClean="0"/>
              <a:t>Шаболовская</a:t>
            </a:r>
            <a:r>
              <a:rPr lang="ru-RU" sz="5400" dirty="0" smtClean="0"/>
              <a:t> башня</a:t>
            </a:r>
            <a:endParaRPr lang="ru-RU" sz="5400" dirty="0"/>
          </a:p>
        </p:txBody>
      </p:sp>
      <p:pic>
        <p:nvPicPr>
          <p:cNvPr id="6" name="Рисунок 5" descr="402px-Shukhov_tower_shabolovka_moscow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1357298"/>
            <a:ext cx="2643206" cy="50006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1285860"/>
            <a:ext cx="335758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Шу́ховская</a:t>
            </a:r>
            <a:r>
              <a:rPr lang="ru-RU" b="1" dirty="0" smtClean="0"/>
              <a:t> </a:t>
            </a:r>
            <a:r>
              <a:rPr lang="ru-RU" b="1" dirty="0" err="1" smtClean="0"/>
              <a:t>ба́шня</a:t>
            </a:r>
            <a:r>
              <a:rPr lang="ru-RU" b="1" dirty="0" smtClean="0"/>
              <a:t> (</a:t>
            </a:r>
            <a:r>
              <a:rPr lang="ru-RU" b="1" dirty="0" err="1" smtClean="0"/>
              <a:t>Ша́боловская</a:t>
            </a:r>
            <a:r>
              <a:rPr lang="ru-RU" b="1" dirty="0" smtClean="0"/>
              <a:t> </a:t>
            </a:r>
            <a:r>
              <a:rPr lang="ru-RU" b="1" dirty="0" err="1" smtClean="0"/>
              <a:t>ба́шня</a:t>
            </a:r>
            <a:r>
              <a:rPr lang="ru-RU" b="1" dirty="0" smtClean="0"/>
              <a:t>, </a:t>
            </a:r>
            <a:r>
              <a:rPr lang="ru-RU" b="1" dirty="0" err="1" smtClean="0"/>
              <a:t>Ра́дио-ба́шня</a:t>
            </a:r>
            <a:r>
              <a:rPr lang="ru-RU" b="1" dirty="0" smtClean="0"/>
              <a:t>)</a:t>
            </a:r>
            <a:r>
              <a:rPr lang="ru-RU" dirty="0" smtClean="0"/>
              <a:t> — уникальная </a:t>
            </a:r>
            <a:r>
              <a:rPr lang="ru-RU" dirty="0" err="1" smtClean="0">
                <a:hlinkClick r:id="rId4" action="ppaction://hlinkfile" tooltip="Гиперболоидные конструкции"/>
              </a:rPr>
              <a:t>гиперболоидная</a:t>
            </a:r>
            <a:r>
              <a:rPr lang="ru-RU" dirty="0" smtClean="0">
                <a:hlinkClick r:id="rId4" action="ppaction://hlinkfile" tooltip="Гиперболоидные конструкции"/>
              </a:rPr>
              <a:t> конструкция</a:t>
            </a:r>
            <a:r>
              <a:rPr lang="ru-RU" dirty="0" smtClean="0"/>
              <a:t>, выполненная в виде несущей стальной </a:t>
            </a:r>
            <a:r>
              <a:rPr lang="ru-RU" dirty="0" smtClean="0">
                <a:hlinkClick r:id="rId5" action="ppaction://hlinkfile" tooltip="Сетчатая оболочка (архитектура)"/>
              </a:rPr>
              <a:t>сетчатой оболочки</a:t>
            </a:r>
            <a:r>
              <a:rPr lang="ru-RU" dirty="0" smtClean="0"/>
              <a:t>. Расположена в </a:t>
            </a:r>
            <a:r>
              <a:rPr lang="ru-RU" dirty="0" smtClean="0">
                <a:hlinkClick r:id="rId6" action="ppaction://hlinkfile" tooltip="Москва"/>
              </a:rPr>
              <a:t>Москве</a:t>
            </a:r>
            <a:r>
              <a:rPr lang="ru-RU" dirty="0" smtClean="0"/>
              <a:t> на улице </a:t>
            </a:r>
            <a:r>
              <a:rPr lang="ru-RU" dirty="0" smtClean="0">
                <a:hlinkClick r:id="rId7" action="ppaction://hlinkfile" tooltip="Шаболовка"/>
              </a:rPr>
              <a:t>Шаболовка</a:t>
            </a:r>
            <a:r>
              <a:rPr lang="ru-RU" dirty="0" smtClean="0"/>
              <a:t>. Построена в </a:t>
            </a:r>
            <a:r>
              <a:rPr lang="ru-RU" dirty="0" smtClean="0">
                <a:hlinkClick r:id="rId8" action="ppaction://hlinkfile" tooltip="1919"/>
              </a:rPr>
              <a:t>1919</a:t>
            </a:r>
            <a:r>
              <a:rPr lang="ru-RU" dirty="0" smtClean="0"/>
              <a:t>—</a:t>
            </a:r>
            <a:r>
              <a:rPr lang="ru-RU" dirty="0" smtClean="0">
                <a:hlinkClick r:id="rId9" action="ppaction://hlinkfile" tooltip="1922 год"/>
              </a:rPr>
              <a:t>1922 годах</a:t>
            </a:r>
            <a:r>
              <a:rPr lang="ru-RU" dirty="0" smtClean="0"/>
              <a:t>. Памятник </a:t>
            </a:r>
            <a:r>
              <a:rPr lang="ru-RU" dirty="0" smtClean="0">
                <a:hlinkClick r:id="rId10" action="ppaction://hlinkfile" tooltip="Архитектура"/>
              </a:rPr>
              <a:t>архитектуры</a:t>
            </a:r>
            <a:r>
              <a:rPr lang="ru-RU" dirty="0" smtClean="0"/>
              <a:t>. Автор проекта и руководитель строительства </a:t>
            </a:r>
            <a:r>
              <a:rPr lang="ru-RU" dirty="0" err="1" smtClean="0"/>
              <a:t>радиобашни</a:t>
            </a:r>
            <a:r>
              <a:rPr lang="ru-RU" dirty="0" smtClean="0"/>
              <a:t> — великий русский </a:t>
            </a:r>
            <a:r>
              <a:rPr lang="ru-RU" dirty="0" smtClean="0">
                <a:hlinkClick r:id="rId11" action="ppaction://hlinkfile" tooltip="Инженер"/>
              </a:rPr>
              <a:t>инженер</a:t>
            </a:r>
            <a:r>
              <a:rPr lang="ru-RU" dirty="0" smtClean="0"/>
              <a:t>, </a:t>
            </a:r>
            <a:r>
              <a:rPr lang="ru-RU" dirty="0" smtClean="0">
                <a:hlinkClick r:id="rId12" action="ppaction://hlinkfile" tooltip="Архитектор"/>
              </a:rPr>
              <a:t>архитектор</a:t>
            </a:r>
            <a:r>
              <a:rPr lang="ru-RU" dirty="0" smtClean="0"/>
              <a:t>, и </a:t>
            </a:r>
            <a:r>
              <a:rPr lang="ru-RU" dirty="0" smtClean="0">
                <a:hlinkClick r:id="rId13" action="ppaction://hlinkfile" tooltip="Учёный"/>
              </a:rPr>
              <a:t>учёный</a:t>
            </a:r>
            <a:r>
              <a:rPr lang="ru-RU" dirty="0" smtClean="0"/>
              <a:t>, академик </a:t>
            </a:r>
            <a:r>
              <a:rPr lang="ru-RU" dirty="0" smtClean="0">
                <a:hlinkClick r:id="rId14" action="ppaction://hlinkfile" tooltip="Шухов, Владимир Григорьевич"/>
              </a:rPr>
              <a:t>Владимир Григорьевич Шухов</a:t>
            </a:r>
            <a:r>
              <a:rPr lang="ru-RU" dirty="0" smtClean="0"/>
              <a:t> (</a:t>
            </a:r>
            <a:r>
              <a:rPr lang="ru-RU" dirty="0" smtClean="0">
                <a:hlinkClick r:id="rId15" action="ppaction://hlinkfile" tooltip="1853"/>
              </a:rPr>
              <a:t>1853</a:t>
            </a:r>
            <a:r>
              <a:rPr lang="ru-RU" dirty="0" smtClean="0"/>
              <a:t>—</a:t>
            </a:r>
            <a:r>
              <a:rPr lang="ru-RU" dirty="0" smtClean="0">
                <a:hlinkClick r:id="rId16" action="ppaction://hlinkfile" tooltip="1939"/>
              </a:rPr>
              <a:t>1939</a:t>
            </a:r>
            <a:r>
              <a:rPr lang="ru-RU" dirty="0" smtClean="0"/>
              <a:t>).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yperboloidOfOneShee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5" y="1071546"/>
            <a:ext cx="6572297" cy="54292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    Однополостный гиперболоид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iperbolic_paraboloi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14422"/>
            <a:ext cx="8286808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    Гиперболический параболоид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00px-Troitskaya_Tower_and_State_Kremlin_Pa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5929354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dirty="0" smtClean="0"/>
              <a:t>   Кремлёвский дворец съездов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785926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Госуда́рственный</a:t>
            </a:r>
            <a:r>
              <a:rPr lang="ru-RU" b="1" dirty="0" smtClean="0"/>
              <a:t> Кремлёвский </a:t>
            </a:r>
            <a:r>
              <a:rPr lang="ru-RU" b="1" dirty="0" err="1" smtClean="0"/>
              <a:t>Дворе́ц</a:t>
            </a:r>
            <a:r>
              <a:rPr lang="ru-RU" dirty="0" smtClean="0"/>
              <a:t> (до </a:t>
            </a:r>
            <a:r>
              <a:rPr lang="ru-RU" dirty="0" smtClean="0">
                <a:hlinkClick r:id="rId3" action="ppaction://hlinkfile" tooltip="1992"/>
              </a:rPr>
              <a:t>1992</a:t>
            </a:r>
            <a:r>
              <a:rPr lang="ru-RU" dirty="0" smtClean="0"/>
              <a:t> года — </a:t>
            </a:r>
            <a:r>
              <a:rPr lang="ru-RU" b="1" dirty="0" smtClean="0"/>
              <a:t>Кремлёвский Дворец Съездов</a:t>
            </a:r>
            <a:r>
              <a:rPr lang="ru-RU" dirty="0" smtClean="0"/>
              <a:t>) построен в </a:t>
            </a:r>
            <a:r>
              <a:rPr lang="ru-RU" dirty="0" smtClean="0">
                <a:hlinkClick r:id="rId4" action="ppaction://hlinkfile" tooltip="1961"/>
              </a:rPr>
              <a:t>1961</a:t>
            </a:r>
            <a:r>
              <a:rPr lang="ru-RU" dirty="0" smtClean="0"/>
              <a:t> году под руководством </a:t>
            </a:r>
            <a:r>
              <a:rPr lang="ru-RU" dirty="0" smtClean="0">
                <a:hlinkClick r:id="rId5" action="ppaction://hlinkfile" tooltip="Архитектор"/>
              </a:rPr>
              <a:t>архитектора</a:t>
            </a:r>
            <a:r>
              <a:rPr lang="ru-RU" dirty="0" smtClean="0"/>
              <a:t> </a:t>
            </a:r>
            <a:r>
              <a:rPr lang="ru-RU" dirty="0" smtClean="0">
                <a:hlinkClick r:id="rId6" action="ppaction://hlinkfile" tooltip="Посохин, Михаил Васильевич"/>
              </a:rPr>
              <a:t>Михаила Васильевича Посохина</a:t>
            </a:r>
            <a:r>
              <a:rPr lang="ru-RU" dirty="0" smtClean="0"/>
              <a:t> и при поддержке </a:t>
            </a:r>
            <a:r>
              <a:rPr lang="ru-RU" dirty="0" smtClean="0">
                <a:hlinkClick r:id="rId7" action="ppaction://hlinkfile" tooltip="Хрущёв, Никита Сергеевич"/>
              </a:rPr>
              <a:t>Хрущёва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Красота – внешнее выражение математических законов в архитектуре</a:t>
            </a:r>
            <a:endParaRPr lang="ru-RU" sz="3200" dirty="0"/>
          </a:p>
        </p:txBody>
      </p:sp>
      <p:pic>
        <p:nvPicPr>
          <p:cNvPr id="4" name="Содержимое 3" descr="mhtml:file://E:\Марина\Математика%20и%20архитектура\Favorites.mht!http://artmath.home.nov.ru/ban58.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26432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mhtml:file://E:\Марина\Математика%20и%20архитектура\Favorites.mht!http://artmath.home.nov.ru/piz_bashya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000240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html:file://E:\Марина\Математика%20и%20архитектура\Favorites.mht!http://artmath.home.nov.ru/dvorez_veneci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285861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html:file://E:\Марина\Математика%20и%20архитектура\Favorites.mht!http://artmath.home.nov.ru/kazan_vokza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5650" y="3857628"/>
            <a:ext cx="29908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Об архитектуре и математике, о соразмерности и пропорции.</a:t>
            </a:r>
          </a:p>
        </p:txBody>
      </p:sp>
      <p:pic>
        <p:nvPicPr>
          <p:cNvPr id="20484" name="Picture 4" descr="Pic (1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2951162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ic (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628775"/>
            <a:ext cx="316865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Pic (25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2205038"/>
            <a:ext cx="22383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Pic (20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005263"/>
            <a:ext cx="27352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116012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3933825"/>
            <a:ext cx="30257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Rusakovs_club_melnik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1285860"/>
            <a:ext cx="8501122" cy="53578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334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Здание клуба имени </a:t>
            </a:r>
            <a:r>
              <a:rPr lang="ru-RU" dirty="0" err="1" smtClean="0"/>
              <a:t>И.В.Русакова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в Москве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The_Pentagon_US_Department_of_Defense_build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0694" y="1357298"/>
            <a:ext cx="3357586" cy="400052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Пентагон – здание Министерства обороны США (пятиугольник)</a:t>
            </a:r>
            <a:endParaRPr lang="ru-RU" sz="3600" dirty="0"/>
          </a:p>
        </p:txBody>
      </p:sp>
      <p:pic>
        <p:nvPicPr>
          <p:cNvPr id="5" name="Рисунок 4" descr="543px-Pentagon-USGS-highres-c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357298"/>
            <a:ext cx="5000659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0px-Spasskaya_Tower%2C_Mosc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4143404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</p:spPr>
        <p:txBody>
          <a:bodyPr>
            <a:noAutofit/>
          </a:bodyPr>
          <a:lstStyle/>
          <a:p>
            <a:r>
              <a:rPr lang="ru-RU" sz="2800" b="1" dirty="0" err="1" smtClean="0"/>
              <a:t>Спа́сская</a:t>
            </a:r>
            <a:r>
              <a:rPr lang="ru-RU" sz="2800" b="1" dirty="0" smtClean="0"/>
              <a:t> (</a:t>
            </a:r>
            <a:r>
              <a:rPr lang="ru-RU" sz="2800" b="1" dirty="0" err="1" smtClean="0"/>
              <a:t>Фроло́вская</a:t>
            </a:r>
            <a:r>
              <a:rPr lang="ru-RU" sz="2800" b="1" dirty="0" smtClean="0"/>
              <a:t>) башня</a:t>
            </a:r>
            <a:r>
              <a:rPr lang="ru-RU" sz="2800" dirty="0" smtClean="0"/>
              <a:t> — одна из 20 башен </a:t>
            </a:r>
            <a:r>
              <a:rPr lang="ru-RU" sz="2800" dirty="0" smtClean="0">
                <a:hlinkClick r:id="rId3" action="ppaction://hlinkfile" tooltip="Московский Кремль"/>
              </a:rPr>
              <a:t>Московского Кремля</a:t>
            </a:r>
            <a:r>
              <a:rPr lang="ru-RU" sz="2800" dirty="0" smtClean="0"/>
              <a:t>, выходящая на </a:t>
            </a:r>
            <a:r>
              <a:rPr lang="ru-RU" sz="2800" dirty="0" smtClean="0">
                <a:hlinkClick r:id="rId4" action="ppaction://hlinkfile" tooltip="Красная площадь"/>
              </a:rPr>
              <a:t>Красную площадь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Рисунок 4" descr="512Spasskaja_bashnja_chasy_Moskva_Foto_Seb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1285860"/>
            <a:ext cx="3929090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%D0%B2%D1%8C_%D0%98%D0%BB%D1%8C%D0%B8_%D0%9F%D1%80%D0%BE%D1%80%D0%BE%D0%BA%D0%B0_%28%D0%AF%D1%80%D0%BE%D1%81%D0%BB%D0%B0%D0%B2%D0%BB%D1%8C%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524000"/>
            <a:ext cx="7000924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Це́рковь</a:t>
            </a:r>
            <a:r>
              <a:rPr lang="ru-RU" sz="3200" b="1" dirty="0" smtClean="0"/>
              <a:t> Ильи́ </a:t>
            </a:r>
            <a:r>
              <a:rPr lang="ru-RU" sz="3200" b="1" dirty="0" err="1" smtClean="0"/>
              <a:t>Проро́ка</a:t>
            </a:r>
            <a:r>
              <a:rPr lang="ru-RU" sz="3200" dirty="0" smtClean="0"/>
              <a:t> — церковь в центре </a:t>
            </a:r>
            <a:r>
              <a:rPr lang="ru-RU" sz="3200" dirty="0" smtClean="0">
                <a:hlinkClick r:id="rId3" action="ppaction://hlinkfile" tooltip="Ярославль"/>
              </a:rPr>
              <a:t>Ярославля</a:t>
            </a:r>
            <a:r>
              <a:rPr lang="ru-RU" sz="3200" dirty="0" smtClean="0"/>
              <a:t> на Советской площади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2px-Cathedrale_de_Coutances_bordercroppe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1500174"/>
            <a:ext cx="3571900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dirty="0" smtClean="0"/>
              <a:t>Готический стиль в архитектуре</a:t>
            </a:r>
            <a:endParaRPr lang="ru-RU" dirty="0"/>
          </a:p>
        </p:txBody>
      </p:sp>
      <p:pic>
        <p:nvPicPr>
          <p:cNvPr id="5" name="Рисунок 4" descr="450px-Chartre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736"/>
            <a:ext cx="3786214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sami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3357554" cy="44323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Строения </a:t>
            </a:r>
            <a:r>
              <a:rPr lang="vi-VN" b="1" dirty="0" smtClean="0"/>
              <a:t>Анто́нио Пла́сид Гильем Гауди́-и-Корне́т</a:t>
            </a:r>
            <a:endParaRPr lang="ru-RU" dirty="0"/>
          </a:p>
        </p:txBody>
      </p:sp>
      <p:pic>
        <p:nvPicPr>
          <p:cNvPr id="5" name="Рисунок 4" descr="450px-Casabatllo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000240"/>
            <a:ext cx="2857520" cy="4714908"/>
          </a:xfrm>
          <a:prstGeom prst="rect">
            <a:avLst/>
          </a:prstGeom>
        </p:spPr>
      </p:pic>
      <p:pic>
        <p:nvPicPr>
          <p:cNvPr id="6" name="Рисунок 5" descr="Casavicen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643050"/>
            <a:ext cx="32147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 descr="Геометрия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2997200"/>
            <a:ext cx="13684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1" descr="Апол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13325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Line 22"/>
          <p:cNvSpPr>
            <a:spLocks noChangeShapeType="1"/>
          </p:cNvSpPr>
          <p:nvPr/>
        </p:nvSpPr>
        <p:spPr bwMode="auto">
          <a:xfrm>
            <a:off x="1403350" y="5084763"/>
            <a:ext cx="865188" cy="1296987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1" name="Line 25"/>
          <p:cNvSpPr>
            <a:spLocks noChangeShapeType="1"/>
          </p:cNvSpPr>
          <p:nvPr/>
        </p:nvSpPr>
        <p:spPr bwMode="auto">
          <a:xfrm>
            <a:off x="4932363" y="50847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2" name="Line 28"/>
          <p:cNvSpPr>
            <a:spLocks noChangeShapeType="1"/>
          </p:cNvSpPr>
          <p:nvPr/>
        </p:nvSpPr>
        <p:spPr bwMode="auto">
          <a:xfrm>
            <a:off x="4859338" y="51577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03" name="Picture 30" descr="j030295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4643446"/>
            <a:ext cx="14493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36"/>
          <p:cNvSpPr txBox="1">
            <a:spLocks noChangeArrowheads="1"/>
          </p:cNvSpPr>
          <p:nvPr/>
        </p:nvSpPr>
        <p:spPr bwMode="auto">
          <a:xfrm>
            <a:off x="971550" y="3716338"/>
            <a:ext cx="655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05" name="Rectangle 37"/>
          <p:cNvSpPr>
            <a:spLocks noChangeArrowheads="1"/>
          </p:cNvSpPr>
          <p:nvPr/>
        </p:nvSpPr>
        <p:spPr bwMode="auto">
          <a:xfrm>
            <a:off x="1187450" y="3284538"/>
            <a:ext cx="777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4000" i="1">
                <a:solidFill>
                  <a:schemeClr val="tx2"/>
                </a:solidFill>
              </a:rPr>
              <a:t/>
            </a:r>
            <a:br>
              <a:rPr lang="ru-RU" sz="40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Я в листочке, я в кристалле,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Я в живописи, архитектуре,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Я в геометрии, я в человеке.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Одним я нравлюсь, другие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Находят меня скучной.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Но все признают, что</a:t>
            </a:r>
            <a:br>
              <a:rPr lang="ru-RU" sz="3600" i="1">
                <a:solidFill>
                  <a:schemeClr val="tx2"/>
                </a:solidFill>
              </a:rPr>
            </a:br>
            <a:r>
              <a:rPr lang="ru-RU" sz="3600" i="1">
                <a:solidFill>
                  <a:schemeClr val="tx2"/>
                </a:solidFill>
              </a:rPr>
              <a:t>Я – элемент  красоты.</a:t>
            </a:r>
            <a:br>
              <a:rPr lang="ru-RU" sz="3600" i="1">
                <a:solidFill>
                  <a:schemeClr val="tx2"/>
                </a:solidFill>
              </a:rPr>
            </a:br>
            <a:endParaRPr lang="ru-RU" sz="3600" i="1">
              <a:solidFill>
                <a:schemeClr val="tx2"/>
              </a:solidFill>
            </a:endParaRPr>
          </a:p>
        </p:txBody>
      </p:sp>
      <p:pic>
        <p:nvPicPr>
          <p:cNvPr id="4106" name="Picture 50" descr="j02988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013325"/>
            <a:ext cx="1655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1" descr="j01856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836613"/>
            <a:ext cx="1368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52" descr="Апол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013325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53" descr="j02988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013325"/>
            <a:ext cx="1655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54" descr="j02988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738" y="5013325"/>
            <a:ext cx="16557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52" descr="Аполл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5000625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133600"/>
            <a:ext cx="8229600" cy="34559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600" smtClean="0"/>
              <a:t>«Симметрия является той идеей, с помощью которой человек веками пытается объяснить и создать порядок, красоту и совершенство»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                 </a:t>
            </a:r>
            <a:r>
              <a:rPr lang="ru-RU" sz="2800" smtClean="0"/>
              <a:t>Герман Вейль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6064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smtClean="0"/>
              <a:t>Осевая симметрия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071678"/>
            <a:ext cx="8642350" cy="85249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2000" dirty="0" smtClean="0"/>
              <a:t>Точки А и 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называются симметричными относительно прямой </a:t>
            </a:r>
            <a:r>
              <a:rPr lang="ru-RU" sz="2000" i="1" dirty="0" smtClean="0"/>
              <a:t>а</a:t>
            </a:r>
            <a:r>
              <a:rPr lang="ru-RU" sz="2000" dirty="0" smtClean="0"/>
              <a:t>, если эта прямая проходит через середину отрезка АА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и перпендикулярна к нему.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50825" y="2133600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50825" y="2133600"/>
            <a:ext cx="0" cy="1006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50825" y="3141663"/>
            <a:ext cx="8424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8675688" y="2133600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50825" y="4797425"/>
            <a:ext cx="2592388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2051050" y="4076700"/>
            <a:ext cx="0" cy="1368425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1979613" y="5084763"/>
            <a:ext cx="144462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1979613" y="4365625"/>
            <a:ext cx="144462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>
            <a:off x="1908175" y="4652963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1908175" y="4652963"/>
            <a:ext cx="0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323850" y="429260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i="1">
                <a:latin typeface="Arial" charset="0"/>
              </a:rPr>
              <a:t>а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195513" y="3860800"/>
            <a:ext cx="288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124075" y="5373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8313" y="5805488"/>
            <a:ext cx="26638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i="1">
                <a:latin typeface="Arial" charset="0"/>
              </a:rPr>
              <a:t>а</a:t>
            </a:r>
            <a:r>
              <a:rPr lang="ru-RU">
                <a:latin typeface="Arial" charset="0"/>
              </a:rPr>
              <a:t> – ось симметрии</a:t>
            </a:r>
          </a:p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  <a:r>
              <a:rPr lang="ru-RU">
                <a:latin typeface="Arial" charset="0"/>
              </a:rPr>
              <a:t> = </a:t>
            </a:r>
            <a:r>
              <a:rPr lang="en-US">
                <a:latin typeface="Arial" charset="0"/>
              </a:rPr>
              <a:t>S</a:t>
            </a:r>
            <a:r>
              <a:rPr lang="ru-RU" baseline="-25000">
                <a:latin typeface="Arial" charset="0"/>
              </a:rPr>
              <a:t>а</a:t>
            </a:r>
            <a:r>
              <a:rPr lang="ru-RU">
                <a:latin typeface="Arial" charset="0"/>
              </a:rPr>
              <a:t>(А)</a:t>
            </a:r>
            <a:endParaRPr lang="ru-RU" i="1">
              <a:latin typeface="Arial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V="1">
            <a:off x="4643438" y="3644900"/>
            <a:ext cx="3816350" cy="13684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508625" y="3357563"/>
            <a:ext cx="1008063" cy="223202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7019925" y="3500438"/>
            <a:ext cx="504825" cy="1081087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22"/>
          <p:cNvSpPr>
            <a:spLocks noChangeShapeType="1"/>
          </p:cNvSpPr>
          <p:nvPr/>
        </p:nvSpPr>
        <p:spPr bwMode="auto">
          <a:xfrm flipV="1">
            <a:off x="5076825" y="4076700"/>
            <a:ext cx="2232025" cy="7921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4932363" y="49418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Р</a:t>
            </a: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6588125" y="33575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М</a:t>
            </a:r>
          </a:p>
        </p:txBody>
      </p:sp>
      <p:sp>
        <p:nvSpPr>
          <p:cNvPr id="11288" name="Text Box 25"/>
          <p:cNvSpPr txBox="1">
            <a:spLocks noChangeArrowheads="1"/>
          </p:cNvSpPr>
          <p:nvPr/>
        </p:nvSpPr>
        <p:spPr bwMode="auto">
          <a:xfrm>
            <a:off x="7524750" y="45085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М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1289" name="Text Box 26"/>
          <p:cNvSpPr txBox="1">
            <a:spLocks noChangeArrowheads="1"/>
          </p:cNvSpPr>
          <p:nvPr/>
        </p:nvSpPr>
        <p:spPr bwMode="auto">
          <a:xfrm>
            <a:off x="8243888" y="364490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i="1">
                <a:latin typeface="Arial" charset="0"/>
              </a:rPr>
              <a:t>b</a:t>
            </a:r>
            <a:endParaRPr lang="ru-RU" i="1">
              <a:latin typeface="Arial" charset="0"/>
            </a:endParaRPr>
          </a:p>
        </p:txBody>
      </p:sp>
      <p:sp>
        <p:nvSpPr>
          <p:cNvPr id="11290" name="Text Box 27"/>
          <p:cNvSpPr txBox="1">
            <a:spLocks noChangeArrowheads="1"/>
          </p:cNvSpPr>
          <p:nvPr/>
        </p:nvSpPr>
        <p:spPr bwMode="auto">
          <a:xfrm>
            <a:off x="5076825" y="32845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N</a:t>
            </a:r>
            <a:endParaRPr lang="ru-RU">
              <a:latin typeface="Arial" charset="0"/>
            </a:endParaRPr>
          </a:p>
        </p:txBody>
      </p:sp>
      <p:sp>
        <p:nvSpPr>
          <p:cNvPr id="11291" name="Text Box 28"/>
          <p:cNvSpPr txBox="1">
            <a:spLocks noChangeArrowheads="1"/>
          </p:cNvSpPr>
          <p:nvPr/>
        </p:nvSpPr>
        <p:spPr bwMode="auto">
          <a:xfrm>
            <a:off x="6516688" y="5300663"/>
            <a:ext cx="647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N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1292" name="Text Box 29"/>
          <p:cNvSpPr txBox="1">
            <a:spLocks noChangeArrowheads="1"/>
          </p:cNvSpPr>
          <p:nvPr/>
        </p:nvSpPr>
        <p:spPr bwMode="auto">
          <a:xfrm>
            <a:off x="4716463" y="5876925"/>
            <a:ext cx="44275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Точка Р симметрична самой себе</a:t>
            </a:r>
          </a:p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относительно прямой </a:t>
            </a:r>
            <a:r>
              <a:rPr lang="en-US" i="1">
                <a:latin typeface="Arial" charset="0"/>
              </a:rPr>
              <a:t>b</a:t>
            </a:r>
            <a:endParaRPr lang="ru-RU">
              <a:latin typeface="Arial" charset="0"/>
            </a:endParaRPr>
          </a:p>
        </p:txBody>
      </p:sp>
      <p:sp>
        <p:nvSpPr>
          <p:cNvPr id="11293" name="Line 30"/>
          <p:cNvSpPr>
            <a:spLocks noChangeShapeType="1"/>
          </p:cNvSpPr>
          <p:nvPr/>
        </p:nvSpPr>
        <p:spPr bwMode="auto">
          <a:xfrm flipH="1">
            <a:off x="5795963" y="4365625"/>
            <a:ext cx="144462" cy="714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31"/>
          <p:cNvSpPr>
            <a:spLocks noChangeShapeType="1"/>
          </p:cNvSpPr>
          <p:nvPr/>
        </p:nvSpPr>
        <p:spPr bwMode="auto">
          <a:xfrm>
            <a:off x="5795963" y="4437063"/>
            <a:ext cx="73025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32"/>
          <p:cNvSpPr>
            <a:spLocks noChangeShapeType="1"/>
          </p:cNvSpPr>
          <p:nvPr/>
        </p:nvSpPr>
        <p:spPr bwMode="auto">
          <a:xfrm flipH="1">
            <a:off x="7092950" y="3933825"/>
            <a:ext cx="142875" cy="73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33"/>
          <p:cNvSpPr>
            <a:spLocks noChangeShapeType="1"/>
          </p:cNvSpPr>
          <p:nvPr/>
        </p:nvSpPr>
        <p:spPr bwMode="auto">
          <a:xfrm>
            <a:off x="7092950" y="4005263"/>
            <a:ext cx="71438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34"/>
          <p:cNvSpPr>
            <a:spLocks noChangeShapeType="1"/>
          </p:cNvSpPr>
          <p:nvPr/>
        </p:nvSpPr>
        <p:spPr bwMode="auto">
          <a:xfrm flipH="1">
            <a:off x="5651500" y="3789363"/>
            <a:ext cx="144463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8" name="Line 35"/>
          <p:cNvSpPr>
            <a:spLocks noChangeShapeType="1"/>
          </p:cNvSpPr>
          <p:nvPr/>
        </p:nvSpPr>
        <p:spPr bwMode="auto">
          <a:xfrm flipH="1">
            <a:off x="6156325" y="4941888"/>
            <a:ext cx="144463" cy="142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 flipH="1">
            <a:off x="7308850" y="4292600"/>
            <a:ext cx="14287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 flipH="1">
            <a:off x="7092950" y="3716338"/>
            <a:ext cx="144463" cy="144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 flipH="1">
            <a:off x="5651500" y="3789363"/>
            <a:ext cx="1444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2" name="Line 39"/>
          <p:cNvSpPr>
            <a:spLocks noChangeShapeType="1"/>
          </p:cNvSpPr>
          <p:nvPr/>
        </p:nvSpPr>
        <p:spPr bwMode="auto">
          <a:xfrm flipH="1">
            <a:off x="5724525" y="3860800"/>
            <a:ext cx="144463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03" name="Line 40"/>
          <p:cNvSpPr>
            <a:spLocks noChangeShapeType="1"/>
          </p:cNvSpPr>
          <p:nvPr/>
        </p:nvSpPr>
        <p:spPr bwMode="auto">
          <a:xfrm flipH="1">
            <a:off x="6227763" y="5013325"/>
            <a:ext cx="142875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6892925" cy="911225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Зеркальная симметрия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420938"/>
            <a:ext cx="5543550" cy="3311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«Что  может  быть  больше похоже на  мою  руку  или мое ухо, чем их собственное отражение в зеркале? И  все  же  руку, которую я вижу в зеркале   «нельзя    поставить   на место  настоящей  руки…»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2400" smtClean="0"/>
              <a:t>                                                               Иммануил Кант</a:t>
            </a:r>
          </a:p>
        </p:txBody>
      </p:sp>
      <p:pic>
        <p:nvPicPr>
          <p:cNvPr id="16388" name="Picture 4" descr="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70688" y="2024063"/>
            <a:ext cx="2176462" cy="3530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22312976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1619250"/>
            <a:ext cx="6350000" cy="43815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Парфенон. 447—438 до н. э. Архитекторы </a:t>
            </a:r>
            <a:r>
              <a:rPr lang="ru-RU" dirty="0" err="1" smtClean="0"/>
              <a:t>Иктин</a:t>
            </a:r>
            <a:r>
              <a:rPr lang="ru-RU" dirty="0" smtClean="0"/>
              <a:t> и </a:t>
            </a:r>
            <a:r>
              <a:rPr lang="ru-RU" dirty="0" err="1" smtClean="0"/>
              <a:t>Калликрат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750888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Центральная симметрия</a:t>
            </a:r>
          </a:p>
        </p:txBody>
      </p:sp>
      <p:sp>
        <p:nvSpPr>
          <p:cNvPr id="8195" name="Text Box 10"/>
          <p:cNvSpPr txBox="1">
            <a:spLocks noChangeArrowheads="1"/>
          </p:cNvSpPr>
          <p:nvPr/>
        </p:nvSpPr>
        <p:spPr bwMode="auto">
          <a:xfrm>
            <a:off x="900113" y="2349500"/>
            <a:ext cx="73437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>
                <a:latin typeface="Arial" charset="0"/>
              </a:rPr>
              <a:t> Точки А</a:t>
            </a:r>
            <a:r>
              <a:rPr lang="ru-RU" sz="2000" baseline="-25000">
                <a:latin typeface="Arial" charset="0"/>
              </a:rPr>
              <a:t>1</a:t>
            </a:r>
            <a:r>
              <a:rPr lang="ru-RU" sz="2000">
                <a:latin typeface="Arial" charset="0"/>
              </a:rPr>
              <a:t> и А</a:t>
            </a:r>
            <a:r>
              <a:rPr lang="ru-RU" sz="2000" baseline="-25000">
                <a:latin typeface="Arial" charset="0"/>
              </a:rPr>
              <a:t>2</a:t>
            </a:r>
            <a:r>
              <a:rPr lang="ru-RU" sz="2000">
                <a:latin typeface="Arial" charset="0"/>
              </a:rPr>
              <a:t> называются </a:t>
            </a:r>
            <a:r>
              <a:rPr lang="ru-RU" sz="2000" i="1">
                <a:latin typeface="Arial" charset="0"/>
              </a:rPr>
              <a:t>симметричными относительно </a:t>
            </a:r>
          </a:p>
          <a:p>
            <a:pPr eaLnBrk="0" hangingPunct="0">
              <a:spcBef>
                <a:spcPct val="50000"/>
              </a:spcBef>
            </a:pPr>
            <a:r>
              <a:rPr lang="ru-RU" sz="2000" i="1">
                <a:latin typeface="Arial" charset="0"/>
              </a:rPr>
              <a:t>точки О, </a:t>
            </a:r>
            <a:r>
              <a:rPr lang="ru-RU" sz="2000">
                <a:latin typeface="Arial" charset="0"/>
              </a:rPr>
              <a:t>если    О – середина отрезка А</a:t>
            </a:r>
            <a:r>
              <a:rPr lang="ru-RU" sz="2000" baseline="-25000">
                <a:latin typeface="Arial" charset="0"/>
              </a:rPr>
              <a:t>1</a:t>
            </a:r>
            <a:r>
              <a:rPr lang="ru-RU" sz="2000">
                <a:latin typeface="Arial" charset="0"/>
              </a:rPr>
              <a:t>А</a:t>
            </a:r>
            <a:r>
              <a:rPr lang="ru-RU" sz="2000" baseline="-25000">
                <a:latin typeface="Arial" charset="0"/>
              </a:rPr>
              <a:t>2</a:t>
            </a:r>
            <a:endParaRPr lang="ru-RU" sz="2000">
              <a:latin typeface="Arial" charset="0"/>
            </a:endParaRPr>
          </a:p>
        </p:txBody>
      </p:sp>
      <p:sp>
        <p:nvSpPr>
          <p:cNvPr id="8196" name="Line 12"/>
          <p:cNvSpPr>
            <a:spLocks noChangeShapeType="1"/>
          </p:cNvSpPr>
          <p:nvPr/>
        </p:nvSpPr>
        <p:spPr bwMode="auto">
          <a:xfrm>
            <a:off x="4932363" y="4724400"/>
            <a:ext cx="3240087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3"/>
          <p:cNvSpPr>
            <a:spLocks noChangeShapeType="1"/>
          </p:cNvSpPr>
          <p:nvPr/>
        </p:nvSpPr>
        <p:spPr bwMode="auto">
          <a:xfrm flipV="1">
            <a:off x="6084888" y="3933825"/>
            <a:ext cx="1223962" cy="15113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14"/>
          <p:cNvSpPr>
            <a:spLocks noChangeShapeType="1"/>
          </p:cNvSpPr>
          <p:nvPr/>
        </p:nvSpPr>
        <p:spPr bwMode="auto">
          <a:xfrm>
            <a:off x="5940425" y="4149725"/>
            <a:ext cx="1943100" cy="1655763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9" name="Line 15"/>
          <p:cNvSpPr>
            <a:spLocks noChangeShapeType="1"/>
          </p:cNvSpPr>
          <p:nvPr/>
        </p:nvSpPr>
        <p:spPr bwMode="auto">
          <a:xfrm flipV="1">
            <a:off x="1116013" y="3573463"/>
            <a:ext cx="2447925" cy="1368425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17"/>
          <p:cNvSpPr>
            <a:spLocks noChangeShapeType="1"/>
          </p:cNvSpPr>
          <p:nvPr/>
        </p:nvSpPr>
        <p:spPr bwMode="auto">
          <a:xfrm flipV="1">
            <a:off x="1116013" y="4221163"/>
            <a:ext cx="1295400" cy="7207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01" name="Line 18"/>
          <p:cNvSpPr>
            <a:spLocks noChangeShapeType="1"/>
          </p:cNvSpPr>
          <p:nvPr/>
        </p:nvSpPr>
        <p:spPr bwMode="auto">
          <a:xfrm>
            <a:off x="1692275" y="45085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2" name="Line 19"/>
          <p:cNvSpPr>
            <a:spLocks noChangeShapeType="1"/>
          </p:cNvSpPr>
          <p:nvPr/>
        </p:nvSpPr>
        <p:spPr bwMode="auto">
          <a:xfrm>
            <a:off x="2916238" y="3860800"/>
            <a:ext cx="0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3" name="Line 20"/>
          <p:cNvSpPr>
            <a:spLocks noChangeShapeType="1"/>
          </p:cNvSpPr>
          <p:nvPr/>
        </p:nvSpPr>
        <p:spPr bwMode="auto">
          <a:xfrm flipH="1">
            <a:off x="5724525" y="4581525"/>
            <a:ext cx="144463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4" name="Line 21"/>
          <p:cNvSpPr>
            <a:spLocks noChangeShapeType="1"/>
          </p:cNvSpPr>
          <p:nvPr/>
        </p:nvSpPr>
        <p:spPr bwMode="auto">
          <a:xfrm flipH="1">
            <a:off x="7380288" y="4581525"/>
            <a:ext cx="144462" cy="288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5" name="Line 22"/>
          <p:cNvSpPr>
            <a:spLocks noChangeShapeType="1"/>
          </p:cNvSpPr>
          <p:nvPr/>
        </p:nvSpPr>
        <p:spPr bwMode="auto">
          <a:xfrm>
            <a:off x="6372225" y="4941888"/>
            <a:ext cx="142875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6" name="Line 23"/>
          <p:cNvSpPr>
            <a:spLocks noChangeShapeType="1"/>
          </p:cNvSpPr>
          <p:nvPr/>
        </p:nvSpPr>
        <p:spPr bwMode="auto">
          <a:xfrm>
            <a:off x="6443663" y="4868863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24"/>
          <p:cNvSpPr>
            <a:spLocks noChangeShapeType="1"/>
          </p:cNvSpPr>
          <p:nvPr/>
        </p:nvSpPr>
        <p:spPr bwMode="auto">
          <a:xfrm>
            <a:off x="6877050" y="4292600"/>
            <a:ext cx="144463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25"/>
          <p:cNvSpPr>
            <a:spLocks noChangeShapeType="1"/>
          </p:cNvSpPr>
          <p:nvPr/>
        </p:nvSpPr>
        <p:spPr bwMode="auto">
          <a:xfrm>
            <a:off x="6948488" y="4221163"/>
            <a:ext cx="144462" cy="215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9" name="Text Box 27"/>
          <p:cNvSpPr txBox="1">
            <a:spLocks noChangeArrowheads="1"/>
          </p:cNvSpPr>
          <p:nvPr/>
        </p:nvSpPr>
        <p:spPr bwMode="auto">
          <a:xfrm>
            <a:off x="755650" y="45085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3348038" y="3573463"/>
            <a:ext cx="504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2</a:t>
            </a:r>
            <a:endParaRPr lang="ru-RU">
              <a:latin typeface="Arial" charset="0"/>
            </a:endParaRPr>
          </a:p>
        </p:txBody>
      </p:sp>
      <p:sp>
        <p:nvSpPr>
          <p:cNvPr id="8211" name="Text Box 29"/>
          <p:cNvSpPr txBox="1">
            <a:spLocks noChangeArrowheads="1"/>
          </p:cNvSpPr>
          <p:nvPr/>
        </p:nvSpPr>
        <p:spPr bwMode="auto">
          <a:xfrm>
            <a:off x="2051050" y="37893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О</a:t>
            </a:r>
          </a:p>
        </p:txBody>
      </p:sp>
      <p:sp>
        <p:nvSpPr>
          <p:cNvPr id="8212" name="Text Box 30"/>
          <p:cNvSpPr txBox="1">
            <a:spLocks noChangeArrowheads="1"/>
          </p:cNvSpPr>
          <p:nvPr/>
        </p:nvSpPr>
        <p:spPr bwMode="auto">
          <a:xfrm>
            <a:off x="6443663" y="42211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О</a:t>
            </a:r>
          </a:p>
        </p:txBody>
      </p:sp>
      <p:sp>
        <p:nvSpPr>
          <p:cNvPr id="8213" name="Text Box 31"/>
          <p:cNvSpPr txBox="1">
            <a:spLocks noChangeArrowheads="1"/>
          </p:cNvSpPr>
          <p:nvPr/>
        </p:nvSpPr>
        <p:spPr bwMode="auto">
          <a:xfrm>
            <a:off x="6011863" y="37893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Р</a:t>
            </a:r>
          </a:p>
        </p:txBody>
      </p:sp>
      <p:sp>
        <p:nvSpPr>
          <p:cNvPr id="8214" name="Text Box 32"/>
          <p:cNvSpPr txBox="1">
            <a:spLocks noChangeArrowheads="1"/>
          </p:cNvSpPr>
          <p:nvPr/>
        </p:nvSpPr>
        <p:spPr bwMode="auto">
          <a:xfrm>
            <a:off x="7956550" y="56610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Q</a:t>
            </a:r>
            <a:endParaRPr lang="ru-RU">
              <a:latin typeface="Arial" charset="0"/>
            </a:endParaRPr>
          </a:p>
        </p:txBody>
      </p:sp>
      <p:sp>
        <p:nvSpPr>
          <p:cNvPr id="8215" name="Text Box 33"/>
          <p:cNvSpPr txBox="1">
            <a:spLocks noChangeArrowheads="1"/>
          </p:cNvSpPr>
          <p:nvPr/>
        </p:nvSpPr>
        <p:spPr bwMode="auto">
          <a:xfrm>
            <a:off x="4500563" y="450850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M</a:t>
            </a:r>
            <a:endParaRPr lang="ru-RU">
              <a:latin typeface="Arial" charset="0"/>
            </a:endParaRPr>
          </a:p>
        </p:txBody>
      </p:sp>
      <p:sp>
        <p:nvSpPr>
          <p:cNvPr id="8216" name="Text Box 34"/>
          <p:cNvSpPr txBox="1">
            <a:spLocks noChangeArrowheads="1"/>
          </p:cNvSpPr>
          <p:nvPr/>
        </p:nvSpPr>
        <p:spPr bwMode="auto">
          <a:xfrm>
            <a:off x="8243888" y="45815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M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8217" name="Text Box 35"/>
          <p:cNvSpPr txBox="1">
            <a:spLocks noChangeArrowheads="1"/>
          </p:cNvSpPr>
          <p:nvPr/>
        </p:nvSpPr>
        <p:spPr bwMode="auto">
          <a:xfrm>
            <a:off x="7380288" y="3789363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N</a:t>
            </a:r>
            <a:endParaRPr lang="ru-RU">
              <a:latin typeface="Arial" charset="0"/>
            </a:endParaRPr>
          </a:p>
        </p:txBody>
      </p:sp>
      <p:sp>
        <p:nvSpPr>
          <p:cNvPr id="8218" name="Text Box 36"/>
          <p:cNvSpPr txBox="1">
            <a:spLocks noChangeArrowheads="1"/>
          </p:cNvSpPr>
          <p:nvPr/>
        </p:nvSpPr>
        <p:spPr bwMode="auto">
          <a:xfrm>
            <a:off x="5724525" y="5445125"/>
            <a:ext cx="50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N</a:t>
            </a:r>
            <a:r>
              <a:rPr lang="en-US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8219" name="Text Box 37"/>
          <p:cNvSpPr txBox="1">
            <a:spLocks noChangeArrowheads="1"/>
          </p:cNvSpPr>
          <p:nvPr/>
        </p:nvSpPr>
        <p:spPr bwMode="auto">
          <a:xfrm>
            <a:off x="611188" y="5013325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8220" name="Text Box 38"/>
          <p:cNvSpPr txBox="1">
            <a:spLocks noChangeArrowheads="1"/>
          </p:cNvSpPr>
          <p:nvPr/>
        </p:nvSpPr>
        <p:spPr bwMode="auto">
          <a:xfrm>
            <a:off x="323850" y="5157788"/>
            <a:ext cx="460851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            А</a:t>
            </a:r>
            <a:r>
              <a:rPr lang="ru-RU" baseline="-25000">
                <a:latin typeface="Arial" charset="0"/>
              </a:rPr>
              <a:t>1</a:t>
            </a:r>
            <a:r>
              <a:rPr lang="ru-RU">
                <a:latin typeface="Arial" charset="0"/>
              </a:rPr>
              <a:t>О = ОА</a:t>
            </a:r>
            <a:r>
              <a:rPr lang="ru-RU" baseline="-25000">
                <a:latin typeface="Arial" charset="0"/>
              </a:rPr>
              <a:t>2</a:t>
            </a:r>
          </a:p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Точка О – центр симметрии</a:t>
            </a:r>
          </a:p>
        </p:txBody>
      </p:sp>
      <p:sp>
        <p:nvSpPr>
          <p:cNvPr id="8221" name="Line 46"/>
          <p:cNvSpPr>
            <a:spLocks noChangeShapeType="1"/>
          </p:cNvSpPr>
          <p:nvPr/>
        </p:nvSpPr>
        <p:spPr bwMode="auto">
          <a:xfrm>
            <a:off x="827088" y="2276475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2" name="Line 47"/>
          <p:cNvSpPr>
            <a:spLocks noChangeShapeType="1"/>
          </p:cNvSpPr>
          <p:nvPr/>
        </p:nvSpPr>
        <p:spPr bwMode="auto">
          <a:xfrm>
            <a:off x="827088" y="22764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3" name="Line 48"/>
          <p:cNvSpPr>
            <a:spLocks noChangeShapeType="1"/>
          </p:cNvSpPr>
          <p:nvPr/>
        </p:nvSpPr>
        <p:spPr bwMode="auto">
          <a:xfrm>
            <a:off x="827088" y="3213100"/>
            <a:ext cx="741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24" name="Line 49"/>
          <p:cNvSpPr>
            <a:spLocks noChangeShapeType="1"/>
          </p:cNvSpPr>
          <p:nvPr/>
        </p:nvSpPr>
        <p:spPr bwMode="auto">
          <a:xfrm>
            <a:off x="8243888" y="22764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795337"/>
          </a:xfrm>
        </p:spPr>
        <p:txBody>
          <a:bodyPr/>
          <a:lstStyle/>
          <a:p>
            <a:pPr algn="ctr" eaLnBrk="1" hangingPunct="1"/>
            <a:r>
              <a:rPr lang="ru-RU" sz="4000" smtClean="0"/>
              <a:t>Центральная симметрия</a:t>
            </a:r>
          </a:p>
        </p:txBody>
      </p:sp>
      <p:sp>
        <p:nvSpPr>
          <p:cNvPr id="10243" name="Line 6"/>
          <p:cNvSpPr>
            <a:spLocks noChangeShapeType="1"/>
          </p:cNvSpPr>
          <p:nvPr/>
        </p:nvSpPr>
        <p:spPr bwMode="auto">
          <a:xfrm>
            <a:off x="1187450" y="32845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1258888" y="2276475"/>
            <a:ext cx="698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5" name="AutoShape 14"/>
          <p:cNvSpPr>
            <a:spLocks noChangeArrowheads="1"/>
          </p:cNvSpPr>
          <p:nvPr/>
        </p:nvSpPr>
        <p:spPr bwMode="auto">
          <a:xfrm>
            <a:off x="6588125" y="3500438"/>
            <a:ext cx="720725" cy="1295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AutoShape 15"/>
          <p:cNvSpPr>
            <a:spLocks noChangeArrowheads="1"/>
          </p:cNvSpPr>
          <p:nvPr/>
        </p:nvSpPr>
        <p:spPr bwMode="auto">
          <a:xfrm rot="-10773668">
            <a:off x="7308850" y="4797425"/>
            <a:ext cx="720725" cy="1295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7" name="Text Box 16"/>
          <p:cNvSpPr txBox="1">
            <a:spLocks noChangeArrowheads="1"/>
          </p:cNvSpPr>
          <p:nvPr/>
        </p:nvSpPr>
        <p:spPr bwMode="auto">
          <a:xfrm>
            <a:off x="5940425" y="3141663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А</a:t>
            </a:r>
          </a:p>
        </p:txBody>
      </p:sp>
      <p:sp>
        <p:nvSpPr>
          <p:cNvPr id="10248" name="Text Box 17"/>
          <p:cNvSpPr txBox="1">
            <a:spLocks noChangeArrowheads="1"/>
          </p:cNvSpPr>
          <p:nvPr/>
        </p:nvSpPr>
        <p:spPr bwMode="auto">
          <a:xfrm>
            <a:off x="7019925" y="43656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В</a:t>
            </a:r>
          </a:p>
        </p:txBody>
      </p:sp>
      <p:sp>
        <p:nvSpPr>
          <p:cNvPr id="10249" name="Text Box 19"/>
          <p:cNvSpPr txBox="1">
            <a:spLocks noChangeArrowheads="1"/>
          </p:cNvSpPr>
          <p:nvPr/>
        </p:nvSpPr>
        <p:spPr bwMode="auto">
          <a:xfrm>
            <a:off x="6227763" y="4365625"/>
            <a:ext cx="36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С</a:t>
            </a:r>
          </a:p>
        </p:txBody>
      </p:sp>
      <p:sp>
        <p:nvSpPr>
          <p:cNvPr id="10250" name="Text Box 20"/>
          <p:cNvSpPr txBox="1">
            <a:spLocks noChangeArrowheads="1"/>
          </p:cNvSpPr>
          <p:nvPr/>
        </p:nvSpPr>
        <p:spPr bwMode="auto">
          <a:xfrm>
            <a:off x="7956550" y="58769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0251" name="Text Box 21"/>
          <p:cNvSpPr txBox="1">
            <a:spLocks noChangeArrowheads="1"/>
          </p:cNvSpPr>
          <p:nvPr/>
        </p:nvSpPr>
        <p:spPr bwMode="auto">
          <a:xfrm>
            <a:off x="7956550" y="45085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</a:t>
            </a:r>
            <a:r>
              <a:rPr lang="ru-RU" baseline="-25000"/>
              <a:t>1</a:t>
            </a:r>
            <a:endParaRPr lang="ru-RU"/>
          </a:p>
        </p:txBody>
      </p:sp>
      <p:sp>
        <p:nvSpPr>
          <p:cNvPr id="10252" name="Text Box 24"/>
          <p:cNvSpPr txBox="1">
            <a:spLocks noChangeArrowheads="1"/>
          </p:cNvSpPr>
          <p:nvPr/>
        </p:nvSpPr>
        <p:spPr bwMode="auto">
          <a:xfrm>
            <a:off x="395288" y="5084763"/>
            <a:ext cx="18002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</a:t>
            </a:r>
            <a:r>
              <a:rPr lang="ru-RU" baseline="-25000"/>
              <a:t>1</a:t>
            </a:r>
            <a:r>
              <a:rPr lang="ru-RU"/>
              <a:t> = </a:t>
            </a:r>
            <a:r>
              <a:rPr lang="en-US"/>
              <a:t>Z</a:t>
            </a:r>
            <a:r>
              <a:rPr lang="ru-RU" baseline="-25000"/>
              <a:t>о</a:t>
            </a:r>
            <a:r>
              <a:rPr lang="ru-RU"/>
              <a:t>(А)     </a:t>
            </a:r>
            <a:endParaRPr lang="ru-RU" baseline="-25000"/>
          </a:p>
          <a:p>
            <a:pPr>
              <a:spcBef>
                <a:spcPct val="50000"/>
              </a:spcBef>
            </a:pPr>
            <a:r>
              <a:rPr lang="ru-RU"/>
              <a:t>В</a:t>
            </a:r>
            <a:r>
              <a:rPr lang="ru-RU" baseline="-25000"/>
              <a:t>1</a:t>
            </a:r>
            <a:r>
              <a:rPr lang="ru-RU"/>
              <a:t> = </a:t>
            </a:r>
            <a:r>
              <a:rPr lang="en-US">
                <a:latin typeface="Arial" charset="0"/>
              </a:rPr>
              <a:t>Z</a:t>
            </a:r>
            <a:r>
              <a:rPr lang="ru-RU" baseline="-25000">
                <a:latin typeface="Arial" charset="0"/>
              </a:rPr>
              <a:t>о </a:t>
            </a:r>
            <a:r>
              <a:rPr lang="ru-RU">
                <a:latin typeface="Arial" charset="0"/>
              </a:rPr>
              <a:t>(В)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/>
              <a:t>С</a:t>
            </a:r>
            <a:r>
              <a:rPr lang="ru-RU" baseline="-25000"/>
              <a:t>1</a:t>
            </a:r>
            <a:r>
              <a:rPr lang="ru-RU"/>
              <a:t> = </a:t>
            </a:r>
            <a:r>
              <a:rPr lang="en-US">
                <a:latin typeface="Arial" charset="0"/>
              </a:rPr>
              <a:t>Z</a:t>
            </a:r>
            <a:r>
              <a:rPr lang="ru-RU" baseline="-25000">
                <a:latin typeface="Arial" charset="0"/>
              </a:rPr>
              <a:t>о</a:t>
            </a:r>
            <a:r>
              <a:rPr lang="ru-RU">
                <a:latin typeface="Arial" charset="0"/>
              </a:rPr>
              <a:t> (С)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3" name="Text Box 28"/>
          <p:cNvSpPr txBox="1">
            <a:spLocks noChangeArrowheads="1"/>
          </p:cNvSpPr>
          <p:nvPr/>
        </p:nvSpPr>
        <p:spPr bwMode="auto">
          <a:xfrm>
            <a:off x="1979613" y="54451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54" name="AutoShape 40"/>
          <p:cNvSpPr>
            <a:spLocks noChangeArrowheads="1"/>
          </p:cNvSpPr>
          <p:nvPr/>
        </p:nvSpPr>
        <p:spPr bwMode="auto">
          <a:xfrm>
            <a:off x="2051050" y="5661025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5" name="AutoShape 42"/>
          <p:cNvSpPr>
            <a:spLocks noChangeArrowheads="1"/>
          </p:cNvSpPr>
          <p:nvPr/>
        </p:nvSpPr>
        <p:spPr bwMode="auto">
          <a:xfrm>
            <a:off x="3635375" y="5661025"/>
            <a:ext cx="142875" cy="1444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6" name="AutoShape 54"/>
          <p:cNvSpPr>
            <a:spLocks noChangeArrowheads="1"/>
          </p:cNvSpPr>
          <p:nvPr/>
        </p:nvSpPr>
        <p:spPr bwMode="auto">
          <a:xfrm rot="5400000">
            <a:off x="456406" y="2936082"/>
            <a:ext cx="1223963" cy="9144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AutoShape 55"/>
          <p:cNvSpPr>
            <a:spLocks noChangeArrowheads="1"/>
          </p:cNvSpPr>
          <p:nvPr/>
        </p:nvSpPr>
        <p:spPr bwMode="auto">
          <a:xfrm rot="-5400000">
            <a:off x="3168650" y="3681413"/>
            <a:ext cx="1150937" cy="935038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58" name="Text Box 59"/>
          <p:cNvSpPr txBox="1">
            <a:spLocks noChangeArrowheads="1"/>
          </p:cNvSpPr>
          <p:nvPr/>
        </p:nvSpPr>
        <p:spPr bwMode="auto">
          <a:xfrm>
            <a:off x="395288" y="2420938"/>
            <a:ext cx="36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</a:p>
        </p:txBody>
      </p:sp>
      <p:sp>
        <p:nvSpPr>
          <p:cNvPr id="10259" name="Text Box 60"/>
          <p:cNvSpPr txBox="1">
            <a:spLocks noChangeArrowheads="1"/>
          </p:cNvSpPr>
          <p:nvPr/>
        </p:nvSpPr>
        <p:spPr bwMode="auto">
          <a:xfrm>
            <a:off x="1619250" y="2420938"/>
            <a:ext cx="288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В</a:t>
            </a:r>
          </a:p>
        </p:txBody>
      </p:sp>
      <p:sp>
        <p:nvSpPr>
          <p:cNvPr id="10260" name="Text Box 61"/>
          <p:cNvSpPr txBox="1">
            <a:spLocks noChangeArrowheads="1"/>
          </p:cNvSpPr>
          <p:nvPr/>
        </p:nvSpPr>
        <p:spPr bwMode="auto">
          <a:xfrm>
            <a:off x="395288" y="400526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С</a:t>
            </a:r>
          </a:p>
        </p:txBody>
      </p:sp>
      <p:sp>
        <p:nvSpPr>
          <p:cNvPr id="10261" name="Text Box 63"/>
          <p:cNvSpPr txBox="1">
            <a:spLocks noChangeArrowheads="1"/>
          </p:cNvSpPr>
          <p:nvPr/>
        </p:nvSpPr>
        <p:spPr bwMode="auto">
          <a:xfrm>
            <a:off x="2339975" y="3357563"/>
            <a:ext cx="360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О</a:t>
            </a:r>
          </a:p>
        </p:txBody>
      </p:sp>
      <p:sp>
        <p:nvSpPr>
          <p:cNvPr id="10262" name="Text Box 64"/>
          <p:cNvSpPr txBox="1">
            <a:spLocks noChangeArrowheads="1"/>
          </p:cNvSpPr>
          <p:nvPr/>
        </p:nvSpPr>
        <p:spPr bwMode="auto">
          <a:xfrm>
            <a:off x="4140200" y="3284538"/>
            <a:ext cx="43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С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0263" name="Text Box 65"/>
          <p:cNvSpPr txBox="1">
            <a:spLocks noChangeArrowheads="1"/>
          </p:cNvSpPr>
          <p:nvPr/>
        </p:nvSpPr>
        <p:spPr bwMode="auto">
          <a:xfrm>
            <a:off x="4140200" y="45815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</a:p>
        </p:txBody>
      </p:sp>
      <p:sp>
        <p:nvSpPr>
          <p:cNvPr id="10264" name="Text Box 66"/>
          <p:cNvSpPr txBox="1">
            <a:spLocks noChangeArrowheads="1"/>
          </p:cNvSpPr>
          <p:nvPr/>
        </p:nvSpPr>
        <p:spPr bwMode="auto">
          <a:xfrm>
            <a:off x="2916238" y="46529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В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0265" name="Line 70"/>
          <p:cNvSpPr>
            <a:spLocks noChangeShapeType="1"/>
          </p:cNvSpPr>
          <p:nvPr/>
        </p:nvSpPr>
        <p:spPr bwMode="auto">
          <a:xfrm>
            <a:off x="1476375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73"/>
          <p:cNvSpPr>
            <a:spLocks noChangeShapeType="1"/>
          </p:cNvSpPr>
          <p:nvPr/>
        </p:nvSpPr>
        <p:spPr bwMode="auto">
          <a:xfrm>
            <a:off x="2771775" y="479742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75"/>
          <p:cNvSpPr>
            <a:spLocks noChangeShapeType="1"/>
          </p:cNvSpPr>
          <p:nvPr/>
        </p:nvSpPr>
        <p:spPr bwMode="auto">
          <a:xfrm>
            <a:off x="611188" y="2781300"/>
            <a:ext cx="360045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77"/>
          <p:cNvSpPr>
            <a:spLocks noChangeShapeType="1"/>
          </p:cNvSpPr>
          <p:nvPr/>
        </p:nvSpPr>
        <p:spPr bwMode="auto">
          <a:xfrm flipV="1">
            <a:off x="611188" y="3573463"/>
            <a:ext cx="36004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78"/>
          <p:cNvSpPr>
            <a:spLocks noChangeShapeType="1"/>
          </p:cNvSpPr>
          <p:nvPr/>
        </p:nvSpPr>
        <p:spPr bwMode="auto">
          <a:xfrm>
            <a:off x="1476375" y="27813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79"/>
          <p:cNvSpPr>
            <a:spLocks noChangeShapeType="1"/>
          </p:cNvSpPr>
          <p:nvPr/>
        </p:nvSpPr>
        <p:spPr bwMode="auto">
          <a:xfrm>
            <a:off x="1547813" y="2781300"/>
            <a:ext cx="1728787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80"/>
          <p:cNvSpPr>
            <a:spLocks noChangeShapeType="1"/>
          </p:cNvSpPr>
          <p:nvPr/>
        </p:nvSpPr>
        <p:spPr bwMode="auto">
          <a:xfrm>
            <a:off x="611188" y="2781300"/>
            <a:ext cx="187325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81"/>
          <p:cNvSpPr>
            <a:spLocks noChangeShapeType="1"/>
          </p:cNvSpPr>
          <p:nvPr/>
        </p:nvSpPr>
        <p:spPr bwMode="auto">
          <a:xfrm>
            <a:off x="6588125" y="3500438"/>
            <a:ext cx="72072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83"/>
          <p:cNvSpPr>
            <a:spLocks noChangeShapeType="1"/>
          </p:cNvSpPr>
          <p:nvPr/>
        </p:nvSpPr>
        <p:spPr bwMode="auto">
          <a:xfrm flipH="1">
            <a:off x="3276600" y="3573463"/>
            <a:ext cx="935038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Line 84"/>
          <p:cNvSpPr>
            <a:spLocks noChangeShapeType="1"/>
          </p:cNvSpPr>
          <p:nvPr/>
        </p:nvSpPr>
        <p:spPr bwMode="auto">
          <a:xfrm>
            <a:off x="4211638" y="3573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5" name="Line 85"/>
          <p:cNvSpPr>
            <a:spLocks noChangeShapeType="1"/>
          </p:cNvSpPr>
          <p:nvPr/>
        </p:nvSpPr>
        <p:spPr bwMode="auto">
          <a:xfrm>
            <a:off x="6588125" y="47974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6" name="Line 86"/>
          <p:cNvSpPr>
            <a:spLocks noChangeShapeType="1"/>
          </p:cNvSpPr>
          <p:nvPr/>
        </p:nvSpPr>
        <p:spPr bwMode="auto">
          <a:xfrm>
            <a:off x="8027988" y="479742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7" name="Line 88"/>
          <p:cNvSpPr>
            <a:spLocks noChangeShapeType="1"/>
          </p:cNvSpPr>
          <p:nvPr/>
        </p:nvSpPr>
        <p:spPr bwMode="auto">
          <a:xfrm flipV="1">
            <a:off x="611188" y="2781300"/>
            <a:ext cx="9366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78" name="Text Box 89"/>
          <p:cNvSpPr txBox="1">
            <a:spLocks noChangeArrowheads="1"/>
          </p:cNvSpPr>
          <p:nvPr/>
        </p:nvSpPr>
        <p:spPr bwMode="auto">
          <a:xfrm>
            <a:off x="2195513" y="55165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  <a:r>
              <a:rPr lang="ru-RU">
                <a:latin typeface="Arial" charset="0"/>
              </a:rPr>
              <a:t>В</a:t>
            </a:r>
            <a:r>
              <a:rPr lang="ru-RU" baseline="-25000">
                <a:latin typeface="Arial" charset="0"/>
              </a:rPr>
              <a:t>1</a:t>
            </a:r>
            <a:r>
              <a:rPr lang="ru-RU">
                <a:latin typeface="Arial" charset="0"/>
              </a:rPr>
              <a:t> С</a:t>
            </a:r>
            <a:r>
              <a:rPr lang="ru-RU" baseline="-25000">
                <a:latin typeface="Arial" charset="0"/>
              </a:rPr>
              <a:t>1</a:t>
            </a:r>
            <a:r>
              <a:rPr lang="ru-RU">
                <a:latin typeface="Arial" charset="0"/>
              </a:rPr>
              <a:t> = </a:t>
            </a:r>
            <a:r>
              <a:rPr lang="en-US">
                <a:latin typeface="Arial" charset="0"/>
              </a:rPr>
              <a:t>Z</a:t>
            </a:r>
            <a:r>
              <a:rPr lang="ru-RU" baseline="-25000">
                <a:latin typeface="Arial" charset="0"/>
              </a:rPr>
              <a:t>о</a:t>
            </a:r>
            <a:r>
              <a:rPr lang="ru-RU">
                <a:latin typeface="Arial" charset="0"/>
              </a:rPr>
              <a:t>(   АВС) </a:t>
            </a:r>
          </a:p>
        </p:txBody>
      </p:sp>
      <p:sp>
        <p:nvSpPr>
          <p:cNvPr id="10279" name="AutoShape 90"/>
          <p:cNvSpPr>
            <a:spLocks noChangeArrowheads="1"/>
          </p:cNvSpPr>
          <p:nvPr/>
        </p:nvSpPr>
        <p:spPr bwMode="auto">
          <a:xfrm rot="-5400000">
            <a:off x="3852069" y="692944"/>
            <a:ext cx="935037" cy="22320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Text Box 95"/>
          <p:cNvSpPr txBox="1">
            <a:spLocks noChangeArrowheads="1"/>
          </p:cNvSpPr>
          <p:nvPr/>
        </p:nvSpPr>
        <p:spPr bwMode="auto">
          <a:xfrm>
            <a:off x="4427538" y="21336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О</a:t>
            </a:r>
          </a:p>
        </p:txBody>
      </p:sp>
      <p:sp>
        <p:nvSpPr>
          <p:cNvPr id="10281" name="Text Box 96"/>
          <p:cNvSpPr txBox="1">
            <a:spLocks noChangeArrowheads="1"/>
          </p:cNvSpPr>
          <p:nvPr/>
        </p:nvSpPr>
        <p:spPr bwMode="auto">
          <a:xfrm>
            <a:off x="7235825" y="908050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0282" name="Text Box 97"/>
          <p:cNvSpPr txBox="1">
            <a:spLocks noChangeArrowheads="1"/>
          </p:cNvSpPr>
          <p:nvPr/>
        </p:nvSpPr>
        <p:spPr bwMode="auto">
          <a:xfrm>
            <a:off x="5003800" y="981075"/>
            <a:ext cx="97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А</a:t>
            </a:r>
          </a:p>
        </p:txBody>
      </p:sp>
      <p:sp>
        <p:nvSpPr>
          <p:cNvPr id="10283" name="Text Box 98"/>
          <p:cNvSpPr txBox="1">
            <a:spLocks noChangeArrowheads="1"/>
          </p:cNvSpPr>
          <p:nvPr/>
        </p:nvSpPr>
        <p:spPr bwMode="auto">
          <a:xfrm>
            <a:off x="2916238" y="19891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С</a:t>
            </a:r>
          </a:p>
        </p:txBody>
      </p:sp>
      <p:sp>
        <p:nvSpPr>
          <p:cNvPr id="10284" name="Text Box 99"/>
          <p:cNvSpPr txBox="1">
            <a:spLocks noChangeArrowheads="1"/>
          </p:cNvSpPr>
          <p:nvPr/>
        </p:nvSpPr>
        <p:spPr bwMode="auto">
          <a:xfrm>
            <a:off x="5435600" y="2060575"/>
            <a:ext cx="360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В</a:t>
            </a:r>
          </a:p>
        </p:txBody>
      </p:sp>
      <p:sp>
        <p:nvSpPr>
          <p:cNvPr id="10285" name="Text Box 100"/>
          <p:cNvSpPr txBox="1">
            <a:spLocks noChangeArrowheads="1"/>
          </p:cNvSpPr>
          <p:nvPr/>
        </p:nvSpPr>
        <p:spPr bwMode="auto">
          <a:xfrm>
            <a:off x="3779838" y="2420938"/>
            <a:ext cx="503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А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0286" name="Text Box 101"/>
          <p:cNvSpPr txBox="1">
            <a:spLocks noChangeArrowheads="1"/>
          </p:cNvSpPr>
          <p:nvPr/>
        </p:nvSpPr>
        <p:spPr bwMode="auto">
          <a:xfrm>
            <a:off x="3203575" y="11969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В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0287" name="Text Box 102"/>
          <p:cNvSpPr txBox="1">
            <a:spLocks noChangeArrowheads="1"/>
          </p:cNvSpPr>
          <p:nvPr/>
        </p:nvSpPr>
        <p:spPr bwMode="auto">
          <a:xfrm>
            <a:off x="5867400" y="141287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>
                <a:latin typeface="Arial" charset="0"/>
              </a:rPr>
              <a:t>С</a:t>
            </a:r>
            <a:r>
              <a:rPr lang="ru-RU" baseline="-25000">
                <a:latin typeface="Arial" charset="0"/>
              </a:rPr>
              <a:t>1</a:t>
            </a:r>
            <a:endParaRPr lang="ru-RU">
              <a:latin typeface="Arial" charset="0"/>
            </a:endParaRPr>
          </a:p>
        </p:txBody>
      </p:sp>
      <p:sp>
        <p:nvSpPr>
          <p:cNvPr id="10288" name="AutoShape 105"/>
          <p:cNvSpPr>
            <a:spLocks noChangeArrowheads="1"/>
          </p:cNvSpPr>
          <p:nvPr/>
        </p:nvSpPr>
        <p:spPr bwMode="auto">
          <a:xfrm rot="14949456" flipV="1">
            <a:off x="4175920" y="513556"/>
            <a:ext cx="1008062" cy="2232025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9" name="Line 111"/>
          <p:cNvSpPr>
            <a:spLocks noChangeShapeType="1"/>
          </p:cNvSpPr>
          <p:nvPr/>
        </p:nvSpPr>
        <p:spPr bwMode="auto">
          <a:xfrm flipV="1">
            <a:off x="3203575" y="1700213"/>
            <a:ext cx="26638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0" name="Line 112"/>
          <p:cNvSpPr>
            <a:spLocks noChangeShapeType="1"/>
          </p:cNvSpPr>
          <p:nvPr/>
        </p:nvSpPr>
        <p:spPr bwMode="auto">
          <a:xfrm flipH="1">
            <a:off x="3851275" y="1341438"/>
            <a:ext cx="1584325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1" name="Line 113"/>
          <p:cNvSpPr>
            <a:spLocks noChangeShapeType="1"/>
          </p:cNvSpPr>
          <p:nvPr/>
        </p:nvSpPr>
        <p:spPr bwMode="auto">
          <a:xfrm flipH="1" flipV="1">
            <a:off x="3492500" y="1557338"/>
            <a:ext cx="194310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292" name="Line 114"/>
          <p:cNvSpPr>
            <a:spLocks noChangeShapeType="1"/>
          </p:cNvSpPr>
          <p:nvPr/>
        </p:nvSpPr>
        <p:spPr bwMode="auto">
          <a:xfrm flipV="1">
            <a:off x="3203575" y="1989138"/>
            <a:ext cx="13684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765175"/>
            <a:ext cx="6840538" cy="4824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На зеркальной поверхности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Сидит мотылек.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От познания истины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Бесконечно далек.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Потому что, наверное,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И не ведает он,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Что в поверхности зеркала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smtClean="0"/>
              <a:t>Сам отражен.</a:t>
            </a:r>
          </a:p>
          <a:p>
            <a:pPr eaLnBrk="1" hangingPunct="1">
              <a:buFont typeface="Wingdings" pitchFamily="2" charset="2"/>
              <a:buNone/>
            </a:pPr>
            <a:endParaRPr lang="ru-RU" sz="12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                                       Леонид Мартынов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Kaza%C5%88sk%C3%BD_chr%C3%A1m_%284%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32" cy="52149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vi-VN" b="1" dirty="0" smtClean="0"/>
              <a:t>Каза́нский кафедра́льный собо́р</a:t>
            </a:r>
            <a:r>
              <a:rPr lang="vi-VN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50px-Sobo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00108"/>
            <a:ext cx="5500726" cy="55721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     Собор Василия Блаженного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857364"/>
            <a:ext cx="25421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Собо́р</a:t>
            </a:r>
            <a:r>
              <a:rPr lang="ru-RU" b="1" dirty="0" smtClean="0"/>
              <a:t> Покрова́, что на Рву́</a:t>
            </a:r>
            <a:r>
              <a:rPr lang="ru-RU" dirty="0" smtClean="0"/>
              <a:t>, также называемый </a:t>
            </a:r>
            <a:r>
              <a:rPr lang="ru-RU" b="1" dirty="0" smtClean="0"/>
              <a:t>Храм </a:t>
            </a:r>
            <a:r>
              <a:rPr lang="ru-RU" b="1" dirty="0" err="1" smtClean="0"/>
              <a:t>Васи́лия</a:t>
            </a:r>
            <a:r>
              <a:rPr lang="ru-RU" b="1" dirty="0" smtClean="0"/>
              <a:t> </a:t>
            </a:r>
            <a:r>
              <a:rPr lang="ru-RU" b="1" dirty="0" err="1" smtClean="0"/>
              <a:t>Блаже́нного</a:t>
            </a:r>
            <a:r>
              <a:rPr lang="ru-RU" dirty="0" smtClean="0"/>
              <a:t> — православный </a:t>
            </a:r>
            <a:r>
              <a:rPr lang="ru-RU" dirty="0" smtClean="0">
                <a:hlinkClick r:id="rId3" action="ppaction://hlinkfile" tooltip="Православный храм"/>
              </a:rPr>
              <a:t>храм</a:t>
            </a:r>
            <a:r>
              <a:rPr lang="ru-RU" dirty="0" smtClean="0"/>
              <a:t>, расположенный на </a:t>
            </a:r>
            <a:r>
              <a:rPr lang="ru-RU" dirty="0" smtClean="0">
                <a:hlinkClick r:id="rId4" action="ppaction://hlinkfile" tooltip="Красная площадь"/>
              </a:rPr>
              <a:t>Красной площади</a:t>
            </a:r>
            <a:r>
              <a:rPr lang="ru-RU" dirty="0" smtClean="0"/>
              <a:t> </a:t>
            </a:r>
            <a:r>
              <a:rPr lang="ru-RU" dirty="0" smtClean="0">
                <a:hlinkClick r:id="rId5" action="ppaction://hlinkfile" tooltip="Китай-город"/>
              </a:rPr>
              <a:t>Китай-города</a:t>
            </a:r>
            <a:r>
              <a:rPr lang="ru-RU" dirty="0" smtClean="0"/>
              <a:t> в </a:t>
            </a:r>
            <a:r>
              <a:rPr lang="ru-RU" dirty="0" smtClean="0">
                <a:hlinkClick r:id="rId6" action="ppaction://hlinkfile" tooltip="Москва"/>
              </a:rPr>
              <a:t>Москве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Catherine_Pala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1285860"/>
            <a:ext cx="8286808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r>
              <a:rPr lang="ru-RU" dirty="0" smtClean="0"/>
              <a:t>Большой Екатерининский дворец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/>
              <a:t>   </a:t>
            </a:r>
            <a:r>
              <a:rPr lang="ru-RU" sz="3600" b="1" smtClean="0">
                <a:latin typeface="Tahoma" pitchFamily="34" charset="0"/>
              </a:rPr>
              <a:t>Что такое золотое сечение</a:t>
            </a:r>
            <a:r>
              <a:rPr lang="en-US" sz="3600" b="1" smtClean="0">
                <a:latin typeface="Tahoma" pitchFamily="34" charset="0"/>
              </a:rPr>
              <a:t>.</a:t>
            </a:r>
            <a:endParaRPr lang="ru-RU" sz="3600" b="1" smtClean="0">
              <a:latin typeface="Tahoma" pitchFamily="34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/>
              <a:t>Золотое сечение – это деление отрезка на части в таком соотношении</a:t>
            </a:r>
            <a:r>
              <a:rPr lang="en-US" sz="2800"/>
              <a:t>,</a:t>
            </a:r>
            <a:r>
              <a:rPr lang="ru-RU" sz="2800"/>
              <a:t> при котором большая часть относится к меньшей </a:t>
            </a:r>
            <a:r>
              <a:rPr lang="en-US" sz="2800"/>
              <a:t>,</a:t>
            </a:r>
            <a:r>
              <a:rPr lang="ru-RU" sz="2800"/>
              <a:t> как сумма к большей</a:t>
            </a:r>
            <a:r>
              <a:rPr lang="en-US" sz="2800"/>
              <a:t>.</a:t>
            </a:r>
            <a:endParaRPr lang="ru-RU" sz="2800"/>
          </a:p>
        </p:txBody>
      </p:sp>
      <p:pic>
        <p:nvPicPr>
          <p:cNvPr id="34820" name="Picture 6" descr="pic_z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524000"/>
            <a:ext cx="3810000" cy="871538"/>
          </a:xfrm>
        </p:spPr>
      </p:pic>
      <p:pic>
        <p:nvPicPr>
          <p:cNvPr id="34821" name="Picture 7" descr="5f9458fc359d5d06fb9046bbc14750b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105400"/>
            <a:ext cx="51054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Text Box 13"/>
          <p:cNvSpPr txBox="1">
            <a:spLocks noChangeArrowheads="1"/>
          </p:cNvSpPr>
          <p:nvPr/>
        </p:nvSpPr>
        <p:spPr bwMode="auto">
          <a:xfrm>
            <a:off x="5105400" y="32766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latin typeface="Times New Roman" pitchFamily="18" charset="0"/>
                <a:sym typeface="Symbol" pitchFamily="18" charset="2"/>
              </a:rPr>
              <a:t></a:t>
            </a:r>
          </a:p>
        </p:txBody>
      </p:sp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6096000" y="3048000"/>
            <a:ext cx="26670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Греческая буква «фи», первая буква имени Фидиас (Phidias), введённая для обозначения золотого сечения </a:t>
            </a:r>
            <a:r>
              <a:rPr lang="ru-RU" sz="2000">
                <a:solidFill>
                  <a:srgbClr val="FFFF00"/>
                </a:solidFill>
                <a:latin typeface="Tahoma" pitchFamily="34" charset="0"/>
              </a:rPr>
              <a:t>Марком Баром</a:t>
            </a:r>
            <a:r>
              <a:rPr lang="ru-RU" sz="200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 в начале 20 в</a:t>
            </a:r>
            <a:r>
              <a:rPr lang="ru-RU" sz="2000">
                <a:solidFill>
                  <a:srgbClr val="FFFF00"/>
                </a:solidFill>
                <a:latin typeface="Tahoma" pitchFamily="34" charset="0"/>
              </a:rPr>
              <a:t>ека</a:t>
            </a:r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rgbClr val="FFFF00"/>
                </a:solidFill>
                <a:latin typeface="Times New Roman" pitchFamily="18" charset="0"/>
              </a:rPr>
              <a:t>в честь Фидиаса – создателя статуй Парфенона</a:t>
            </a:r>
          </a:p>
        </p:txBody>
      </p:sp>
      <p:sp>
        <p:nvSpPr>
          <p:cNvPr id="34825" name="Rectangle 16"/>
          <p:cNvSpPr>
            <a:spLocks noChangeArrowheads="1"/>
          </p:cNvSpPr>
          <p:nvPr/>
        </p:nvSpPr>
        <p:spPr bwMode="auto">
          <a:xfrm>
            <a:off x="457200" y="5105400"/>
            <a:ext cx="762000" cy="990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34826" name="Text Box 15"/>
          <p:cNvSpPr txBox="1">
            <a:spLocks noChangeArrowheads="1"/>
          </p:cNvSpPr>
          <p:nvPr/>
        </p:nvSpPr>
        <p:spPr bwMode="auto">
          <a:xfrm>
            <a:off x="381000" y="530225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</a:t>
            </a:r>
            <a:r>
              <a:rPr lang="en-US" sz="3600" b="1">
                <a:solidFill>
                  <a:schemeClr val="bg2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3600" b="1">
              <a:solidFill>
                <a:schemeClr val="bg2"/>
              </a:solidFill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ahoma" pitchFamily="34" charset="0"/>
              </a:rPr>
              <a:t>Золотая пропорция и Парфенон</a:t>
            </a:r>
          </a:p>
        </p:txBody>
      </p:sp>
      <p:pic>
        <p:nvPicPr>
          <p:cNvPr id="41987" name="Picture 4" descr="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838200"/>
            <a:ext cx="35052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 descr="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7200"/>
            <a:ext cx="4419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1676400" y="35052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  рис</a:t>
            </a:r>
            <a:r>
              <a:rPr lang="en-US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13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172200" y="3733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     рис</a:t>
            </a:r>
            <a:r>
              <a:rPr lang="en-US">
                <a:latin typeface="Times New Roman" pitchFamily="18" charset="0"/>
              </a:rPr>
              <a:t>.1</a:t>
            </a:r>
            <a:r>
              <a:rPr lang="ru-RU">
                <a:latin typeface="Times New Roman" pitchFamily="18" charset="0"/>
              </a:rPr>
              <a:t>4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2133600" y="6096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Рис</a:t>
            </a:r>
            <a:r>
              <a:rPr lang="en-US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15</a:t>
            </a:r>
          </a:p>
        </p:txBody>
      </p:sp>
      <p:pic>
        <p:nvPicPr>
          <p:cNvPr id="41992" name="Picture 11" descr="zs_p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4724400"/>
            <a:ext cx="3733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2"/>
          <p:cNvSpPr txBox="1">
            <a:spLocks noChangeArrowheads="1"/>
          </p:cNvSpPr>
          <p:nvPr/>
        </p:nvSpPr>
        <p:spPr bwMode="auto">
          <a:xfrm>
            <a:off x="6400800" y="6096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imes New Roman" pitchFamily="18" charset="0"/>
              </a:rPr>
              <a:t>Рис</a:t>
            </a:r>
            <a:r>
              <a:rPr lang="en-US">
                <a:latin typeface="Times New Roman" pitchFamily="18" charset="0"/>
              </a:rPr>
              <a:t>.</a:t>
            </a:r>
            <a:r>
              <a:rPr lang="ru-RU">
                <a:latin typeface="Times New Roman" pitchFamily="18" charset="0"/>
              </a:rPr>
              <a:t>16</a:t>
            </a:r>
          </a:p>
        </p:txBody>
      </p:sp>
      <p:pic>
        <p:nvPicPr>
          <p:cNvPr id="41994" name="Picture 13" descr="Parfen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838200"/>
            <a:ext cx="4191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57204999e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143932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dirty="0" smtClean="0"/>
              <a:t> Пантеон-храм всех богов в Риме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gra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4000528" cy="32861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Autofit/>
          </a:bodyPr>
          <a:lstStyle/>
          <a:p>
            <a:r>
              <a:rPr lang="ru-RU" sz="4800" dirty="0" smtClean="0"/>
              <a:t>    </a:t>
            </a:r>
            <a:r>
              <a:rPr lang="ru-RU" sz="4800" dirty="0" err="1" smtClean="0"/>
              <a:t>Голицынская</a:t>
            </a:r>
            <a:r>
              <a:rPr lang="ru-RU" sz="4800" dirty="0" smtClean="0"/>
              <a:t> больница</a:t>
            </a:r>
            <a:endParaRPr lang="ru-RU" sz="4800" dirty="0"/>
          </a:p>
        </p:txBody>
      </p:sp>
      <p:pic>
        <p:nvPicPr>
          <p:cNvPr id="5" name="Рисунок 4" descr="golit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857364"/>
            <a:ext cx="4000528" cy="3929090"/>
          </a:xfrm>
          <a:prstGeom prst="rect">
            <a:avLst/>
          </a:prstGeom>
        </p:spPr>
      </p:pic>
      <p:pic>
        <p:nvPicPr>
          <p:cNvPr id="6" name="Рисунок 5" descr="450px-Moscow%2C_Leninsky_8K12_Aug_2009_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929066"/>
            <a:ext cx="3143272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192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hlinkClick r:id="rId2"/>
              </a:rPr>
              <a:t>КОЛИЗЕЙ</a:t>
            </a:r>
            <a:r>
              <a:rPr lang="ru-RU" sz="2000" dirty="0" smtClean="0"/>
              <a:t> </a:t>
            </a:r>
            <a:r>
              <a:rPr lang="ru-RU" sz="2000" b="1" dirty="0" smtClean="0"/>
              <a:t>— (от лат. </a:t>
            </a:r>
            <a:r>
              <a:rPr lang="ru-RU" sz="2000" b="1" dirty="0" err="1" smtClean="0"/>
              <a:t>colosseus</a:t>
            </a:r>
            <a:r>
              <a:rPr lang="ru-RU" sz="2000" b="1" dirty="0" smtClean="0"/>
              <a:t> - громадный) - амфитеатр Флавиев в Риме, памятник древнеримской архитектуры (75-80 н. э.). Служил для гладиаторских боев и др. зрелищ, вмещал </a:t>
            </a:r>
            <a:r>
              <a:rPr lang="ru-RU" sz="2000" b="1" dirty="0" err="1" smtClean="0"/>
              <a:t>ок</a:t>
            </a:r>
            <a:r>
              <a:rPr lang="ru-RU" sz="2000" b="1" dirty="0" smtClean="0"/>
              <a:t>. 50 тыс. зрителей. Сооружен из туфа, конструкции галерей укреплены…</a:t>
            </a:r>
            <a:endParaRPr lang="ru-RU" sz="2000" b="1" dirty="0"/>
          </a:p>
        </p:txBody>
      </p:sp>
      <p:pic>
        <p:nvPicPr>
          <p:cNvPr id="4" name="Содержимое 3" descr="ph031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0" y="1785926"/>
            <a:ext cx="4286280" cy="4000500"/>
          </a:xfrm>
        </p:spPr>
      </p:pic>
      <p:pic>
        <p:nvPicPr>
          <p:cNvPr id="5" name="Рисунок 4" descr="ph031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1" y="2285992"/>
            <a:ext cx="4000527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88px-Pashkov_dom_ugo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143404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       Дом Пашкова</a:t>
            </a:r>
            <a:endParaRPr lang="ru-RU" sz="6000" dirty="0"/>
          </a:p>
        </p:txBody>
      </p:sp>
      <p:pic>
        <p:nvPicPr>
          <p:cNvPr id="5" name="Рисунок 4" descr="441px-Pashkov_dom_ba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357298"/>
            <a:ext cx="407196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ahoma" pitchFamily="34" charset="0"/>
              </a:rPr>
              <a:t>Золотое сечение и пирамида Хеопса</a:t>
            </a:r>
            <a:endParaRPr lang="en-US" sz="2800" b="1" smtClean="0">
              <a:latin typeface="Tahoma" pitchFamily="34" charset="0"/>
            </a:endParaRPr>
          </a:p>
        </p:txBody>
      </p:sp>
      <p:pic>
        <p:nvPicPr>
          <p:cNvPr id="40963" name="Picture 4" descr="01(3)"/>
          <p:cNvPicPr>
            <a:picLocks noChangeAspect="1" noChangeArrowheads="1"/>
          </p:cNvPicPr>
          <p:nvPr/>
        </p:nvPicPr>
        <p:blipFill>
          <a:blip r:embed="rId2"/>
          <a:srcRect r="13580" b="19315"/>
          <a:stretch>
            <a:fillRect/>
          </a:stretch>
        </p:blipFill>
        <p:spPr bwMode="auto">
          <a:xfrm>
            <a:off x="152400" y="1752600"/>
            <a:ext cx="5791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Комплекс пирамид в Гизе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715000" y="762000"/>
            <a:ext cx="2339975" cy="3000375"/>
            <a:chOff x="3936" y="624"/>
            <a:chExt cx="1474" cy="1890"/>
          </a:xfrm>
        </p:grpSpPr>
        <p:sp>
          <p:nvSpPr>
            <p:cNvPr id="40981" name="Line 12"/>
            <p:cNvSpPr>
              <a:spLocks noChangeShapeType="1"/>
            </p:cNvSpPr>
            <p:nvPr/>
          </p:nvSpPr>
          <p:spPr bwMode="auto">
            <a:xfrm flipH="1">
              <a:off x="3952" y="816"/>
              <a:ext cx="648" cy="1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2" name="Line 13"/>
            <p:cNvSpPr>
              <a:spLocks noChangeShapeType="1"/>
            </p:cNvSpPr>
            <p:nvPr/>
          </p:nvSpPr>
          <p:spPr bwMode="auto">
            <a:xfrm>
              <a:off x="4600" y="834"/>
              <a:ext cx="408" cy="1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3" name="Line 14"/>
            <p:cNvSpPr>
              <a:spLocks noChangeShapeType="1"/>
            </p:cNvSpPr>
            <p:nvPr/>
          </p:nvSpPr>
          <p:spPr bwMode="auto">
            <a:xfrm>
              <a:off x="4600" y="828"/>
              <a:ext cx="714" cy="7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4" name="Line 15"/>
            <p:cNvSpPr>
              <a:spLocks noChangeShapeType="1"/>
            </p:cNvSpPr>
            <p:nvPr/>
          </p:nvSpPr>
          <p:spPr bwMode="auto">
            <a:xfrm>
              <a:off x="3952" y="1986"/>
              <a:ext cx="1062" cy="2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5" name="Line 16"/>
            <p:cNvSpPr>
              <a:spLocks noChangeShapeType="1"/>
            </p:cNvSpPr>
            <p:nvPr/>
          </p:nvSpPr>
          <p:spPr bwMode="auto">
            <a:xfrm flipH="1">
              <a:off x="5014" y="1572"/>
              <a:ext cx="306" cy="6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Line 17"/>
            <p:cNvSpPr>
              <a:spLocks noChangeShapeType="1"/>
            </p:cNvSpPr>
            <p:nvPr/>
          </p:nvSpPr>
          <p:spPr bwMode="auto">
            <a:xfrm flipV="1">
              <a:off x="3976" y="1434"/>
              <a:ext cx="414" cy="54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7" name="Line 18"/>
            <p:cNvSpPr>
              <a:spLocks noChangeShapeType="1"/>
            </p:cNvSpPr>
            <p:nvPr/>
          </p:nvSpPr>
          <p:spPr bwMode="auto">
            <a:xfrm flipH="1">
              <a:off x="4390" y="828"/>
              <a:ext cx="210" cy="6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8" name="Line 19"/>
            <p:cNvSpPr>
              <a:spLocks noChangeShapeType="1"/>
            </p:cNvSpPr>
            <p:nvPr/>
          </p:nvSpPr>
          <p:spPr bwMode="auto">
            <a:xfrm>
              <a:off x="4390" y="1440"/>
              <a:ext cx="912" cy="1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9" name="Line 20"/>
            <p:cNvSpPr>
              <a:spLocks noChangeShapeType="1"/>
            </p:cNvSpPr>
            <p:nvPr/>
          </p:nvSpPr>
          <p:spPr bwMode="auto">
            <a:xfrm>
              <a:off x="4594" y="828"/>
              <a:ext cx="0" cy="9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0" name="Line 21"/>
            <p:cNvSpPr>
              <a:spLocks noChangeShapeType="1"/>
            </p:cNvSpPr>
            <p:nvPr/>
          </p:nvSpPr>
          <p:spPr bwMode="auto">
            <a:xfrm>
              <a:off x="4588" y="1776"/>
              <a:ext cx="588" cy="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1" name="Line 22"/>
            <p:cNvSpPr>
              <a:spLocks noChangeShapeType="1"/>
            </p:cNvSpPr>
            <p:nvPr/>
          </p:nvSpPr>
          <p:spPr bwMode="auto">
            <a:xfrm>
              <a:off x="4594" y="822"/>
              <a:ext cx="582" cy="10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92" name="Text Box 23"/>
            <p:cNvSpPr txBox="1">
              <a:spLocks noChangeArrowheads="1"/>
            </p:cNvSpPr>
            <p:nvPr/>
          </p:nvSpPr>
          <p:spPr bwMode="auto">
            <a:xfrm>
              <a:off x="4486" y="1758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i="1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40993" name="Text Box 24"/>
            <p:cNvSpPr txBox="1">
              <a:spLocks noChangeArrowheads="1"/>
            </p:cNvSpPr>
            <p:nvPr/>
          </p:nvSpPr>
          <p:spPr bwMode="auto">
            <a:xfrm>
              <a:off x="4288" y="1230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40994" name="Text Box 25"/>
            <p:cNvSpPr txBox="1">
              <a:spLocks noChangeArrowheads="1"/>
            </p:cNvSpPr>
            <p:nvPr/>
          </p:nvSpPr>
          <p:spPr bwMode="auto">
            <a:xfrm>
              <a:off x="4276" y="2292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/>
              <a:r>
                <a:rPr lang="ru-RU">
                  <a:latin typeface="Times New Roman" pitchFamily="18" charset="0"/>
                </a:rPr>
                <a:t>L</a:t>
              </a:r>
            </a:p>
          </p:txBody>
        </p:sp>
        <p:sp>
          <p:nvSpPr>
            <p:cNvPr id="40995" name="Text Box 26"/>
            <p:cNvSpPr txBox="1">
              <a:spLocks noChangeArrowheads="1"/>
            </p:cNvSpPr>
            <p:nvPr/>
          </p:nvSpPr>
          <p:spPr bwMode="auto">
            <a:xfrm>
              <a:off x="4492" y="624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i="1">
                  <a:latin typeface="Times New Roman" pitchFamily="18" charset="0"/>
                </a:rPr>
                <a:t>O</a:t>
              </a:r>
            </a:p>
          </p:txBody>
        </p:sp>
        <p:sp>
          <p:nvSpPr>
            <p:cNvPr id="40996" name="Text Box 27"/>
            <p:cNvSpPr txBox="1">
              <a:spLocks noChangeArrowheads="1"/>
            </p:cNvSpPr>
            <p:nvPr/>
          </p:nvSpPr>
          <p:spPr bwMode="auto">
            <a:xfrm>
              <a:off x="5176" y="1800"/>
              <a:ext cx="23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i="1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40997" name="AutoShape 28"/>
            <p:cNvSpPr>
              <a:spLocks/>
            </p:cNvSpPr>
            <p:nvPr/>
          </p:nvSpPr>
          <p:spPr bwMode="auto">
            <a:xfrm rot="-4682829">
              <a:off x="4392" y="1671"/>
              <a:ext cx="150" cy="1062"/>
            </a:xfrm>
            <a:prstGeom prst="leftBrace">
              <a:avLst>
                <a:gd name="adj1" fmla="val 59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40998" name="AutoShape 29"/>
            <p:cNvSpPr>
              <a:spLocks/>
            </p:cNvSpPr>
            <p:nvPr/>
          </p:nvSpPr>
          <p:spPr bwMode="auto">
            <a:xfrm>
              <a:off x="4498" y="864"/>
              <a:ext cx="78" cy="906"/>
            </a:xfrm>
            <a:prstGeom prst="leftBrace">
              <a:avLst>
                <a:gd name="adj1" fmla="val 9679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40966" name="Rectangle 32"/>
          <p:cNvSpPr>
            <a:spLocks noChangeArrowheads="1"/>
          </p:cNvSpPr>
          <p:nvPr/>
        </p:nvSpPr>
        <p:spPr bwMode="auto">
          <a:xfrm>
            <a:off x="4724400" y="3810000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ОМ/</a:t>
            </a:r>
            <a:r>
              <a:rPr lang="en-US" sz="2000">
                <a:latin typeface="Times New Roman" pitchFamily="18" charset="0"/>
              </a:rPr>
              <a:t>MN</a:t>
            </a:r>
            <a:r>
              <a:rPr lang="ru-RU" sz="2000">
                <a:latin typeface="Times New Roman" pitchFamily="18" charset="0"/>
              </a:rPr>
              <a:t>=</a:t>
            </a:r>
            <a:r>
              <a:rPr lang="en-US" sz="2000">
                <a:latin typeface="Times New Roman" pitchFamily="18" charset="0"/>
              </a:rPr>
              <a:t>ON/OM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= 1,27202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000">
              <a:latin typeface="Times New Roman" pitchFamily="18" charset="0"/>
            </a:endParaRP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8077200" y="3581400"/>
            <a:ext cx="990600" cy="641350"/>
            <a:chOff x="4176" y="1584"/>
            <a:chExt cx="624" cy="404"/>
          </a:xfrm>
        </p:grpSpPr>
        <p:sp>
          <p:nvSpPr>
            <p:cNvPr id="40979" name="Text Box 34"/>
            <p:cNvSpPr txBox="1">
              <a:spLocks noChangeArrowheads="1"/>
            </p:cNvSpPr>
            <p:nvPr/>
          </p:nvSpPr>
          <p:spPr bwMode="auto">
            <a:xfrm>
              <a:off x="4224" y="1584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i="1">
                  <a:latin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40980" name="Freeform 35"/>
            <p:cNvSpPr>
              <a:spLocks/>
            </p:cNvSpPr>
            <p:nvPr/>
          </p:nvSpPr>
          <p:spPr bwMode="auto">
            <a:xfrm>
              <a:off x="4176" y="1632"/>
              <a:ext cx="384" cy="336"/>
            </a:xfrm>
            <a:custGeom>
              <a:avLst/>
              <a:gdLst>
                <a:gd name="T0" fmla="*/ 0 w 384"/>
                <a:gd name="T1" fmla="*/ 144 h 336"/>
                <a:gd name="T2" fmla="*/ 48 w 384"/>
                <a:gd name="T3" fmla="*/ 336 h 336"/>
                <a:gd name="T4" fmla="*/ 144 w 384"/>
                <a:gd name="T5" fmla="*/ 0 h 336"/>
                <a:gd name="T6" fmla="*/ 384 w 38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0" y="144"/>
                  </a:moveTo>
                  <a:lnTo>
                    <a:pt x="48" y="336"/>
                  </a:lnTo>
                  <a:lnTo>
                    <a:pt x="144" y="0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40968" name="Rectangle 37"/>
          <p:cNvSpPr>
            <a:spLocks noChangeArrowheads="1"/>
          </p:cNvSpPr>
          <p:nvPr/>
        </p:nvSpPr>
        <p:spPr bwMode="auto">
          <a:xfrm>
            <a:off x="6019800" y="42672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О</a:t>
            </a:r>
            <a:r>
              <a:rPr lang="en-US" sz="2000">
                <a:latin typeface="Times New Roman" pitchFamily="18" charset="0"/>
              </a:rPr>
              <a:t>N</a:t>
            </a:r>
            <a:r>
              <a:rPr lang="ru-RU" sz="2000">
                <a:latin typeface="Times New Roman" pitchFamily="18" charset="0"/>
              </a:rPr>
              <a:t>/</a:t>
            </a:r>
            <a:r>
              <a:rPr lang="en-US" sz="2000">
                <a:latin typeface="Times New Roman" pitchFamily="18" charset="0"/>
              </a:rPr>
              <a:t>MN</a:t>
            </a:r>
            <a:r>
              <a:rPr lang="ru-RU" sz="2000">
                <a:latin typeface="Times New Roman" pitchFamily="18" charset="0"/>
              </a:rPr>
              <a:t>= </a:t>
            </a:r>
            <a:r>
              <a:rPr lang="ru-RU" sz="3600" b="1" i="1">
                <a:latin typeface="Times New Roman" pitchFamily="18" charset="0"/>
                <a:sym typeface="Symbol" pitchFamily="18" charset="2"/>
              </a:rPr>
              <a:t></a:t>
            </a:r>
          </a:p>
        </p:txBody>
      </p:sp>
      <p:sp>
        <p:nvSpPr>
          <p:cNvPr id="40969" name="Rectangle 38"/>
          <p:cNvSpPr>
            <a:spLocks noChangeArrowheads="1"/>
          </p:cNvSpPr>
          <p:nvPr/>
        </p:nvSpPr>
        <p:spPr bwMode="auto">
          <a:xfrm>
            <a:off x="6858000" y="5029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2H/L=</a:t>
            </a:r>
            <a:endParaRPr lang="ru-RU" sz="3600" b="1" i="1">
              <a:latin typeface="Times New Roman" pitchFamily="18" charset="0"/>
            </a:endParaRPr>
          </a:p>
        </p:txBody>
      </p:sp>
      <p:sp>
        <p:nvSpPr>
          <p:cNvPr id="40970" name="Rectangle 39"/>
          <p:cNvSpPr>
            <a:spLocks noChangeArrowheads="1"/>
          </p:cNvSpPr>
          <p:nvPr/>
        </p:nvSpPr>
        <p:spPr bwMode="auto">
          <a:xfrm>
            <a:off x="1371600" y="914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</a:rPr>
              <a:t>4/</a:t>
            </a:r>
            <a:r>
              <a:rPr lang="en-US" sz="2000">
                <a:latin typeface="Times New Roman" pitchFamily="18" charset="0"/>
              </a:rPr>
              <a:t> </a:t>
            </a:r>
            <a:r>
              <a:rPr lang="ru-RU" sz="3600" b="1" i="1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sz="2000">
                <a:latin typeface="Times New Roman" pitchFamily="18" charset="0"/>
              </a:rPr>
              <a:t> =</a:t>
            </a:r>
            <a:endParaRPr lang="ru-RU" sz="2000">
              <a:latin typeface="Times New Roman" pitchFamily="18" charset="0"/>
            </a:endParaRPr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7696200" y="4876800"/>
            <a:ext cx="990600" cy="641350"/>
            <a:chOff x="4176" y="1584"/>
            <a:chExt cx="624" cy="404"/>
          </a:xfrm>
        </p:grpSpPr>
        <p:sp>
          <p:nvSpPr>
            <p:cNvPr id="40977" name="Text Box 41"/>
            <p:cNvSpPr txBox="1">
              <a:spLocks noChangeArrowheads="1"/>
            </p:cNvSpPr>
            <p:nvPr/>
          </p:nvSpPr>
          <p:spPr bwMode="auto">
            <a:xfrm>
              <a:off x="4224" y="1584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i="1">
                  <a:latin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40978" name="Freeform 42"/>
            <p:cNvSpPr>
              <a:spLocks/>
            </p:cNvSpPr>
            <p:nvPr/>
          </p:nvSpPr>
          <p:spPr bwMode="auto">
            <a:xfrm>
              <a:off x="4176" y="1632"/>
              <a:ext cx="384" cy="336"/>
            </a:xfrm>
            <a:custGeom>
              <a:avLst/>
              <a:gdLst>
                <a:gd name="T0" fmla="*/ 0 w 384"/>
                <a:gd name="T1" fmla="*/ 144 h 336"/>
                <a:gd name="T2" fmla="*/ 48 w 384"/>
                <a:gd name="T3" fmla="*/ 336 h 336"/>
                <a:gd name="T4" fmla="*/ 144 w 384"/>
                <a:gd name="T5" fmla="*/ 0 h 336"/>
                <a:gd name="T6" fmla="*/ 384 w 38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0" y="144"/>
                  </a:moveTo>
                  <a:lnTo>
                    <a:pt x="48" y="336"/>
                  </a:lnTo>
                  <a:lnTo>
                    <a:pt x="144" y="0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40972" name="Rectangle 43"/>
          <p:cNvSpPr>
            <a:spLocks noChangeArrowheads="1"/>
          </p:cNvSpPr>
          <p:nvPr/>
        </p:nvSpPr>
        <p:spPr bwMode="auto">
          <a:xfrm>
            <a:off x="7543800" y="5562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2L</a:t>
            </a:r>
            <a:r>
              <a:rPr lang="ru-RU" sz="2000">
                <a:latin typeface="Times New Roman" pitchFamily="18" charset="0"/>
              </a:rPr>
              <a:t>/</a:t>
            </a:r>
            <a:r>
              <a:rPr lang="en-US" sz="2000">
                <a:latin typeface="Times New Roman" pitchFamily="18" charset="0"/>
              </a:rPr>
              <a:t>H</a:t>
            </a:r>
            <a:r>
              <a:rPr lang="ru-RU" sz="2000">
                <a:latin typeface="Times New Roman" pitchFamily="18" charset="0"/>
              </a:rPr>
              <a:t>=</a:t>
            </a:r>
            <a:r>
              <a:rPr lang="ru-RU" sz="3600" b="1" i="1">
                <a:latin typeface="Times New Roman" pitchFamily="18" charset="0"/>
                <a:sym typeface="Symbol" pitchFamily="18" charset="2"/>
              </a:rPr>
              <a:t></a:t>
            </a:r>
            <a:endParaRPr lang="ru-RU" sz="3600" b="1" i="1">
              <a:latin typeface="Times New Roman" pitchFamily="18" charset="0"/>
            </a:endParaRP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2362200" y="914400"/>
            <a:ext cx="990600" cy="641350"/>
            <a:chOff x="4176" y="1584"/>
            <a:chExt cx="624" cy="404"/>
          </a:xfrm>
        </p:grpSpPr>
        <p:sp>
          <p:nvSpPr>
            <p:cNvPr id="40975" name="Text Box 45"/>
            <p:cNvSpPr txBox="1">
              <a:spLocks noChangeArrowheads="1"/>
            </p:cNvSpPr>
            <p:nvPr/>
          </p:nvSpPr>
          <p:spPr bwMode="auto">
            <a:xfrm>
              <a:off x="4224" y="1584"/>
              <a:ext cx="57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i="1">
                  <a:latin typeface="Times New Roman" pitchFamily="18" charset="0"/>
                  <a:sym typeface="Symbol" pitchFamily="18" charset="2"/>
                </a:rPr>
                <a:t></a:t>
              </a:r>
            </a:p>
          </p:txBody>
        </p:sp>
        <p:sp>
          <p:nvSpPr>
            <p:cNvPr id="40976" name="Freeform 46"/>
            <p:cNvSpPr>
              <a:spLocks/>
            </p:cNvSpPr>
            <p:nvPr/>
          </p:nvSpPr>
          <p:spPr bwMode="auto">
            <a:xfrm>
              <a:off x="4176" y="1632"/>
              <a:ext cx="384" cy="336"/>
            </a:xfrm>
            <a:custGeom>
              <a:avLst/>
              <a:gdLst>
                <a:gd name="T0" fmla="*/ 0 w 384"/>
                <a:gd name="T1" fmla="*/ 144 h 336"/>
                <a:gd name="T2" fmla="*/ 48 w 384"/>
                <a:gd name="T3" fmla="*/ 336 h 336"/>
                <a:gd name="T4" fmla="*/ 144 w 384"/>
                <a:gd name="T5" fmla="*/ 0 h 336"/>
                <a:gd name="T6" fmla="*/ 384 w 384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336"/>
                <a:gd name="T14" fmla="*/ 384 w 384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336">
                  <a:moveTo>
                    <a:pt x="0" y="144"/>
                  </a:moveTo>
                  <a:lnTo>
                    <a:pt x="48" y="336"/>
                  </a:lnTo>
                  <a:lnTo>
                    <a:pt x="144" y="0"/>
                  </a:lnTo>
                  <a:lnTo>
                    <a:pt x="38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>
                <a:latin typeface="Times New Roman" pitchFamily="18" charset="0"/>
              </a:endParaRPr>
            </a:p>
          </p:txBody>
        </p:sp>
      </p:grpSp>
      <p:sp>
        <p:nvSpPr>
          <p:cNvPr id="40974" name="Text Box 47"/>
          <p:cNvSpPr txBox="1">
            <a:spLocks noChangeArrowheads="1"/>
          </p:cNvSpPr>
          <p:nvPr/>
        </p:nvSpPr>
        <p:spPr bwMode="auto">
          <a:xfrm>
            <a:off x="7315200" y="9906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latin typeface="Tahoma" pitchFamily="34" charset="0"/>
              </a:rPr>
              <a:t>Золотое</a:t>
            </a:r>
            <a:r>
              <a:rPr lang="ru-RU" smtClean="0"/>
              <a:t> </a:t>
            </a:r>
            <a:r>
              <a:rPr lang="ru-RU" sz="2800" b="1" smtClean="0">
                <a:latin typeface="Tahoma" pitchFamily="34" charset="0"/>
              </a:rPr>
              <a:t>сечение в архитектуре</a:t>
            </a:r>
            <a:r>
              <a:rPr lang="en-US" smtClean="0"/>
              <a:t>.</a:t>
            </a:r>
            <a:endParaRPr lang="ru-RU" smtClean="0"/>
          </a:p>
        </p:txBody>
      </p:sp>
      <p:pic>
        <p:nvPicPr>
          <p:cNvPr id="54275" name="Picture 3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643050"/>
            <a:ext cx="28575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image0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5181600" cy="499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05000" y="62484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        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PYRAM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644900"/>
            <a:ext cx="40322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MAY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549275"/>
            <a:ext cx="4392612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 descr="SPHIN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49275"/>
            <a:ext cx="40322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 descr="SPHINX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644900"/>
            <a:ext cx="439261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532813" y="6381750"/>
            <a:ext cx="287337" cy="287338"/>
          </a:xfrm>
          <a:prstGeom prst="curvedRightArrow">
            <a:avLst>
              <a:gd name="adj1" fmla="val 20000"/>
              <a:gd name="adj2" fmla="val 4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0825" y="1557338"/>
            <a:ext cx="62404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Люди, создавая святилище, на вертикально поставленные каменные столбы положили сверху продолговатый камень. </a:t>
            </a:r>
          </a:p>
          <a:p>
            <a:r>
              <a:rPr lang="ru-RU"/>
              <a:t>Так впервые возникла одна из основных архитектурных конструкций – строечно – балочная.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0825" y="3141663"/>
            <a:ext cx="449738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Каменные колонны обрабатывали то наподобие стилизованной пальмы, то в виде лотоса или пучка папируса. Таким образом, ствол колонны соответствовал стволу или стеблям растений, а верхняя часть, капитель, - кроне дерева или цветку.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357290" y="260350"/>
            <a:ext cx="65140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 err="1" smtClean="0"/>
              <a:t>Строечно-балочная</a:t>
            </a:r>
            <a:r>
              <a:rPr lang="ru-RU" sz="3600" dirty="0" smtClean="0"/>
              <a:t> система</a:t>
            </a:r>
            <a:endParaRPr lang="ru-RU" sz="3600" dirty="0"/>
          </a:p>
        </p:txBody>
      </p:sp>
      <p:pic>
        <p:nvPicPr>
          <p:cNvPr id="14343" name="Picture 7" descr="Древнегреческий хра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1557338"/>
            <a:ext cx="218122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Древнегреческий хра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852738"/>
            <a:ext cx="22288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 descr="Drevno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644900"/>
            <a:ext cx="22383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Парфено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724400"/>
            <a:ext cx="2343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5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0825" y="6381750"/>
            <a:ext cx="288925" cy="287338"/>
          </a:xfrm>
          <a:prstGeom prst="curvedLeftArrow">
            <a:avLst>
              <a:gd name="adj1" fmla="val 20000"/>
              <a:gd name="adj2" fmla="val 40000"/>
              <a:gd name="adj3" fmla="val 335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14341" grpId="0"/>
      <p:bldP spid="14341" grpId="1"/>
      <p:bldP spid="1434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ulnabr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00174"/>
            <a:ext cx="8001056" cy="50720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</a:t>
            </a:r>
            <a:r>
              <a:rPr lang="ru-RU" sz="5400" b="1" dirty="0" smtClean="0"/>
              <a:t>Дольмен </a:t>
            </a:r>
            <a:r>
              <a:rPr lang="ru-RU" sz="4400" b="1" dirty="0" smtClean="0"/>
              <a:t>в Ирландии</a:t>
            </a:r>
            <a:endParaRPr lang="ru-RU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winside_%28p4160146%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215369" cy="50006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/>
              <a:t>Кромлех </a:t>
            </a:r>
            <a:r>
              <a:rPr lang="ru-RU" sz="5400" b="1" dirty="0" err="1" smtClean="0"/>
              <a:t>Свинсайд</a:t>
            </a:r>
            <a:r>
              <a:rPr lang="ru-RU" sz="5400" dirty="0" smtClean="0"/>
              <a:t>, </a:t>
            </a:r>
            <a:r>
              <a:rPr lang="ru-RU" sz="4000" dirty="0" smtClean="0"/>
              <a:t>Англия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57204999e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6"/>
            <a:ext cx="8143932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/>
          <a:lstStyle/>
          <a:p>
            <a:r>
              <a:rPr lang="ru-RU" dirty="0" smtClean="0"/>
              <a:t> Пантеон-храм всех богов в Риме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412</TotalTime>
  <Words>716</Words>
  <Application>Microsoft Office PowerPoint</Application>
  <PresentationFormat>Экран (4:3)</PresentationFormat>
  <Paragraphs>153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Математика в архитектуре</vt:lpstr>
      <vt:lpstr>Об архитектуре и математике, о соразмерности и пропорции.</vt:lpstr>
      <vt:lpstr> Парфенон. 447—438 до н. э. Архитекторы Иктин и Калликрат.</vt:lpstr>
      <vt:lpstr>КОЛИЗЕЙ — (от лат. colosseus - громадный) - амфитеатр Флавиев в Риме, памятник древнеримской архитектуры (75-80 н. э.). Служил для гладиаторских боев и др. зрелищ, вмещал ок. 50 тыс. зрителей. Сооружен из туфа, конструкции галерей укреплены…</vt:lpstr>
      <vt:lpstr>Слайд 5</vt:lpstr>
      <vt:lpstr>Слайд 6</vt:lpstr>
      <vt:lpstr>  Дольмен в Ирландии</vt:lpstr>
      <vt:lpstr>Кромлех Свинсайд, Англия</vt:lpstr>
      <vt:lpstr> Пантеон-храм всех богов в Риме</vt:lpstr>
      <vt:lpstr>Амфитеатр Флавиев (лат. Amphitheatrum Flavium) или Колизе́й (лат. Colosseum, итал. Colosseo) — самый большой из древнеримских амфитеатров</vt:lpstr>
      <vt:lpstr>       Термы Каракаллы</vt:lpstr>
      <vt:lpstr>Диоклетианов дворец в Сплите</vt:lpstr>
      <vt:lpstr>     Свод собора в Лане (Франция),     хорошо видна нервюрная система</vt:lpstr>
      <vt:lpstr>          Эйфелева башня</vt:lpstr>
      <vt:lpstr>    Шаболовская башня</vt:lpstr>
      <vt:lpstr>    Однополостный гиперболоид</vt:lpstr>
      <vt:lpstr>    Гиперболический параболоид </vt:lpstr>
      <vt:lpstr>   Кремлёвский дворец съездов</vt:lpstr>
      <vt:lpstr>Красота – внешнее выражение математических законов в архитектуре</vt:lpstr>
      <vt:lpstr>Здание клуба имени И.В.Русакова  в Москве</vt:lpstr>
      <vt:lpstr>Пентагон – здание Министерства обороны США (пятиугольник)</vt:lpstr>
      <vt:lpstr>Спа́сская (Фроло́вская) башня — одна из 20 башен Московского Кремля, выходящая на Красную площадь.</vt:lpstr>
      <vt:lpstr>Це́рковь Ильи́ Проро́ка — церковь в центре Ярославля на Советской площади</vt:lpstr>
      <vt:lpstr>Готический стиль в архитектуре</vt:lpstr>
      <vt:lpstr>Строения Анто́нио Пла́сид Гильем Гауди́-и-Корне́т</vt:lpstr>
      <vt:lpstr>Слайд 26</vt:lpstr>
      <vt:lpstr>Слайд 27</vt:lpstr>
      <vt:lpstr>Осевая симметрия</vt:lpstr>
      <vt:lpstr>Зеркальная симметрия</vt:lpstr>
      <vt:lpstr>Центральная симметрия</vt:lpstr>
      <vt:lpstr>Центральная симметрия</vt:lpstr>
      <vt:lpstr>Слайд 32</vt:lpstr>
      <vt:lpstr>Каза́нский кафедра́льный собо́р </vt:lpstr>
      <vt:lpstr>     Собор Василия Блаженного</vt:lpstr>
      <vt:lpstr>Большой Екатерининский дворец</vt:lpstr>
      <vt:lpstr>   Что такое золотое сечение.</vt:lpstr>
      <vt:lpstr>Золотая пропорция и Парфенон</vt:lpstr>
      <vt:lpstr> Пантеон-храм всех богов в Риме</vt:lpstr>
      <vt:lpstr>    Голицынская больница</vt:lpstr>
      <vt:lpstr>       Дом Пашкова</vt:lpstr>
      <vt:lpstr>Золотое сечение и пирамида Хеопса</vt:lpstr>
      <vt:lpstr>Золотое сечение в архитектуре.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и архитектура</dc:title>
  <dc:creator>Admin</dc:creator>
  <cp:lastModifiedBy>Admin</cp:lastModifiedBy>
  <cp:revision>48</cp:revision>
  <dcterms:created xsi:type="dcterms:W3CDTF">2009-12-14T11:48:24Z</dcterms:created>
  <dcterms:modified xsi:type="dcterms:W3CDTF">2010-01-29T04:32:51Z</dcterms:modified>
</cp:coreProperties>
</file>