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sldIdLst>
    <p:sldId id="266" r:id="rId4"/>
    <p:sldId id="257" r:id="rId5"/>
    <p:sldId id="264" r:id="rId6"/>
    <p:sldId id="256" r:id="rId7"/>
    <p:sldId id="267" r:id="rId8"/>
    <p:sldId id="269" r:id="rId9"/>
    <p:sldId id="260" r:id="rId10"/>
    <p:sldId id="270" r:id="rId11"/>
    <p:sldId id="258" r:id="rId12"/>
    <p:sldId id="271" r:id="rId13"/>
    <p:sldId id="272" r:id="rId14"/>
    <p:sldId id="268" r:id="rId15"/>
    <p:sldId id="274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A931A9"/>
    <a:srgbClr val="FF8181"/>
    <a:srgbClr val="FFCCC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47" autoAdjust="0"/>
  </p:normalViewPr>
  <p:slideViewPr>
    <p:cSldViewPr>
      <p:cViewPr varScale="1">
        <p:scale>
          <a:sx n="68" d="100"/>
          <a:sy n="68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E32C-8D59-4B26-B14F-89ADC5D71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8C0A-0CD0-4FB5-8D5A-4B5482030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B7A93-A4B1-44C5-80E2-1BF19FCC2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7788-010E-4952-9BE6-BA6B56B9F0BA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ADDF-71A7-42AB-B042-0136C6FB6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86A3-F0D1-4029-9BEC-B42A5DA16BCE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C303-3243-48AA-9A73-7397A0048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8D19-4646-44AA-88F2-CF90A7C89E9C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5AAA-9A74-459E-A7C8-0F0298A67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89E1-CFD4-472A-8D72-D0A6C8F02DC8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6BCA0-B51B-4F85-A597-3A0215EB9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8AF3-D86B-40B1-BB5A-3E59AFDA5C27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972B-FA1A-4E67-8379-C63FE0F45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B459-B055-4C62-B340-D64022FE5810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6CAF-494F-48E4-9CDA-BE35B55DA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73A2-AB8A-42E0-8208-F0E19E5ACCC4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7990-A2C0-410E-BA93-71B4A2185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BD1B-9B10-4D2F-9963-EC49992A47AD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B738-09DA-4569-82F5-FE6CEEC78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136F-C327-46FF-B804-C653362D4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F8AAB-19D7-4DD8-B092-47F660039AC1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AB22-A5EA-4814-AB85-9C3CB0F1C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14A5-FE51-4518-B3BF-F19A388026C2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75945-EBBC-4C5D-9BA0-D5E909ABE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9D7B-9533-4120-A2B2-3BA804CC245A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E314-ED32-4E94-A6DD-6796F38A3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0AF9-45A7-4D59-97AC-7AE1AD44E92B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D9A3-0F5C-4525-AF2E-CAC04BF6B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951B-9D22-45CF-ABCF-9E2F5EF7ABB3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6C28-D938-4144-B23D-13650F830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F006-9589-499D-A659-A34BBD5F6259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104F-510C-486F-80A3-FA63E15A8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29E1-734C-4925-BDED-7E4074736788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5AFB-C109-4EE8-A084-23FDB744D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193C-C5C7-4285-B4BD-FC628D07F0E9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371C-3341-4BA4-A01D-07B0AA3DD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8E924-00F1-4D1A-AAF8-6EB48550D486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E933C-F923-4EB0-B6C4-2B72E714F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4845-84D8-40A6-9A80-288096E60EC3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85AC-4FEF-48C6-8FC6-1384936C7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88734-5C5B-4C4F-9A42-A77ADE4DB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14AE-10E1-40DA-A836-16E35B45EC81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8DCE-E980-4002-8AF0-8F2197B98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6F68-18D6-4D23-B94C-D0CB291A3B3B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5DD6E-FDED-4C14-953A-DB1480BC0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DB8F1-C6AF-4991-863F-7FCC0BA0F0C8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0325-7D9A-45F0-BC38-A89E8FDD7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2961-55EB-45EB-A0E6-8542BC80952E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873-7ACC-4A8A-AC0E-88AECD45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994E-4A1B-4185-9068-943DE7923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09189-69E6-423A-9F87-7AF42DA53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A32-A64A-4D6A-9E0F-EECC47E8D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AA856-CB01-47E3-86BF-2C5974FA1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8392-3452-4B64-8C13-ACE9BD2FC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2993-C6AC-44CB-B25A-8E244DA97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43A464-F6D6-4D1A-964F-AA9BAD82D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96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7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75B4F747-B00B-43CC-BF42-13AE825A9248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4E372BB2-AA46-4B8D-B44D-D474ADB48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9D6D570-9F99-4AD3-A0CD-7E394C2125F4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CD2897-DAE9-44C2-9EAE-6BAF72CFB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audio9.wav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0.wav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hyperlink" Target="&#1055;&#1056;&#1048;&#1051;&#1054;&#1046;&#1045;&#1053;&#1048;&#1045;%202.do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0;&#1083;&#1086;&#1078;&#1077;&#1085;&#1080;&#1077;%201.doc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0;&#1083;&#1086;&#1078;&#1077;&#1085;&#1080;&#1077;%203.doc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7.gi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audio7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1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Урок-путешествие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57188" y="6357938"/>
            <a:ext cx="807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Презентацию подготовила Цикина Е.В., учитель МОУ СОШ №4 г. Шатуры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олна 10"/>
          <p:cNvSpPr/>
          <p:nvPr/>
        </p:nvSpPr>
        <p:spPr>
          <a:xfrm rot="12645560" flipV="1">
            <a:off x="1984375" y="4211638"/>
            <a:ext cx="6234113" cy="1373187"/>
          </a:xfrm>
          <a:prstGeom prst="wave">
            <a:avLst>
              <a:gd name="adj1" fmla="val 20000"/>
              <a:gd name="adj2" fmla="val 2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1000108"/>
            <a:ext cx="4666383" cy="7858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Страна знаний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72250" y="29289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х</a:t>
            </a:r>
            <a:r>
              <a:rPr lang="ru-RU" sz="4000" b="1" baseline="30000"/>
              <a:t>5</a:t>
            </a:r>
          </a:p>
        </p:txBody>
      </p:sp>
      <p:pic>
        <p:nvPicPr>
          <p:cNvPr id="25" name="~PP1969.WAV">
            <a:hlinkClick r:id="" action="ppaction://media"/>
          </p:cNvPr>
          <p:cNvPicPr>
            <a:picLocks noRot="1" noChangeAspect="1"/>
          </p:cNvPicPr>
          <p:nvPr>
            <a:wavAudioFile r:embed="rId2" name="~PP1969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4" descr="C:\Users\Acer\Desktop\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14313" y="785813"/>
            <a:ext cx="4660901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4" descr="C:\Users\Acer\Desktop\корабль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693071">
            <a:off x="6629400" y="4343400"/>
            <a:ext cx="16525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9" descr="malch7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6625" y="5214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:\Documents and Settings\user\Мои документы\Мои рисунки\рамки\svitolk0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4813" y="-142875"/>
            <a:ext cx="5357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929188" y="2143125"/>
          <a:ext cx="3833817" cy="2246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9"/>
                <a:gridCol w="1277939"/>
                <a:gridCol w="1277939"/>
              </a:tblGrid>
              <a:tr h="748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8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8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-214313" y="0"/>
            <a:ext cx="5357813" cy="6858000"/>
            <a:chOff x="71438" y="-1928802"/>
            <a:chExt cx="5357818" cy="6858000"/>
          </a:xfrm>
        </p:grpSpPr>
        <p:pic>
          <p:nvPicPr>
            <p:cNvPr id="15389" name="Picture 11" descr="C:\Documents and Settings\user\Мои документы\Мои рисунки\рамки\svitolk07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1438" y="-1928802"/>
              <a:ext cx="535781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0" name="TextBox 15"/>
            <p:cNvSpPr txBox="1">
              <a:spLocks noChangeArrowheads="1"/>
            </p:cNvSpPr>
            <p:nvPr/>
          </p:nvSpPr>
          <p:spPr bwMode="auto">
            <a:xfrm>
              <a:off x="714349" y="-642942"/>
              <a:ext cx="3643338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/>
                <a:t>Запишите степени х, х</a:t>
              </a:r>
              <a:r>
                <a:rPr lang="ru-RU" sz="3200" b="1" baseline="30000"/>
                <a:t>2</a:t>
              </a:r>
              <a:r>
                <a:rPr lang="ru-RU" sz="3200" b="1"/>
                <a:t>, х</a:t>
              </a:r>
              <a:r>
                <a:rPr lang="ru-RU" sz="3200" b="1" baseline="30000"/>
                <a:t>3</a:t>
              </a:r>
              <a:r>
                <a:rPr lang="ru-RU" sz="3200" b="1"/>
                <a:t>, х</a:t>
              </a:r>
              <a:r>
                <a:rPr lang="ru-RU" sz="3200" b="1" baseline="30000"/>
                <a:t>4</a:t>
              </a:r>
              <a:r>
                <a:rPr lang="ru-RU" sz="3200" b="1"/>
                <a:t>, х</a:t>
              </a:r>
              <a:r>
                <a:rPr lang="ru-RU" sz="3200" b="1" baseline="30000"/>
                <a:t>5</a:t>
              </a:r>
              <a:r>
                <a:rPr lang="ru-RU" sz="3200" b="1"/>
                <a:t>, х</a:t>
              </a:r>
              <a:r>
                <a:rPr lang="ru-RU" sz="3200" b="1" baseline="30000"/>
                <a:t>6</a:t>
              </a:r>
              <a:r>
                <a:rPr lang="ru-RU" sz="3200" b="1"/>
                <a:t>, х</a:t>
              </a:r>
              <a:r>
                <a:rPr lang="ru-RU" sz="3200" b="1" baseline="30000"/>
                <a:t>7</a:t>
              </a:r>
              <a:r>
                <a:rPr lang="ru-RU" sz="3200" b="1"/>
                <a:t>, х</a:t>
              </a:r>
              <a:r>
                <a:rPr lang="ru-RU" sz="3200" b="1" baseline="30000"/>
                <a:t>8</a:t>
              </a:r>
              <a:r>
                <a:rPr lang="ru-RU" sz="3200" b="1"/>
                <a:t>, х</a:t>
              </a:r>
              <a:r>
                <a:rPr lang="ru-RU" sz="3200" b="1" baseline="30000"/>
                <a:t>9</a:t>
              </a:r>
              <a:r>
                <a:rPr lang="ru-RU" sz="3200" b="1"/>
                <a:t> в пустые клетки квадрата так, чтобы произведение их равнялось х</a:t>
              </a:r>
              <a:r>
                <a:rPr lang="ru-RU" sz="3200" b="1" baseline="30000"/>
                <a:t>15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61578E-7 C -0.08611 -0.02128 -0.1717 -0.04187 -0.23785 -0.065 C -0.30434 -0.08813 -0.36111 -0.11566 -0.39722 -0.13972 C -0.43368 -0.1647 -0.4467 -0.19963 -0.45695 -0.2116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5845E-7 C -0.04549 -0.03285 -0.09045 -0.06523 -0.14618 -0.09392 C -0.20226 -0.12237 -0.27934 -0.14388 -0.33698 -0.17095 C -0.39514 -0.19778 -0.46337 -0.23016 -0.49497 -0.25584 C -0.52709 -0.28198 -0.52275 -0.31436 -0.52761 -0.32547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30" descr="malch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4572000"/>
            <a:ext cx="14525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643042" y="571480"/>
            <a:ext cx="597640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Страна знаний</a:t>
            </a:r>
          </a:p>
        </p:txBody>
      </p:sp>
      <p:pic>
        <p:nvPicPr>
          <p:cNvPr id="5" name="~PP2841.WAV">
            <a:hlinkClick r:id="" action="ppaction://media"/>
          </p:cNvPr>
          <p:cNvPicPr>
            <a:picLocks noRot="1" noChangeAspect="1"/>
          </p:cNvPicPr>
          <p:nvPr>
            <a:wavAudioFile r:embed="rId2" name="~PP2841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Users\Acer\Desktop\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3" y="1543050"/>
            <a:ext cx="58578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87450" y="1412875"/>
            <a:ext cx="40322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5а</a:t>
            </a:r>
            <a:r>
              <a:rPr lang="ru-RU" sz="4000" b="1" baseline="30000"/>
              <a:t>2</a:t>
            </a:r>
            <a:r>
              <a:rPr lang="ru-RU" sz="4000" b="1"/>
              <a:t>х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2</a:t>
            </a:r>
            <a:r>
              <a:rPr lang="en-US" sz="4000" b="1"/>
              <a:t>b</a:t>
            </a:r>
            <a:r>
              <a:rPr lang="ru-RU" sz="4000" b="1" baseline="30000"/>
              <a:t>3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-3</a:t>
            </a:r>
            <a:r>
              <a:rPr lang="en-US" sz="4000" b="1"/>
              <a:t>b</a:t>
            </a:r>
            <a:r>
              <a:rPr lang="ru-RU" sz="4000" b="1"/>
              <a:t>с</a:t>
            </a:r>
            <a:r>
              <a:rPr lang="ru-RU" sz="4000" b="1" baseline="30000"/>
              <a:t>2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-3а</a:t>
            </a:r>
            <a:r>
              <a:rPr lang="ru-RU" sz="4000" b="1" baseline="30000"/>
              <a:t>7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ху</a:t>
            </a:r>
            <a:r>
              <a:rPr lang="ru-RU" sz="4000" b="1" baseline="30000"/>
              <a:t>2</a:t>
            </a:r>
          </a:p>
          <a:p>
            <a:pPr>
              <a:spcBef>
                <a:spcPct val="50000"/>
              </a:spcBef>
            </a:pPr>
            <a:r>
              <a:rPr lang="ru-RU" sz="4000" b="1"/>
              <a:t>16,5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547813" y="1412875"/>
          <a:ext cx="2119312" cy="5688013"/>
        </p:xfrm>
        <a:graphic>
          <a:graphicData uri="http://schemas.openxmlformats.org/presentationml/2006/ole">
            <p:oleObj spid="_x0000_s1026" name="Формула" r:id="rId3" imgW="164880" imgH="215640" progId="Equation.3">
              <p:embed/>
            </p:oleObj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35375" y="3789363"/>
            <a:ext cx="3024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ОДНОЧЛЕНЫ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3568700" cy="1368425"/>
          </a:xfrm>
        </p:spPr>
        <p:txBody>
          <a:bodyPr/>
          <a:lstStyle/>
          <a:p>
            <a:pPr eaLnBrk="1" hangingPunct="1"/>
            <a:r>
              <a:rPr lang="ru-RU" sz="4000" b="1" smtClean="0"/>
              <a:t>Одночлен </a:t>
            </a:r>
            <a:r>
              <a:rPr lang="ru-RU" sz="4000" b="1" smtClean="0">
                <a:solidFill>
                  <a:schemeClr val="tx1"/>
                </a:solidFill>
              </a:rPr>
              <a:t/>
            </a:r>
            <a:br>
              <a:rPr lang="ru-RU" sz="4000" b="1" smtClean="0">
                <a:solidFill>
                  <a:schemeClr val="tx1"/>
                </a:solidFill>
              </a:rPr>
            </a:b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1031" name="AutoShape 7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779838" y="5661025"/>
            <a:ext cx="4968875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ЗАДАНИЕ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773987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Стандартный вид одночлена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7416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Выражение, представленное в виде произведения  числового множителя, стоящего на первом месте и степеней различных переменных является </a:t>
            </a:r>
            <a:r>
              <a:rPr lang="ru-RU" sz="2800">
                <a:solidFill>
                  <a:schemeClr val="tx2"/>
                </a:solidFill>
              </a:rPr>
              <a:t>одночленом стандартного вида</a:t>
            </a:r>
            <a:r>
              <a:rPr lang="ru-RU" sz="2800"/>
              <a:t>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8175" y="4365625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5а</a:t>
            </a:r>
            <a:r>
              <a:rPr lang="ru-RU" sz="8000" baseline="30000"/>
              <a:t>2</a:t>
            </a:r>
            <a:r>
              <a:rPr lang="ru-RU" sz="8000"/>
              <a:t>х</a:t>
            </a:r>
          </a:p>
        </p:txBody>
      </p:sp>
      <p:sp>
        <p:nvSpPr>
          <p:cNvPr id="17413" name="AutoShape 7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779838" y="5661025"/>
            <a:ext cx="4968875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ЗАДАНИЕ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Коэффициент одночлена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03575" y="1773238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5а</a:t>
            </a:r>
            <a:r>
              <a:rPr lang="ru-RU" sz="8000" baseline="30000"/>
              <a:t>2</a:t>
            </a:r>
            <a:r>
              <a:rPr lang="ru-RU" sz="8000"/>
              <a:t>х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4213" y="2781300"/>
            <a:ext cx="3671887" cy="1062038"/>
            <a:chOff x="431" y="1752"/>
            <a:chExt cx="2313" cy="669"/>
          </a:xfrm>
        </p:grpSpPr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 flipV="1">
              <a:off x="1701" y="1752"/>
              <a:ext cx="499" cy="36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431" y="1979"/>
              <a:ext cx="23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>
                  <a:solidFill>
                    <a:schemeClr val="tx2"/>
                  </a:solidFill>
                </a:rPr>
                <a:t>коэффициент</a:t>
              </a:r>
            </a:p>
          </p:txBody>
        </p:sp>
      </p:grp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79388" y="40767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Коэффициент одночлена - это  числовой множитель одночлена, записанного в стандартном виде</a:t>
            </a:r>
          </a:p>
        </p:txBody>
      </p:sp>
      <p:sp>
        <p:nvSpPr>
          <p:cNvPr id="18438" name="AutoShape 9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779838" y="5661025"/>
            <a:ext cx="4968875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ЗАДАНИЕ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3571875" y="285750"/>
            <a:ext cx="4857750" cy="328612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572000" y="1000125"/>
            <a:ext cx="2881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  п21, №458, 459, П №466</a:t>
            </a:r>
          </a:p>
        </p:txBody>
      </p:sp>
      <p:pic>
        <p:nvPicPr>
          <p:cNvPr id="19460" name="Picture 5" descr="C:\Users\Acer\Desktop\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2662238"/>
            <a:ext cx="3643312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627313" y="1916113"/>
            <a:ext cx="4484687" cy="35210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C:\Users\Acer\Desktop\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14313"/>
            <a:ext cx="31845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Группа 22"/>
          <p:cNvGrpSpPr>
            <a:grpSpLocks/>
          </p:cNvGrpSpPr>
          <p:nvPr/>
        </p:nvGrpSpPr>
        <p:grpSpPr bwMode="auto">
          <a:xfrm>
            <a:off x="4067175" y="5661025"/>
            <a:ext cx="2952750" cy="744538"/>
            <a:chOff x="4067175" y="5661025"/>
            <a:chExt cx="2952750" cy="744538"/>
          </a:xfrm>
        </p:grpSpPr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4140200" y="5661025"/>
              <a:ext cx="2736850" cy="455613"/>
            </a:xfrm>
            <a:custGeom>
              <a:avLst/>
              <a:gdLst>
                <a:gd name="T0" fmla="*/ 0 w 1724"/>
                <a:gd name="T1" fmla="*/ 2147483647 h 287"/>
                <a:gd name="T2" fmla="*/ 2147483647 w 1724"/>
                <a:gd name="T3" fmla="*/ 2147483647 h 287"/>
                <a:gd name="T4" fmla="*/ 2147483647 w 1724"/>
                <a:gd name="T5" fmla="*/ 0 h 287"/>
                <a:gd name="T6" fmla="*/ 0 60000 65536"/>
                <a:gd name="T7" fmla="*/ 0 60000 65536"/>
                <a:gd name="T8" fmla="*/ 0 60000 65536"/>
                <a:gd name="T9" fmla="*/ 0 w 1724"/>
                <a:gd name="T10" fmla="*/ 0 h 287"/>
                <a:gd name="T11" fmla="*/ 1724 w 1724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4" h="287">
                  <a:moveTo>
                    <a:pt x="0" y="91"/>
                  </a:moveTo>
                  <a:cubicBezTo>
                    <a:pt x="151" y="189"/>
                    <a:pt x="303" y="287"/>
                    <a:pt x="590" y="272"/>
                  </a:cubicBezTo>
                  <a:cubicBezTo>
                    <a:pt x="877" y="257"/>
                    <a:pt x="1300" y="128"/>
                    <a:pt x="17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4067175" y="5734050"/>
              <a:ext cx="2952750" cy="671513"/>
            </a:xfrm>
            <a:custGeom>
              <a:avLst/>
              <a:gdLst>
                <a:gd name="T0" fmla="*/ 0 w 1724"/>
                <a:gd name="T1" fmla="*/ 2147483647 h 287"/>
                <a:gd name="T2" fmla="*/ 2147483647 w 1724"/>
                <a:gd name="T3" fmla="*/ 2147483647 h 287"/>
                <a:gd name="T4" fmla="*/ 2147483647 w 1724"/>
                <a:gd name="T5" fmla="*/ 0 h 287"/>
                <a:gd name="T6" fmla="*/ 0 60000 65536"/>
                <a:gd name="T7" fmla="*/ 0 60000 65536"/>
                <a:gd name="T8" fmla="*/ 0 60000 65536"/>
                <a:gd name="T9" fmla="*/ 0 w 1724"/>
                <a:gd name="T10" fmla="*/ 0 h 287"/>
                <a:gd name="T11" fmla="*/ 1724 w 1724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4" h="287">
                  <a:moveTo>
                    <a:pt x="0" y="91"/>
                  </a:moveTo>
                  <a:cubicBezTo>
                    <a:pt x="151" y="189"/>
                    <a:pt x="303" y="287"/>
                    <a:pt x="590" y="272"/>
                  </a:cubicBezTo>
                  <a:cubicBezTo>
                    <a:pt x="877" y="257"/>
                    <a:pt x="1300" y="128"/>
                    <a:pt x="17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2" name="Группа 23"/>
          <p:cNvGrpSpPr>
            <a:grpSpLocks/>
          </p:cNvGrpSpPr>
          <p:nvPr/>
        </p:nvGrpSpPr>
        <p:grpSpPr bwMode="auto">
          <a:xfrm>
            <a:off x="7546975" y="2924175"/>
            <a:ext cx="1633538" cy="2089150"/>
            <a:chOff x="7546975" y="2924175"/>
            <a:chExt cx="1633538" cy="2089150"/>
          </a:xfrm>
        </p:grpSpPr>
        <p:sp>
          <p:nvSpPr>
            <p:cNvPr id="7185" name="Freeform 21"/>
            <p:cNvSpPr>
              <a:spLocks/>
            </p:cNvSpPr>
            <p:nvPr/>
          </p:nvSpPr>
          <p:spPr bwMode="auto">
            <a:xfrm>
              <a:off x="7546975" y="2924175"/>
              <a:ext cx="1346200" cy="2017713"/>
            </a:xfrm>
            <a:custGeom>
              <a:avLst/>
              <a:gdLst>
                <a:gd name="T0" fmla="*/ 2147483647 w 848"/>
                <a:gd name="T1" fmla="*/ 2147483647 h 1271"/>
                <a:gd name="T2" fmla="*/ 2147483647 w 848"/>
                <a:gd name="T3" fmla="*/ 2147483647 h 1271"/>
                <a:gd name="T4" fmla="*/ 2147483647 w 848"/>
                <a:gd name="T5" fmla="*/ 2147483647 h 1271"/>
                <a:gd name="T6" fmla="*/ 2147483647 w 848"/>
                <a:gd name="T7" fmla="*/ 0 h 1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8"/>
                <a:gd name="T13" fmla="*/ 0 h 1271"/>
                <a:gd name="T14" fmla="*/ 848 w 848"/>
                <a:gd name="T15" fmla="*/ 1271 h 1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8" h="1271">
                  <a:moveTo>
                    <a:pt x="621" y="1271"/>
                  </a:moveTo>
                  <a:cubicBezTo>
                    <a:pt x="734" y="1051"/>
                    <a:pt x="848" y="832"/>
                    <a:pt x="757" y="681"/>
                  </a:cubicBezTo>
                  <a:cubicBezTo>
                    <a:pt x="666" y="530"/>
                    <a:pt x="152" y="476"/>
                    <a:pt x="76" y="363"/>
                  </a:cubicBezTo>
                  <a:cubicBezTo>
                    <a:pt x="0" y="250"/>
                    <a:pt x="265" y="60"/>
                    <a:pt x="30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Freeform 24"/>
            <p:cNvSpPr>
              <a:spLocks/>
            </p:cNvSpPr>
            <p:nvPr/>
          </p:nvSpPr>
          <p:spPr bwMode="auto">
            <a:xfrm>
              <a:off x="7812088" y="2924175"/>
              <a:ext cx="1368425" cy="2089150"/>
            </a:xfrm>
            <a:custGeom>
              <a:avLst/>
              <a:gdLst>
                <a:gd name="T0" fmla="*/ 2147483647 w 848"/>
                <a:gd name="T1" fmla="*/ 2147483647 h 1271"/>
                <a:gd name="T2" fmla="*/ 2147483647 w 848"/>
                <a:gd name="T3" fmla="*/ 2147483647 h 1271"/>
                <a:gd name="T4" fmla="*/ 2147483647 w 848"/>
                <a:gd name="T5" fmla="*/ 2147483647 h 1271"/>
                <a:gd name="T6" fmla="*/ 2147483647 w 848"/>
                <a:gd name="T7" fmla="*/ 0 h 1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8"/>
                <a:gd name="T13" fmla="*/ 0 h 1271"/>
                <a:gd name="T14" fmla="*/ 848 w 848"/>
                <a:gd name="T15" fmla="*/ 1271 h 1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8" h="1271">
                  <a:moveTo>
                    <a:pt x="621" y="1271"/>
                  </a:moveTo>
                  <a:cubicBezTo>
                    <a:pt x="734" y="1051"/>
                    <a:pt x="848" y="832"/>
                    <a:pt x="757" y="681"/>
                  </a:cubicBezTo>
                  <a:cubicBezTo>
                    <a:pt x="666" y="530"/>
                    <a:pt x="152" y="476"/>
                    <a:pt x="76" y="363"/>
                  </a:cubicBezTo>
                  <a:cubicBezTo>
                    <a:pt x="0" y="250"/>
                    <a:pt x="265" y="60"/>
                    <a:pt x="30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3" name="Группа 24"/>
          <p:cNvGrpSpPr>
            <a:grpSpLocks/>
          </p:cNvGrpSpPr>
          <p:nvPr/>
        </p:nvGrpSpPr>
        <p:grpSpPr bwMode="auto">
          <a:xfrm>
            <a:off x="-36513" y="2924175"/>
            <a:ext cx="1728788" cy="3241675"/>
            <a:chOff x="-36513" y="2924175"/>
            <a:chExt cx="1728788" cy="3241675"/>
          </a:xfrm>
        </p:grpSpPr>
        <p:sp>
          <p:nvSpPr>
            <p:cNvPr id="7183" name="Freeform 16"/>
            <p:cNvSpPr>
              <a:spLocks/>
            </p:cNvSpPr>
            <p:nvPr/>
          </p:nvSpPr>
          <p:spPr bwMode="auto">
            <a:xfrm>
              <a:off x="-36513" y="2924175"/>
              <a:ext cx="1584326" cy="3241675"/>
            </a:xfrm>
            <a:custGeom>
              <a:avLst/>
              <a:gdLst>
                <a:gd name="T0" fmla="*/ 2147483647 w 802"/>
                <a:gd name="T1" fmla="*/ 0 h 1905"/>
                <a:gd name="T2" fmla="*/ 2147483647 w 802"/>
                <a:gd name="T3" fmla="*/ 2147483647 h 1905"/>
                <a:gd name="T4" fmla="*/ 2147483647 w 802"/>
                <a:gd name="T5" fmla="*/ 2147483647 h 1905"/>
                <a:gd name="T6" fmla="*/ 2147483647 w 802"/>
                <a:gd name="T7" fmla="*/ 2147483647 h 1905"/>
                <a:gd name="T8" fmla="*/ 2147483647 w 802"/>
                <a:gd name="T9" fmla="*/ 2147483647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1905"/>
                <a:gd name="T17" fmla="*/ 802 w 802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1905">
                  <a:moveTo>
                    <a:pt x="802" y="0"/>
                  </a:moveTo>
                  <a:cubicBezTo>
                    <a:pt x="613" y="215"/>
                    <a:pt x="424" y="431"/>
                    <a:pt x="348" y="590"/>
                  </a:cubicBezTo>
                  <a:cubicBezTo>
                    <a:pt x="272" y="749"/>
                    <a:pt x="393" y="786"/>
                    <a:pt x="348" y="952"/>
                  </a:cubicBezTo>
                  <a:cubicBezTo>
                    <a:pt x="303" y="1118"/>
                    <a:pt x="0" y="1428"/>
                    <a:pt x="76" y="1587"/>
                  </a:cubicBezTo>
                  <a:cubicBezTo>
                    <a:pt x="152" y="1746"/>
                    <a:pt x="681" y="1852"/>
                    <a:pt x="802" y="19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7"/>
            <p:cNvSpPr>
              <a:spLocks/>
            </p:cNvSpPr>
            <p:nvPr/>
          </p:nvSpPr>
          <p:spPr bwMode="auto">
            <a:xfrm>
              <a:off x="250825" y="3068638"/>
              <a:ext cx="1441450" cy="2808287"/>
            </a:xfrm>
            <a:custGeom>
              <a:avLst/>
              <a:gdLst>
                <a:gd name="T0" fmla="*/ 2147483647 w 802"/>
                <a:gd name="T1" fmla="*/ 0 h 1905"/>
                <a:gd name="T2" fmla="*/ 2147483647 w 802"/>
                <a:gd name="T3" fmla="*/ 2147483647 h 1905"/>
                <a:gd name="T4" fmla="*/ 2147483647 w 802"/>
                <a:gd name="T5" fmla="*/ 2147483647 h 1905"/>
                <a:gd name="T6" fmla="*/ 2147483647 w 802"/>
                <a:gd name="T7" fmla="*/ 2147483647 h 1905"/>
                <a:gd name="T8" fmla="*/ 2147483647 w 802"/>
                <a:gd name="T9" fmla="*/ 2147483647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1905"/>
                <a:gd name="T17" fmla="*/ 802 w 802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1905">
                  <a:moveTo>
                    <a:pt x="802" y="0"/>
                  </a:moveTo>
                  <a:cubicBezTo>
                    <a:pt x="613" y="215"/>
                    <a:pt x="424" y="431"/>
                    <a:pt x="348" y="590"/>
                  </a:cubicBezTo>
                  <a:cubicBezTo>
                    <a:pt x="272" y="749"/>
                    <a:pt x="393" y="786"/>
                    <a:pt x="348" y="952"/>
                  </a:cubicBezTo>
                  <a:cubicBezTo>
                    <a:pt x="303" y="1118"/>
                    <a:pt x="0" y="1428"/>
                    <a:pt x="76" y="1587"/>
                  </a:cubicBezTo>
                  <a:cubicBezTo>
                    <a:pt x="152" y="1746"/>
                    <a:pt x="681" y="1852"/>
                    <a:pt x="802" y="19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3071813" y="785813"/>
            <a:ext cx="2832100" cy="2308225"/>
            <a:chOff x="3500430" y="1000108"/>
            <a:chExt cx="2832110" cy="2308222"/>
          </a:xfrm>
        </p:grpSpPr>
        <p:sp>
          <p:nvSpPr>
            <p:cNvPr id="7181" name="Freeform 31"/>
            <p:cNvSpPr>
              <a:spLocks/>
            </p:cNvSpPr>
            <p:nvPr/>
          </p:nvSpPr>
          <p:spPr bwMode="auto">
            <a:xfrm>
              <a:off x="3500430" y="1000108"/>
              <a:ext cx="2616210" cy="2093908"/>
            </a:xfrm>
            <a:custGeom>
              <a:avLst/>
              <a:gdLst>
                <a:gd name="T0" fmla="*/ 2147483647 w 1519"/>
                <a:gd name="T1" fmla="*/ 0 h 1497"/>
                <a:gd name="T2" fmla="*/ 2147483647 w 1519"/>
                <a:gd name="T3" fmla="*/ 2147483647 h 1497"/>
                <a:gd name="T4" fmla="*/ 0 w 1519"/>
                <a:gd name="T5" fmla="*/ 2147483647 h 1497"/>
                <a:gd name="T6" fmla="*/ 0 60000 65536"/>
                <a:gd name="T7" fmla="*/ 0 60000 65536"/>
                <a:gd name="T8" fmla="*/ 0 60000 65536"/>
                <a:gd name="T9" fmla="*/ 0 w 1519"/>
                <a:gd name="T10" fmla="*/ 0 h 1497"/>
                <a:gd name="T11" fmla="*/ 1519 w 1519"/>
                <a:gd name="T12" fmla="*/ 1497 h 1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9" h="1497">
                  <a:moveTo>
                    <a:pt x="1497" y="0"/>
                  </a:moveTo>
                  <a:cubicBezTo>
                    <a:pt x="1508" y="102"/>
                    <a:pt x="1519" y="205"/>
                    <a:pt x="1270" y="454"/>
                  </a:cubicBezTo>
                  <a:cubicBezTo>
                    <a:pt x="1021" y="703"/>
                    <a:pt x="510" y="1100"/>
                    <a:pt x="0" y="14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32"/>
            <p:cNvSpPr>
              <a:spLocks/>
            </p:cNvSpPr>
            <p:nvPr/>
          </p:nvSpPr>
          <p:spPr bwMode="auto">
            <a:xfrm>
              <a:off x="3571868" y="1071546"/>
              <a:ext cx="2760672" cy="2236784"/>
            </a:xfrm>
            <a:custGeom>
              <a:avLst/>
              <a:gdLst>
                <a:gd name="T0" fmla="*/ 2147483647 w 1519"/>
                <a:gd name="T1" fmla="*/ 0 h 1497"/>
                <a:gd name="T2" fmla="*/ 2147483647 w 1519"/>
                <a:gd name="T3" fmla="*/ 2147483647 h 1497"/>
                <a:gd name="T4" fmla="*/ 0 w 1519"/>
                <a:gd name="T5" fmla="*/ 2147483647 h 1497"/>
                <a:gd name="T6" fmla="*/ 0 60000 65536"/>
                <a:gd name="T7" fmla="*/ 0 60000 65536"/>
                <a:gd name="T8" fmla="*/ 0 60000 65536"/>
                <a:gd name="T9" fmla="*/ 0 w 1519"/>
                <a:gd name="T10" fmla="*/ 0 h 1497"/>
                <a:gd name="T11" fmla="*/ 1519 w 1519"/>
                <a:gd name="T12" fmla="*/ 1497 h 1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9" h="1497">
                  <a:moveTo>
                    <a:pt x="1497" y="0"/>
                  </a:moveTo>
                  <a:cubicBezTo>
                    <a:pt x="1508" y="102"/>
                    <a:pt x="1519" y="205"/>
                    <a:pt x="1270" y="454"/>
                  </a:cubicBezTo>
                  <a:cubicBezTo>
                    <a:pt x="1021" y="703"/>
                    <a:pt x="510" y="1100"/>
                    <a:pt x="0" y="14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857488" y="2928934"/>
            <a:ext cx="4666383" cy="7858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Страна знаний</a:t>
            </a:r>
          </a:p>
        </p:txBody>
      </p:sp>
      <p:pic>
        <p:nvPicPr>
          <p:cNvPr id="4123" name="Picture 27" descr="malch7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15888"/>
            <a:ext cx="11541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~PP2388.WAV">
            <a:hlinkClick r:id="" action="ppaction://media"/>
          </p:cNvPr>
          <p:cNvPicPr>
            <a:picLocks noRot="1" noChangeAspect="1"/>
          </p:cNvPicPr>
          <p:nvPr>
            <a:wavAudioFile r:embed="rId1" name="~PP238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2" descr="C:\Users\Acer\Desktop\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38" y="3775075"/>
            <a:ext cx="2286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3" descr="C:\Users\Acer\Desktop\0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6113" y="3429000"/>
            <a:ext cx="34178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4" descr="C:\Users\Acer\Desktop\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0" y="571500"/>
            <a:ext cx="3548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0858E-6 C -0.01354 0.01619 -0.02708 0.03262 -0.05746 0.05621 C -0.08784 0.07958 -0.13854 0.1108 -0.18142 0.14065 C -0.22447 0.17072 -0.26996 0.20264 -0.31493 0.23502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763713" y="0"/>
            <a:ext cx="7200900" cy="3933825"/>
          </a:xfrm>
          <a:prstGeom prst="cloudCallout">
            <a:avLst>
              <a:gd name="adj1" fmla="val -30333"/>
              <a:gd name="adj2" fmla="val 72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916238" y="908050"/>
            <a:ext cx="5111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Истоки понятия степени находятся в глубокой древности, дошедшие до нас глиняные плитки древних вавилонян содержат записи таблиц квадратов, кубов и их обратных значений.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987675" y="981075"/>
            <a:ext cx="4321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Долгое время понятие степени относили к неизвестным. В </a:t>
            </a:r>
            <a:r>
              <a:rPr lang="en-US"/>
              <a:t>III</a:t>
            </a:r>
            <a:r>
              <a:rPr lang="ru-RU"/>
              <a:t> веке Диофант стал применять сокращенное обозначение неизвестного и его степени.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916238" y="908050"/>
            <a:ext cx="3673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</a:t>
            </a:r>
            <a:r>
              <a:rPr lang="en-US"/>
              <a:t>XIV</a:t>
            </a:r>
            <a:r>
              <a:rPr lang="ru-RU"/>
              <a:t> веке французский епископ города Лизье в Нормандии Николь Орем ввел символические обозначения степени с дробным показателем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132138" y="1052513"/>
            <a:ext cx="34575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Степенью с нулевым показателем первым стал пользоваться самаркандский ученый аль Коши в начале </a:t>
            </a:r>
            <a:r>
              <a:rPr lang="en-US"/>
              <a:t>XV</a:t>
            </a:r>
            <a:r>
              <a:rPr lang="ru-RU"/>
              <a:t> веке.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203575" y="1052513"/>
            <a:ext cx="30241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Завершили введение современного изображения степени англичане Джон Валлис и Исаак Ньютон в </a:t>
            </a:r>
            <a:r>
              <a:rPr lang="en-US"/>
              <a:t>XVII </a:t>
            </a:r>
            <a:r>
              <a:rPr lang="ru-RU"/>
              <a:t>веке.</a:t>
            </a:r>
          </a:p>
        </p:txBody>
      </p:sp>
      <p:pic>
        <p:nvPicPr>
          <p:cNvPr id="15" name="~PP3766.WAV">
            <a:hlinkClick r:id="" action="ppaction://media"/>
          </p:cNvPr>
          <p:cNvPicPr>
            <a:picLocks noRot="1" noChangeAspect="1"/>
          </p:cNvPicPr>
          <p:nvPr>
            <a:wavAudioFile r:embed="rId1" name="~PP3766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C:\Users\Acer\Desktop\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4071938"/>
            <a:ext cx="242887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C:\Users\Acer\Desktop\Рисунок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857250"/>
            <a:ext cx="17859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C:\Users\Acer\Desktop\Рисунок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8" y="642938"/>
            <a:ext cx="2238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C:\Users\Acer\Desktop\Рисунок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0" y="785813"/>
            <a:ext cx="140176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 descr="C:\Users\Acer\Desktop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00413" y="714375"/>
            <a:ext cx="4057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8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5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2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4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0738E-6 L 0.2757 -0.28314 " pathEditMode="relative" ptsTypes="AA">
                                      <p:cBhvr>
                                        <p:cTn id="10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65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8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276" grpId="0" animBg="1"/>
      <p:bldP spid="11276" grpId="1" animBg="1"/>
      <p:bldP spid="11279" grpId="0"/>
      <p:bldP spid="11279" grpId="1"/>
      <p:bldP spid="11280" grpId="0"/>
      <p:bldP spid="11280" grpId="1"/>
      <p:bldP spid="11281" grpId="0"/>
      <p:bldP spid="11281" grpId="1"/>
      <p:bldP spid="11282" grpId="0" build="allAtOnce"/>
      <p:bldP spid="11283" grpId="0"/>
      <p:bldP spid="112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C:\Users\Acer\Desktop\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500063"/>
            <a:ext cx="770731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71625" y="1000125"/>
            <a:ext cx="578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chemeClr val="bg1"/>
                </a:solidFill>
              </a:rPr>
              <a:t>Повторение темы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2928938" y="1714500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>
                <a:solidFill>
                  <a:schemeClr val="bg1"/>
                </a:solidFill>
              </a:rPr>
              <a:t>,,</a:t>
            </a:r>
          </a:p>
        </p:txBody>
      </p:sp>
      <p:pic>
        <p:nvPicPr>
          <p:cNvPr id="9" name="Picture 4" descr="0ee18d0c1b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4946650"/>
            <a:ext cx="1714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люс 7"/>
          <p:cNvSpPr/>
          <p:nvPr/>
        </p:nvSpPr>
        <p:spPr>
          <a:xfrm>
            <a:off x="3643313" y="3357563"/>
            <a:ext cx="357187" cy="357187"/>
          </a:xfrm>
          <a:prstGeom prst="mathPlus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4000500" y="2571750"/>
            <a:ext cx="714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1" name="Плюс 10"/>
          <p:cNvSpPr/>
          <p:nvPr/>
        </p:nvSpPr>
        <p:spPr>
          <a:xfrm>
            <a:off x="4929188" y="3357563"/>
            <a:ext cx="357187" cy="357187"/>
          </a:xfrm>
          <a:prstGeom prst="mathPlus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~PP535.WAV">
            <a:hlinkClick r:id="" action="ppaction://media"/>
          </p:cNvPr>
          <p:cNvPicPr>
            <a:picLocks noRot="1" noChangeAspect="1"/>
          </p:cNvPicPr>
          <p:nvPr>
            <a:wavAudioFile r:embed="rId1" name="~PP535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C:\Users\Acer\Desktop\1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75" y="2500313"/>
            <a:ext cx="1857375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1" name="Picture 15" descr="C:\Users\Acer\Desktop\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0" y="2428875"/>
            <a:ext cx="158750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0" y="3571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a</a:t>
            </a:r>
            <a:r>
              <a:rPr lang="en-US" sz="5400" baseline="30000"/>
              <a:t>n</a:t>
            </a:r>
            <a:r>
              <a:rPr lang="en-US" sz="5400">
                <a:sym typeface="Symbol" pitchFamily="18" charset="2"/>
              </a:rPr>
              <a:t>a</a:t>
            </a:r>
            <a:r>
              <a:rPr lang="en-US" sz="5400" baseline="30000">
                <a:sym typeface="Symbol" pitchFamily="18" charset="2"/>
              </a:rPr>
              <a:t>m</a:t>
            </a:r>
            <a:r>
              <a:rPr lang="en-US" sz="5400">
                <a:sym typeface="Symbol" pitchFamily="18" charset="2"/>
              </a:rPr>
              <a:t>=a</a:t>
            </a:r>
            <a:r>
              <a:rPr lang="en-US" sz="5400" baseline="30000">
                <a:sym typeface="Symbol" pitchFamily="18" charset="2"/>
              </a:rPr>
              <a:t>n+m</a:t>
            </a:r>
            <a:endParaRPr lang="ru-RU" sz="5400" baseline="300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1571625"/>
            <a:ext cx="5429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a</a:t>
            </a:r>
            <a:r>
              <a:rPr lang="en-US" sz="5400" baseline="30000"/>
              <a:t>n</a:t>
            </a:r>
            <a:r>
              <a:rPr lang="en-US" sz="5400">
                <a:sym typeface="Symbol" pitchFamily="18" charset="2"/>
              </a:rPr>
              <a:t>:a</a:t>
            </a:r>
            <a:r>
              <a:rPr lang="en-US" sz="5400" baseline="30000">
                <a:sym typeface="Symbol" pitchFamily="18" charset="2"/>
              </a:rPr>
              <a:t>m</a:t>
            </a:r>
            <a:r>
              <a:rPr lang="en-US" sz="5400">
                <a:sym typeface="Symbol" pitchFamily="18" charset="2"/>
              </a:rPr>
              <a:t>=a</a:t>
            </a:r>
            <a:r>
              <a:rPr lang="en-US" sz="5400" baseline="30000">
                <a:sym typeface="Symbol" pitchFamily="18" charset="2"/>
              </a:rPr>
              <a:t>n-m</a:t>
            </a:r>
            <a:r>
              <a:rPr lang="en-US" sz="5400">
                <a:sym typeface="Symbol" pitchFamily="18" charset="2"/>
              </a:rPr>
              <a:t>,a0</a:t>
            </a:r>
            <a:endParaRPr lang="ru-RU" sz="5400"/>
          </a:p>
          <a:p>
            <a:endParaRPr lang="ru-RU" sz="5400" baseline="30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13" y="2857500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(a</a:t>
            </a:r>
            <a:r>
              <a:rPr lang="en-US" sz="5400" baseline="30000"/>
              <a:t>n</a:t>
            </a:r>
            <a:r>
              <a:rPr lang="en-US" sz="5400">
                <a:sym typeface="Symbol" pitchFamily="18" charset="2"/>
              </a:rPr>
              <a:t>)</a:t>
            </a:r>
            <a:r>
              <a:rPr lang="en-US" sz="5400" baseline="30000">
                <a:sym typeface="Symbol" pitchFamily="18" charset="2"/>
              </a:rPr>
              <a:t>m</a:t>
            </a:r>
            <a:r>
              <a:rPr lang="en-US" sz="5400">
                <a:sym typeface="Symbol" pitchFamily="18" charset="2"/>
              </a:rPr>
              <a:t>=a</a:t>
            </a:r>
            <a:r>
              <a:rPr lang="en-US" sz="5400" baseline="30000">
                <a:sym typeface="Symbol" pitchFamily="18" charset="2"/>
              </a:rPr>
              <a:t>nm</a:t>
            </a:r>
            <a:endParaRPr lang="ru-RU" sz="5400" baseline="300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8" y="4214813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(ab</a:t>
            </a:r>
            <a:r>
              <a:rPr lang="en-US" sz="5400">
                <a:sym typeface="Symbol" pitchFamily="18" charset="2"/>
              </a:rPr>
              <a:t>)</a:t>
            </a:r>
            <a:r>
              <a:rPr lang="en-US" sz="5400" baseline="30000">
                <a:sym typeface="Symbol" pitchFamily="18" charset="2"/>
              </a:rPr>
              <a:t>n</a:t>
            </a:r>
            <a:r>
              <a:rPr lang="en-US" sz="5400">
                <a:sym typeface="Symbol" pitchFamily="18" charset="2"/>
              </a:rPr>
              <a:t>=a</a:t>
            </a:r>
            <a:r>
              <a:rPr lang="en-US" sz="5400" baseline="30000">
                <a:sym typeface="Symbol" pitchFamily="18" charset="2"/>
              </a:rPr>
              <a:t>n</a:t>
            </a:r>
            <a:r>
              <a:rPr lang="en-US" sz="5400">
                <a:sym typeface="Symbol" pitchFamily="18" charset="2"/>
              </a:rPr>
              <a:t>b</a:t>
            </a:r>
            <a:r>
              <a:rPr lang="en-US" sz="5400" baseline="30000">
                <a:sym typeface="Symbol" pitchFamily="18" charset="2"/>
              </a:rPr>
              <a:t>n</a:t>
            </a:r>
            <a:endParaRPr lang="ru-RU" sz="5400" baseline="300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4938" y="55721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a</a:t>
            </a:r>
            <a:r>
              <a:rPr lang="en-US" sz="5400" baseline="30000"/>
              <a:t>0</a:t>
            </a:r>
            <a:r>
              <a:rPr lang="en-US" sz="5400">
                <a:sym typeface="Symbol" pitchFamily="18" charset="2"/>
              </a:rPr>
              <a:t>=1,a0</a:t>
            </a:r>
            <a:endParaRPr lang="ru-RU" sz="5400"/>
          </a:p>
        </p:txBody>
      </p:sp>
      <p:pic>
        <p:nvPicPr>
          <p:cNvPr id="10" name="~PP2017.WAV">
            <a:hlinkClick r:id="" action="ppaction://media"/>
          </p:cNvPr>
          <p:cNvPicPr>
            <a:picLocks noRot="1" noChangeAspect="1"/>
          </p:cNvPicPr>
          <p:nvPr>
            <a:wavAudioFile r:embed="rId1" name="~PP2017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C:\Users\Acer\Desktop\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4060825"/>
            <a:ext cx="25003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C:\Users\Acer\Desktop\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3643313"/>
            <a:ext cx="22860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1" descr="C:\Users\Acer\Desktop\0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31845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000125" y="2714625"/>
            <a:ext cx="1728788" cy="3241675"/>
            <a:chOff x="-36513" y="2924175"/>
            <a:chExt cx="1728788" cy="3241675"/>
          </a:xfrm>
        </p:grpSpPr>
        <p:sp>
          <p:nvSpPr>
            <p:cNvPr id="11272" name="Freeform 16"/>
            <p:cNvSpPr>
              <a:spLocks/>
            </p:cNvSpPr>
            <p:nvPr/>
          </p:nvSpPr>
          <p:spPr bwMode="auto">
            <a:xfrm>
              <a:off x="-36513" y="2924175"/>
              <a:ext cx="1584326" cy="3241675"/>
            </a:xfrm>
            <a:custGeom>
              <a:avLst/>
              <a:gdLst>
                <a:gd name="T0" fmla="*/ 2147483647 w 802"/>
                <a:gd name="T1" fmla="*/ 0 h 1905"/>
                <a:gd name="T2" fmla="*/ 2147483647 w 802"/>
                <a:gd name="T3" fmla="*/ 2147483647 h 1905"/>
                <a:gd name="T4" fmla="*/ 2147483647 w 802"/>
                <a:gd name="T5" fmla="*/ 2147483647 h 1905"/>
                <a:gd name="T6" fmla="*/ 2147483647 w 802"/>
                <a:gd name="T7" fmla="*/ 2147483647 h 1905"/>
                <a:gd name="T8" fmla="*/ 2147483647 w 802"/>
                <a:gd name="T9" fmla="*/ 2147483647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1905"/>
                <a:gd name="T17" fmla="*/ 802 w 802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1905">
                  <a:moveTo>
                    <a:pt x="802" y="0"/>
                  </a:moveTo>
                  <a:cubicBezTo>
                    <a:pt x="613" y="215"/>
                    <a:pt x="424" y="431"/>
                    <a:pt x="348" y="590"/>
                  </a:cubicBezTo>
                  <a:cubicBezTo>
                    <a:pt x="272" y="749"/>
                    <a:pt x="393" y="786"/>
                    <a:pt x="348" y="952"/>
                  </a:cubicBezTo>
                  <a:cubicBezTo>
                    <a:pt x="303" y="1118"/>
                    <a:pt x="0" y="1428"/>
                    <a:pt x="76" y="1587"/>
                  </a:cubicBezTo>
                  <a:cubicBezTo>
                    <a:pt x="152" y="1746"/>
                    <a:pt x="681" y="1852"/>
                    <a:pt x="802" y="19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17"/>
            <p:cNvSpPr>
              <a:spLocks/>
            </p:cNvSpPr>
            <p:nvPr/>
          </p:nvSpPr>
          <p:spPr bwMode="auto">
            <a:xfrm>
              <a:off x="250825" y="3068638"/>
              <a:ext cx="1441450" cy="2808287"/>
            </a:xfrm>
            <a:custGeom>
              <a:avLst/>
              <a:gdLst>
                <a:gd name="T0" fmla="*/ 2147483647 w 802"/>
                <a:gd name="T1" fmla="*/ 0 h 1905"/>
                <a:gd name="T2" fmla="*/ 2147483647 w 802"/>
                <a:gd name="T3" fmla="*/ 2147483647 h 1905"/>
                <a:gd name="T4" fmla="*/ 2147483647 w 802"/>
                <a:gd name="T5" fmla="*/ 2147483647 h 1905"/>
                <a:gd name="T6" fmla="*/ 2147483647 w 802"/>
                <a:gd name="T7" fmla="*/ 2147483647 h 1905"/>
                <a:gd name="T8" fmla="*/ 2147483647 w 802"/>
                <a:gd name="T9" fmla="*/ 2147483647 h 1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1905"/>
                <a:gd name="T17" fmla="*/ 802 w 802"/>
                <a:gd name="T18" fmla="*/ 1905 h 19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1905">
                  <a:moveTo>
                    <a:pt x="802" y="0"/>
                  </a:moveTo>
                  <a:cubicBezTo>
                    <a:pt x="613" y="215"/>
                    <a:pt x="424" y="431"/>
                    <a:pt x="348" y="590"/>
                  </a:cubicBezTo>
                  <a:cubicBezTo>
                    <a:pt x="272" y="749"/>
                    <a:pt x="393" y="786"/>
                    <a:pt x="348" y="952"/>
                  </a:cubicBezTo>
                  <a:cubicBezTo>
                    <a:pt x="303" y="1118"/>
                    <a:pt x="0" y="1428"/>
                    <a:pt x="76" y="1587"/>
                  </a:cubicBezTo>
                  <a:cubicBezTo>
                    <a:pt x="152" y="1746"/>
                    <a:pt x="681" y="1852"/>
                    <a:pt x="802" y="19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143372" y="2000240"/>
            <a:ext cx="4666383" cy="7858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Страна знаний</a:t>
            </a:r>
          </a:p>
        </p:txBody>
      </p:sp>
      <p:pic>
        <p:nvPicPr>
          <p:cNvPr id="17" name="~PP3879.WAV">
            <a:hlinkClick r:id="" action="ppaction://media"/>
          </p:cNvPr>
          <p:cNvPicPr>
            <a:picLocks noRot="1" noChangeAspect="1"/>
          </p:cNvPicPr>
          <p:nvPr>
            <a:wavAudioFile r:embed="rId1" name="~PP3879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 descr="malch7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25" y="19288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C -0.01788 0.03473 -0.03576 0.06991 -0.04288 0.10186 C -0.05017 0.13426 -0.03576 0.15672 -0.04288 0.1926 C -0.05017 0.22824 -0.09826 0.27755 -0.08594 0.31713 C -0.07361 0.35695 0.01128 0.41366 0.0309 0.43102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A931A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 descr="C:\Users\Acer\Desktop\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2928938"/>
            <a:ext cx="3214688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2643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а</a:t>
            </a:r>
            <a:r>
              <a:rPr lang="ru-RU" sz="5400" baseline="30000"/>
              <a:t>5</a:t>
            </a:r>
            <a:r>
              <a:rPr lang="ru-RU" sz="5400">
                <a:sym typeface="Symbol" pitchFamily="18" charset="2"/>
              </a:rPr>
              <a:t>а</a:t>
            </a:r>
            <a:r>
              <a:rPr lang="ru-RU" sz="5400" baseline="30000">
                <a:sym typeface="Symbol" pitchFamily="18" charset="2"/>
              </a:rPr>
              <a:t>10</a:t>
            </a:r>
            <a:r>
              <a:rPr lang="ru-RU" sz="5400">
                <a:sym typeface="Symbol" pitchFamily="18" charset="2"/>
              </a:rPr>
              <a:t>=</a:t>
            </a:r>
            <a:endParaRPr lang="ru-RU" sz="54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1071563"/>
            <a:ext cx="2643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с</a:t>
            </a:r>
            <a:r>
              <a:rPr lang="ru-RU" sz="5400" baseline="30000"/>
              <a:t>19</a:t>
            </a:r>
            <a:r>
              <a:rPr lang="ru-RU" sz="5400">
                <a:sym typeface="Symbol" pitchFamily="18" charset="2"/>
              </a:rPr>
              <a:t>:с</a:t>
            </a:r>
            <a:r>
              <a:rPr lang="ru-RU" sz="5400" baseline="30000">
                <a:sym typeface="Symbol" pitchFamily="18" charset="2"/>
              </a:rPr>
              <a:t>11</a:t>
            </a:r>
            <a:r>
              <a:rPr lang="ru-RU" sz="5400">
                <a:sym typeface="Symbol" pitchFamily="18" charset="2"/>
              </a:rPr>
              <a:t>=</a:t>
            </a:r>
            <a:endParaRPr lang="ru-RU" sz="5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000250"/>
            <a:ext cx="314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х</a:t>
            </a:r>
            <a:r>
              <a:rPr lang="ru-RU" sz="5400" baseline="30000"/>
              <a:t>4</a:t>
            </a:r>
            <a:r>
              <a:rPr lang="ru-RU" sz="5400">
                <a:sym typeface="Symbol" pitchFamily="18" charset="2"/>
              </a:rPr>
              <a:t>х</a:t>
            </a:r>
            <a:r>
              <a:rPr lang="ru-RU" sz="5400" baseline="30000">
                <a:sym typeface="Symbol" pitchFamily="18" charset="2"/>
              </a:rPr>
              <a:t>8</a:t>
            </a:r>
            <a:r>
              <a:rPr lang="ru-RU" sz="5400">
                <a:sym typeface="Symbol" pitchFamily="18" charset="2"/>
              </a:rPr>
              <a:t>:х</a:t>
            </a:r>
            <a:r>
              <a:rPr lang="ru-RU" sz="5400" baseline="30000">
                <a:sym typeface="Symbol" pitchFamily="18" charset="2"/>
              </a:rPr>
              <a:t>3</a:t>
            </a:r>
            <a:r>
              <a:rPr lang="ru-RU" sz="5400">
                <a:sym typeface="Symbol" pitchFamily="18" charset="2"/>
              </a:rPr>
              <a:t>=</a:t>
            </a:r>
            <a:endParaRPr lang="ru-RU" sz="5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2857500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(а</a:t>
            </a:r>
            <a:r>
              <a:rPr lang="ru-RU" sz="5400" baseline="30000"/>
              <a:t>2</a:t>
            </a:r>
            <a:r>
              <a:rPr lang="ru-RU" sz="5400">
                <a:sym typeface="Symbol" pitchFamily="18" charset="2"/>
              </a:rPr>
              <a:t>)</a:t>
            </a:r>
            <a:r>
              <a:rPr lang="ru-RU" sz="5400" baseline="30000">
                <a:sym typeface="Symbol" pitchFamily="18" charset="2"/>
              </a:rPr>
              <a:t>5</a:t>
            </a:r>
            <a:r>
              <a:rPr lang="ru-RU" sz="5400">
                <a:sym typeface="Symbol" pitchFamily="18" charset="2"/>
              </a:rPr>
              <a:t>=</a:t>
            </a:r>
            <a:endParaRPr lang="ru-RU" sz="5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3857625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(а</a:t>
            </a:r>
            <a:r>
              <a:rPr lang="ru-RU" sz="5400" baseline="30000"/>
              <a:t>2</a:t>
            </a:r>
            <a:r>
              <a:rPr lang="ru-RU" sz="5400">
                <a:sym typeface="Symbol" pitchFamily="18" charset="2"/>
              </a:rPr>
              <a:t>)</a:t>
            </a:r>
            <a:r>
              <a:rPr lang="ru-RU" sz="5400" baseline="30000">
                <a:sym typeface="Symbol" pitchFamily="18" charset="2"/>
              </a:rPr>
              <a:t>5</a:t>
            </a:r>
            <a:r>
              <a:rPr lang="ru-RU" sz="5400">
                <a:sym typeface="Symbol" pitchFamily="18" charset="2"/>
              </a:rPr>
              <a:t>:а</a:t>
            </a:r>
            <a:r>
              <a:rPr lang="ru-RU" sz="5400" baseline="30000">
                <a:sym typeface="Symbol" pitchFamily="18" charset="2"/>
              </a:rPr>
              <a:t>3</a:t>
            </a:r>
            <a:r>
              <a:rPr lang="ru-RU" sz="5400">
                <a:sym typeface="Symbol" pitchFamily="18" charset="2"/>
              </a:rPr>
              <a:t>=</a:t>
            </a:r>
            <a:endParaRPr lang="ru-RU" sz="5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4786313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(2х</a:t>
            </a:r>
            <a:r>
              <a:rPr lang="ru-RU" sz="5400">
                <a:sym typeface="Symbol" pitchFamily="18" charset="2"/>
              </a:rPr>
              <a:t>)</a:t>
            </a:r>
            <a:r>
              <a:rPr lang="ru-RU" sz="5400" baseline="30000">
                <a:sym typeface="Symbol" pitchFamily="18" charset="2"/>
              </a:rPr>
              <a:t>3</a:t>
            </a:r>
            <a:r>
              <a:rPr lang="ru-RU" sz="5400">
                <a:sym typeface="Symbol" pitchFamily="18" charset="2"/>
              </a:rPr>
              <a:t>=</a:t>
            </a:r>
            <a:endParaRPr lang="ru-RU" sz="5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5715000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((у</a:t>
            </a:r>
            <a:r>
              <a:rPr lang="ru-RU" sz="5400" baseline="30000">
                <a:sym typeface="Symbol" pitchFamily="18" charset="2"/>
              </a:rPr>
              <a:t>2</a:t>
            </a:r>
            <a:r>
              <a:rPr lang="ru-RU" sz="5400">
                <a:sym typeface="Symbol" pitchFamily="18" charset="2"/>
              </a:rPr>
              <a:t>)</a:t>
            </a:r>
            <a:r>
              <a:rPr lang="ru-RU" sz="5400" baseline="30000">
                <a:sym typeface="Symbol" pitchFamily="18" charset="2"/>
              </a:rPr>
              <a:t>3</a:t>
            </a:r>
            <a:r>
              <a:rPr lang="ru-RU" sz="5400">
                <a:sym typeface="Symbol" pitchFamily="18" charset="2"/>
              </a:rPr>
              <a:t>)</a:t>
            </a:r>
            <a:r>
              <a:rPr lang="ru-RU" sz="5400" baseline="30000">
                <a:sym typeface="Symbol" pitchFamily="18" charset="2"/>
              </a:rPr>
              <a:t>4</a:t>
            </a:r>
            <a:r>
              <a:rPr lang="ru-RU" sz="5400">
                <a:sym typeface="Symbol" pitchFamily="18" charset="2"/>
              </a:rPr>
              <a:t>=</a:t>
            </a:r>
            <a:endParaRPr lang="ru-RU" sz="54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29438" y="3071813"/>
            <a:ext cx="1214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6600"/>
                </a:solidFill>
                <a:sym typeface="Symbol" pitchFamily="18" charset="2"/>
              </a:rPr>
              <a:t>а</a:t>
            </a:r>
            <a:r>
              <a:rPr lang="ru-RU" sz="5400" baseline="30000">
                <a:solidFill>
                  <a:srgbClr val="006600"/>
                </a:solidFill>
                <a:sym typeface="Symbol" pitchFamily="18" charset="2"/>
              </a:rPr>
              <a:t>15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3357563"/>
            <a:ext cx="1214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6600"/>
                </a:solidFill>
                <a:sym typeface="Symbol" pitchFamily="18" charset="2"/>
              </a:rPr>
              <a:t>с</a:t>
            </a:r>
            <a:r>
              <a:rPr lang="ru-RU" sz="5400" baseline="30000">
                <a:solidFill>
                  <a:srgbClr val="006600"/>
                </a:solidFill>
                <a:sym typeface="Symbol" pitchFamily="18" charset="2"/>
              </a:rPr>
              <a:t>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29438" y="3286125"/>
            <a:ext cx="1214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6600"/>
                </a:solidFill>
                <a:sym typeface="Symbol" pitchFamily="18" charset="2"/>
              </a:rPr>
              <a:t>х</a:t>
            </a:r>
            <a:r>
              <a:rPr lang="ru-RU" sz="5400" baseline="30000">
                <a:solidFill>
                  <a:srgbClr val="006600"/>
                </a:solidFill>
                <a:sym typeface="Symbol" pitchFamily="18" charset="2"/>
              </a:rPr>
              <a:t>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29438" y="3286125"/>
            <a:ext cx="1214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6600"/>
                </a:solidFill>
                <a:sym typeface="Symbol" pitchFamily="18" charset="2"/>
              </a:rPr>
              <a:t>а</a:t>
            </a:r>
            <a:r>
              <a:rPr lang="ru-RU" sz="5400" baseline="30000">
                <a:solidFill>
                  <a:srgbClr val="006600"/>
                </a:solidFill>
                <a:sym typeface="Symbol" pitchFamily="18" charset="2"/>
              </a:rPr>
              <a:t>10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3688" y="3357563"/>
            <a:ext cx="1214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6600"/>
                </a:solidFill>
                <a:sym typeface="Symbol" pitchFamily="18" charset="2"/>
              </a:rPr>
              <a:t>а</a:t>
            </a:r>
            <a:r>
              <a:rPr lang="ru-RU" sz="5400" baseline="30000">
                <a:solidFill>
                  <a:srgbClr val="006600"/>
                </a:solidFill>
                <a:sym typeface="Symbol" pitchFamily="18" charset="2"/>
              </a:rPr>
              <a:t>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15125" y="3357563"/>
            <a:ext cx="1214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6600"/>
                </a:solidFill>
                <a:sym typeface="Symbol" pitchFamily="18" charset="2"/>
              </a:rPr>
              <a:t>8х</a:t>
            </a:r>
            <a:r>
              <a:rPr lang="ru-RU" sz="5400" baseline="30000">
                <a:solidFill>
                  <a:srgbClr val="006600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0" y="3286125"/>
            <a:ext cx="1214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006600"/>
                </a:solidFill>
                <a:sym typeface="Symbol" pitchFamily="18" charset="2"/>
              </a:rPr>
              <a:t>у</a:t>
            </a:r>
            <a:r>
              <a:rPr lang="ru-RU" sz="5400" baseline="30000">
                <a:solidFill>
                  <a:srgbClr val="006600"/>
                </a:solidFill>
                <a:sym typeface="Symbol" pitchFamily="18" charset="2"/>
              </a:rPr>
              <a:t>24</a:t>
            </a:r>
          </a:p>
        </p:txBody>
      </p:sp>
      <p:pic>
        <p:nvPicPr>
          <p:cNvPr id="24" name="~PP1079.WAV">
            <a:hlinkClick r:id="" action="ppaction://media"/>
          </p:cNvPr>
          <p:cNvPicPr>
            <a:picLocks noRot="1" noChangeAspect="1"/>
          </p:cNvPicPr>
          <p:nvPr>
            <a:wavAudioFile r:embed="rId2" name="~PP1079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2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03704E-6 L -0.42518 -0.43056 " pathEditMode="relative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5413E-6 L -0.41093 -0.3402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9202E-6 L -0.41857 -0.1933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9202E-6 L -0.4816 -0.077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4987E-6 L -0.39531 0.0629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47395 0.2055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9202E-6 L -0.42656 0.3312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 descr="C:\Users\Acer\Desktop\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2500313"/>
            <a:ext cx="34178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2928938" y="5143500"/>
            <a:ext cx="2952750" cy="744538"/>
            <a:chOff x="4067175" y="5661025"/>
            <a:chExt cx="2952750" cy="744538"/>
          </a:xfrm>
        </p:grpSpPr>
        <p:sp>
          <p:nvSpPr>
            <p:cNvPr id="13320" name="Freeform 19"/>
            <p:cNvSpPr>
              <a:spLocks/>
            </p:cNvSpPr>
            <p:nvPr/>
          </p:nvSpPr>
          <p:spPr bwMode="auto">
            <a:xfrm>
              <a:off x="4140200" y="5661025"/>
              <a:ext cx="2736850" cy="455613"/>
            </a:xfrm>
            <a:custGeom>
              <a:avLst/>
              <a:gdLst>
                <a:gd name="T0" fmla="*/ 0 w 1724"/>
                <a:gd name="T1" fmla="*/ 2147483647 h 287"/>
                <a:gd name="T2" fmla="*/ 2147483647 w 1724"/>
                <a:gd name="T3" fmla="*/ 2147483647 h 287"/>
                <a:gd name="T4" fmla="*/ 2147483647 w 1724"/>
                <a:gd name="T5" fmla="*/ 0 h 287"/>
                <a:gd name="T6" fmla="*/ 0 60000 65536"/>
                <a:gd name="T7" fmla="*/ 0 60000 65536"/>
                <a:gd name="T8" fmla="*/ 0 60000 65536"/>
                <a:gd name="T9" fmla="*/ 0 w 1724"/>
                <a:gd name="T10" fmla="*/ 0 h 287"/>
                <a:gd name="T11" fmla="*/ 1724 w 1724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4" h="287">
                  <a:moveTo>
                    <a:pt x="0" y="91"/>
                  </a:moveTo>
                  <a:cubicBezTo>
                    <a:pt x="151" y="189"/>
                    <a:pt x="303" y="287"/>
                    <a:pt x="590" y="272"/>
                  </a:cubicBezTo>
                  <a:cubicBezTo>
                    <a:pt x="877" y="257"/>
                    <a:pt x="1300" y="128"/>
                    <a:pt x="17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20"/>
            <p:cNvSpPr>
              <a:spLocks/>
            </p:cNvSpPr>
            <p:nvPr/>
          </p:nvSpPr>
          <p:spPr bwMode="auto">
            <a:xfrm>
              <a:off x="4067175" y="5734050"/>
              <a:ext cx="2952750" cy="671513"/>
            </a:xfrm>
            <a:custGeom>
              <a:avLst/>
              <a:gdLst>
                <a:gd name="T0" fmla="*/ 0 w 1724"/>
                <a:gd name="T1" fmla="*/ 2147483647 h 287"/>
                <a:gd name="T2" fmla="*/ 2147483647 w 1724"/>
                <a:gd name="T3" fmla="*/ 2147483647 h 287"/>
                <a:gd name="T4" fmla="*/ 2147483647 w 1724"/>
                <a:gd name="T5" fmla="*/ 0 h 287"/>
                <a:gd name="T6" fmla="*/ 0 60000 65536"/>
                <a:gd name="T7" fmla="*/ 0 60000 65536"/>
                <a:gd name="T8" fmla="*/ 0 60000 65536"/>
                <a:gd name="T9" fmla="*/ 0 w 1724"/>
                <a:gd name="T10" fmla="*/ 0 h 287"/>
                <a:gd name="T11" fmla="*/ 1724 w 1724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4" h="287">
                  <a:moveTo>
                    <a:pt x="0" y="91"/>
                  </a:moveTo>
                  <a:cubicBezTo>
                    <a:pt x="151" y="189"/>
                    <a:pt x="303" y="287"/>
                    <a:pt x="590" y="272"/>
                  </a:cubicBezTo>
                  <a:cubicBezTo>
                    <a:pt x="877" y="257"/>
                    <a:pt x="1300" y="128"/>
                    <a:pt x="17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143108" y="1071546"/>
            <a:ext cx="4666383" cy="7858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Страна знаний</a:t>
            </a:r>
          </a:p>
        </p:txBody>
      </p:sp>
      <p:pic>
        <p:nvPicPr>
          <p:cNvPr id="14" name="~PP189.WAV">
            <a:hlinkClick r:id="" action="ppaction://media"/>
          </p:cNvPr>
          <p:cNvPicPr>
            <a:picLocks noRot="1" noChangeAspect="1"/>
          </p:cNvPicPr>
          <p:nvPr>
            <a:wavAudioFile r:embed="rId2" name="~PP189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2" descr="C:\Users\Acer\Desktop\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88" y="2571750"/>
            <a:ext cx="2286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 descr="malch7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25" y="42148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67453E-7 C 0.01041 0.01226 0.021 0.02475 0.06354 0.02013 C 0.10607 0.0155 0.22291 -0.01897 0.25503 -0.02637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Acer\Desktop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774.WAV">
            <a:hlinkClick r:id="" action="ppaction://media"/>
          </p:cNvPr>
          <p:cNvPicPr>
            <a:picLocks noRot="1" noChangeAspect="1"/>
          </p:cNvPicPr>
          <p:nvPr>
            <a:wavAudioFile r:embed="rId1" name="~PP774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Acer\Desktop\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0" y="214313"/>
            <a:ext cx="28575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:\Users\Acer\Desktop\0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01678">
            <a:off x="3175" y="4435475"/>
            <a:ext cx="199707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79 -0.00764 C 0.11632 -0.01226 0.14184 -0.01666 0.16093 -0.0354 C 0.18003 -0.05413 0.18263 -0.10225 0.20573 -0.1196 C 0.22882 -0.13695 0.27621 -0.12492 0.3 -0.13949 C 0.32378 -0.15406 0.32239 -0.19015 0.34826 -0.2068 C 0.37413 -0.22346 0.43073 -0.22346 0.45503 -0.23896 C 0.47934 -0.25446 0.47552 -0.28291 0.49427 -0.30026 C 0.51302 -0.31761 0.55364 -0.33542 0.5677 -0.34305 C 0.58177 -0.35069 0.57986 -0.3486 0.57812 -0.34629 " pathEditMode="relative" rAng="0" ptsTypes="aaaaaaaaA">
                                      <p:cBhvr>
                                        <p:cTn id="17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9.1|10.4|12.6|8.3|8.9|11.6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280</Words>
  <Application>Microsoft Office PowerPoint</Application>
  <PresentationFormat>Экран (4:3)</PresentationFormat>
  <Paragraphs>58</Paragraphs>
  <Slides>16</Slides>
  <Notes>0</Notes>
  <HiddenSlides>0</HiddenSlides>
  <MMClips>10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Times New Roman</vt:lpstr>
      <vt:lpstr>Symbol</vt:lpstr>
      <vt:lpstr>Оформление по умолчанию</vt:lpstr>
      <vt:lpstr>Затмение</vt:lpstr>
      <vt:lpstr>1_Оформление по умолчанию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Одночлен  </vt:lpstr>
      <vt:lpstr>Стандартный вид одночлена</vt:lpstr>
      <vt:lpstr>Коэффициент одночлена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www.PHILka.RU</cp:lastModifiedBy>
  <cp:revision>66</cp:revision>
  <dcterms:created xsi:type="dcterms:W3CDTF">2008-10-02T13:14:14Z</dcterms:created>
  <dcterms:modified xsi:type="dcterms:W3CDTF">2010-05-20T06:10:01Z</dcterms:modified>
</cp:coreProperties>
</file>