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1" r:id="rId3"/>
    <p:sldId id="257" r:id="rId4"/>
    <p:sldId id="260" r:id="rId5"/>
    <p:sldId id="268" r:id="rId6"/>
    <p:sldId id="262" r:id="rId7"/>
    <p:sldId id="264" r:id="rId8"/>
    <p:sldId id="265" r:id="rId9"/>
    <p:sldId id="263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3300"/>
    <a:srgbClr val="800080"/>
    <a:srgbClr val="FF0066"/>
    <a:srgbClr val="990033"/>
    <a:srgbClr val="FFFFCC"/>
    <a:srgbClr val="FF6600"/>
    <a:srgbClr val="FFCC99"/>
    <a:srgbClr val="FFCCFF"/>
    <a:srgbClr val="8E583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3E283-7EC5-4C24-895D-30A3908A9C0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75AD70-239D-4B92-88C6-4C15200D129A}">
      <dgm:prSet phldrT="[Текст]" custT="1"/>
      <dgm:spPr>
        <a:gradFill rotWithShape="0">
          <a:gsLst>
            <a:gs pos="35000">
              <a:srgbClr val="DCEBF5">
                <a:alpha val="0"/>
              </a:srgbClr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</dgm:spPr>
      <dgm:t>
        <a:bodyPr anchor="t" anchorCtr="0"/>
        <a:lstStyle/>
        <a:p>
          <a:pPr algn="ctr"/>
          <a:r>
            <a:rPr lang="ru-RU" sz="2800" dirty="0" smtClean="0">
              <a:ln>
                <a:solidFill>
                  <a:srgbClr val="FF0000"/>
                </a:solidFill>
              </a:ln>
              <a:solidFill>
                <a:srgbClr val="CC3300"/>
              </a:solidFill>
            </a:rPr>
            <a:t>Подготовка площадки</a:t>
          </a:r>
          <a:endParaRPr lang="ru-RU" sz="2800" dirty="0">
            <a:ln>
              <a:solidFill>
                <a:srgbClr val="FF0000"/>
              </a:solidFill>
            </a:ln>
            <a:solidFill>
              <a:srgbClr val="CC3300"/>
            </a:solidFill>
          </a:endParaRPr>
        </a:p>
      </dgm:t>
    </dgm:pt>
    <dgm:pt modelId="{C6BD08AC-6ABF-408F-B7F0-9C117D8C3377}" type="parTrans" cxnId="{96E74A94-A10F-436C-A088-7FD44C4CB044}">
      <dgm:prSet/>
      <dgm:spPr/>
      <dgm:t>
        <a:bodyPr/>
        <a:lstStyle/>
        <a:p>
          <a:endParaRPr lang="ru-RU"/>
        </a:p>
      </dgm:t>
    </dgm:pt>
    <dgm:pt modelId="{46F1C4F4-E2DB-43D6-A583-C24047B996C8}" type="sibTrans" cxnId="{96E74A94-A10F-436C-A088-7FD44C4CB044}">
      <dgm:prSet/>
      <dgm:spPr/>
      <dgm:t>
        <a:bodyPr/>
        <a:lstStyle/>
        <a:p>
          <a:endParaRPr lang="ru-RU"/>
        </a:p>
      </dgm:t>
    </dgm:pt>
    <dgm:pt modelId="{EA348AD5-65D9-452C-9160-E224D15FD21B}">
      <dgm:prSet phldrT="[Текст]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pPr algn="ctr"/>
          <a:r>
            <a:rPr lang="ru-RU" dirty="0" smtClean="0">
              <a:ln>
                <a:solidFill>
                  <a:schemeClr val="accent2">
                    <a:lumMod val="75000"/>
                  </a:schemeClr>
                </a:solidFill>
              </a:ln>
              <a:solidFill>
                <a:srgbClr val="990033"/>
              </a:solidFill>
            </a:rPr>
            <a:t>Строительство. Выдача ордеров</a:t>
          </a:r>
          <a:endParaRPr lang="ru-RU" dirty="0">
            <a:ln>
              <a:solidFill>
                <a:schemeClr val="accent2">
                  <a:lumMod val="75000"/>
                </a:schemeClr>
              </a:solidFill>
            </a:ln>
            <a:solidFill>
              <a:srgbClr val="990033"/>
            </a:solidFill>
          </a:endParaRPr>
        </a:p>
      </dgm:t>
    </dgm:pt>
    <dgm:pt modelId="{90EF722E-7447-4C1F-839F-279A214215FD}" type="parTrans" cxnId="{DAB14416-03DA-428E-8D46-AD638C226AB7}">
      <dgm:prSet/>
      <dgm:spPr/>
      <dgm:t>
        <a:bodyPr/>
        <a:lstStyle/>
        <a:p>
          <a:endParaRPr lang="ru-RU"/>
        </a:p>
      </dgm:t>
    </dgm:pt>
    <dgm:pt modelId="{666AFB56-7BD2-4D97-9F4E-0F8CD10E7890}" type="sibTrans" cxnId="{DAB14416-03DA-428E-8D46-AD638C226AB7}">
      <dgm:prSet/>
      <dgm:spPr/>
      <dgm:t>
        <a:bodyPr/>
        <a:lstStyle/>
        <a:p>
          <a:endParaRPr lang="ru-RU"/>
        </a:p>
      </dgm:t>
    </dgm:pt>
    <dgm:pt modelId="{6E91ECF4-F52E-4F09-B01A-9F3E6D502D2D}">
      <dgm:prSet phldrT="[Текст]"/>
      <dgm:spPr>
        <a:gradFill rotWithShape="0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</dgm:spPr>
      <dgm:t>
        <a:bodyPr/>
        <a:lstStyle/>
        <a:p>
          <a:pPr algn="ctr"/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Новоселье</a:t>
          </a:r>
          <a:endParaRPr lang="ru-RU" baseline="0" dirty="0">
            <a:solidFill>
              <a:schemeClr val="accent2">
                <a:lumMod val="75000"/>
              </a:schemeClr>
            </a:solidFill>
          </a:endParaRPr>
        </a:p>
      </dgm:t>
    </dgm:pt>
    <dgm:pt modelId="{03B58EF4-3ECE-4D1E-936E-E82A539742F7}" type="parTrans" cxnId="{692FAC2C-55D1-4EB4-B749-55F490A05944}">
      <dgm:prSet/>
      <dgm:spPr/>
      <dgm:t>
        <a:bodyPr/>
        <a:lstStyle/>
        <a:p>
          <a:endParaRPr lang="ru-RU"/>
        </a:p>
      </dgm:t>
    </dgm:pt>
    <dgm:pt modelId="{8A0F10B7-DF33-4CCE-A645-A5827C6CDD82}" type="sibTrans" cxnId="{692FAC2C-55D1-4EB4-B749-55F490A05944}">
      <dgm:prSet/>
      <dgm:spPr/>
      <dgm:t>
        <a:bodyPr/>
        <a:lstStyle/>
        <a:p>
          <a:endParaRPr lang="ru-RU"/>
        </a:p>
      </dgm:t>
    </dgm:pt>
    <dgm:pt modelId="{AB26CB6E-95B7-4493-90FF-70C8EDD70400}">
      <dgm:prSet phldrT="[Текст]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</dgm:spPr>
      <dgm:t>
        <a:bodyPr/>
        <a:lstStyle/>
        <a:p>
          <a:pPr algn="ctr"/>
          <a:r>
            <a:rPr lang="ru-RU" b="1" dirty="0" smtClean="0"/>
            <a:t>ПОЛУЧЕНИЕ ПРЕМИЙ</a:t>
          </a:r>
          <a:endParaRPr lang="ru-RU" b="1" dirty="0"/>
        </a:p>
      </dgm:t>
    </dgm:pt>
    <dgm:pt modelId="{51778619-3983-4AB5-9D2A-3CB53267310D}" type="parTrans" cxnId="{D16D8F8E-E68A-4ADD-9D3F-AE68DE39864F}">
      <dgm:prSet/>
      <dgm:spPr/>
      <dgm:t>
        <a:bodyPr/>
        <a:lstStyle/>
        <a:p>
          <a:endParaRPr lang="ru-RU"/>
        </a:p>
      </dgm:t>
    </dgm:pt>
    <dgm:pt modelId="{AC48E295-6CD1-4847-8CFF-B0CD76B8AC62}" type="sibTrans" cxnId="{D16D8F8E-E68A-4ADD-9D3F-AE68DE39864F}">
      <dgm:prSet/>
      <dgm:spPr/>
      <dgm:t>
        <a:bodyPr/>
        <a:lstStyle/>
        <a:p>
          <a:endParaRPr lang="ru-RU"/>
        </a:p>
      </dgm:t>
    </dgm:pt>
    <dgm:pt modelId="{782705DC-C0D3-4C80-8CC7-CABFC34DDB33}" type="pres">
      <dgm:prSet presAssocID="{F473E283-7EC5-4C24-895D-30A3908A9C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D3E0E1-3277-4C28-B04A-DAB706F7F4B9}" type="pres">
      <dgm:prSet presAssocID="{8675AD70-239D-4B92-88C6-4C15200D129A}" presName="parentLin" presStyleCnt="0"/>
      <dgm:spPr/>
    </dgm:pt>
    <dgm:pt modelId="{3DC3C341-95B5-4C70-A0CD-CAA96DF6C253}" type="pres">
      <dgm:prSet presAssocID="{8675AD70-239D-4B92-88C6-4C15200D129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5F71435-DBDD-4927-8701-DDD6559AEC14}" type="pres">
      <dgm:prSet presAssocID="{8675AD70-239D-4B92-88C6-4C15200D129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C8B8A-CDBE-4F0D-B25A-A765942B9A30}" type="pres">
      <dgm:prSet presAssocID="{8675AD70-239D-4B92-88C6-4C15200D129A}" presName="negativeSpace" presStyleCnt="0"/>
      <dgm:spPr/>
    </dgm:pt>
    <dgm:pt modelId="{3D4552C7-BE16-4B93-9C04-8D092E40E0E0}" type="pres">
      <dgm:prSet presAssocID="{8675AD70-239D-4B92-88C6-4C15200D129A}" presName="childText" presStyleLbl="conFgAcc1" presStyleIdx="0" presStyleCnt="4">
        <dgm:presLayoutVars>
          <dgm:bulletEnabled val="1"/>
        </dgm:presLayoutVars>
      </dgm:prSet>
      <dgm:spPr/>
    </dgm:pt>
    <dgm:pt modelId="{B0B7A7ED-D482-40F8-9D55-B93253A03BBF}" type="pres">
      <dgm:prSet presAssocID="{46F1C4F4-E2DB-43D6-A583-C24047B996C8}" presName="spaceBetweenRectangles" presStyleCnt="0"/>
      <dgm:spPr/>
    </dgm:pt>
    <dgm:pt modelId="{0E01D1D8-CAF5-42DE-A61F-C48BA257D5B8}" type="pres">
      <dgm:prSet presAssocID="{EA348AD5-65D9-452C-9160-E224D15FD21B}" presName="parentLin" presStyleCnt="0"/>
      <dgm:spPr/>
    </dgm:pt>
    <dgm:pt modelId="{91CE2AC2-30D5-46A2-AE24-399A169B813E}" type="pres">
      <dgm:prSet presAssocID="{EA348AD5-65D9-452C-9160-E224D15FD21B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615B91F-AF8E-4FBE-9885-93C16F6FBFC2}" type="pres">
      <dgm:prSet presAssocID="{EA348AD5-65D9-452C-9160-E224D15FD21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240F51-28A3-40F0-8737-4D6ADEF9FBCE}" type="pres">
      <dgm:prSet presAssocID="{EA348AD5-65D9-452C-9160-E224D15FD21B}" presName="negativeSpace" presStyleCnt="0"/>
      <dgm:spPr/>
    </dgm:pt>
    <dgm:pt modelId="{E0EF59DD-1250-4579-B199-94CD830086A5}" type="pres">
      <dgm:prSet presAssocID="{EA348AD5-65D9-452C-9160-E224D15FD21B}" presName="childText" presStyleLbl="conFgAcc1" presStyleIdx="1" presStyleCnt="4">
        <dgm:presLayoutVars>
          <dgm:bulletEnabled val="1"/>
        </dgm:presLayoutVars>
      </dgm:prSet>
      <dgm:spPr/>
    </dgm:pt>
    <dgm:pt modelId="{5FEAEC0E-5150-41A7-B195-DD69FBF11491}" type="pres">
      <dgm:prSet presAssocID="{666AFB56-7BD2-4D97-9F4E-0F8CD10E7890}" presName="spaceBetweenRectangles" presStyleCnt="0"/>
      <dgm:spPr/>
    </dgm:pt>
    <dgm:pt modelId="{1CD03996-F651-4C28-A945-4344276896EC}" type="pres">
      <dgm:prSet presAssocID="{6E91ECF4-F52E-4F09-B01A-9F3E6D502D2D}" presName="parentLin" presStyleCnt="0"/>
      <dgm:spPr/>
    </dgm:pt>
    <dgm:pt modelId="{011422E3-9C61-4DEF-BBD0-E5C3E99CED92}" type="pres">
      <dgm:prSet presAssocID="{6E91ECF4-F52E-4F09-B01A-9F3E6D502D2D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BCF9B4B6-1E2A-40F4-94DA-65BEF879B30E}" type="pres">
      <dgm:prSet presAssocID="{6E91ECF4-F52E-4F09-B01A-9F3E6D502D2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A303D-ED19-4578-A9DF-A0E742521BCE}" type="pres">
      <dgm:prSet presAssocID="{6E91ECF4-F52E-4F09-B01A-9F3E6D502D2D}" presName="negativeSpace" presStyleCnt="0"/>
      <dgm:spPr/>
    </dgm:pt>
    <dgm:pt modelId="{983D6B1C-E1A6-4104-B924-CC748146C0EF}" type="pres">
      <dgm:prSet presAssocID="{6E91ECF4-F52E-4F09-B01A-9F3E6D502D2D}" presName="childText" presStyleLbl="conFgAcc1" presStyleIdx="2" presStyleCnt="4">
        <dgm:presLayoutVars>
          <dgm:bulletEnabled val="1"/>
        </dgm:presLayoutVars>
      </dgm:prSet>
      <dgm:spPr/>
    </dgm:pt>
    <dgm:pt modelId="{F2EC3D03-B79F-4606-844F-C985EA79A8FD}" type="pres">
      <dgm:prSet presAssocID="{8A0F10B7-DF33-4CCE-A645-A5827C6CDD82}" presName="spaceBetweenRectangles" presStyleCnt="0"/>
      <dgm:spPr/>
    </dgm:pt>
    <dgm:pt modelId="{E09322D9-F391-40A5-BE5F-EB1CF0231D44}" type="pres">
      <dgm:prSet presAssocID="{AB26CB6E-95B7-4493-90FF-70C8EDD70400}" presName="parentLin" presStyleCnt="0"/>
      <dgm:spPr/>
    </dgm:pt>
    <dgm:pt modelId="{04CF0032-B7D0-4F77-B641-FBA4BBE669FE}" type="pres">
      <dgm:prSet presAssocID="{AB26CB6E-95B7-4493-90FF-70C8EDD70400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7486BC23-9C77-4B7B-9563-E46F7F2A502D}" type="pres">
      <dgm:prSet presAssocID="{AB26CB6E-95B7-4493-90FF-70C8EDD7040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A2445F-8A73-4B34-9655-3AC198BD814E}" type="pres">
      <dgm:prSet presAssocID="{AB26CB6E-95B7-4493-90FF-70C8EDD70400}" presName="negativeSpace" presStyleCnt="0"/>
      <dgm:spPr/>
    </dgm:pt>
    <dgm:pt modelId="{7B00FA8B-6672-42AF-B5BD-77FF43BF64A9}" type="pres">
      <dgm:prSet presAssocID="{AB26CB6E-95B7-4493-90FF-70C8EDD70400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6614F78-0869-458B-BE59-4F84A1126301}" type="presOf" srcId="{6E91ECF4-F52E-4F09-B01A-9F3E6D502D2D}" destId="{BCF9B4B6-1E2A-40F4-94DA-65BEF879B30E}" srcOrd="1" destOrd="0" presId="urn:microsoft.com/office/officeart/2005/8/layout/list1"/>
    <dgm:cxn modelId="{470A1679-DBF4-49D8-B289-31861485F8B4}" type="presOf" srcId="{8675AD70-239D-4B92-88C6-4C15200D129A}" destId="{95F71435-DBDD-4927-8701-DDD6559AEC14}" srcOrd="1" destOrd="0" presId="urn:microsoft.com/office/officeart/2005/8/layout/list1"/>
    <dgm:cxn modelId="{9C2DCC56-499A-4C0C-97CE-6B42B26F7E16}" type="presOf" srcId="{AB26CB6E-95B7-4493-90FF-70C8EDD70400}" destId="{7486BC23-9C77-4B7B-9563-E46F7F2A502D}" srcOrd="1" destOrd="0" presId="urn:microsoft.com/office/officeart/2005/8/layout/list1"/>
    <dgm:cxn modelId="{666331D8-CFF6-48BE-B009-A598978F8F37}" type="presOf" srcId="{AB26CB6E-95B7-4493-90FF-70C8EDD70400}" destId="{04CF0032-B7D0-4F77-B641-FBA4BBE669FE}" srcOrd="0" destOrd="0" presId="urn:microsoft.com/office/officeart/2005/8/layout/list1"/>
    <dgm:cxn modelId="{6B800CE7-113B-4A99-9897-947B4123A3CA}" type="presOf" srcId="{EA348AD5-65D9-452C-9160-E224D15FD21B}" destId="{9615B91F-AF8E-4FBE-9885-93C16F6FBFC2}" srcOrd="1" destOrd="0" presId="urn:microsoft.com/office/officeart/2005/8/layout/list1"/>
    <dgm:cxn modelId="{ADCA2B25-CED8-4CC8-A7E0-CFD990B048A7}" type="presOf" srcId="{8675AD70-239D-4B92-88C6-4C15200D129A}" destId="{3DC3C341-95B5-4C70-A0CD-CAA96DF6C253}" srcOrd="0" destOrd="0" presId="urn:microsoft.com/office/officeart/2005/8/layout/list1"/>
    <dgm:cxn modelId="{96E74A94-A10F-436C-A088-7FD44C4CB044}" srcId="{F473E283-7EC5-4C24-895D-30A3908A9C03}" destId="{8675AD70-239D-4B92-88C6-4C15200D129A}" srcOrd="0" destOrd="0" parTransId="{C6BD08AC-6ABF-408F-B7F0-9C117D8C3377}" sibTransId="{46F1C4F4-E2DB-43D6-A583-C24047B996C8}"/>
    <dgm:cxn modelId="{692FAC2C-55D1-4EB4-B749-55F490A05944}" srcId="{F473E283-7EC5-4C24-895D-30A3908A9C03}" destId="{6E91ECF4-F52E-4F09-B01A-9F3E6D502D2D}" srcOrd="2" destOrd="0" parTransId="{03B58EF4-3ECE-4D1E-936E-E82A539742F7}" sibTransId="{8A0F10B7-DF33-4CCE-A645-A5827C6CDD82}"/>
    <dgm:cxn modelId="{5E2F6612-4217-485F-BF22-CF7BF96DF005}" type="presOf" srcId="{F473E283-7EC5-4C24-895D-30A3908A9C03}" destId="{782705DC-C0D3-4C80-8CC7-CABFC34DDB33}" srcOrd="0" destOrd="0" presId="urn:microsoft.com/office/officeart/2005/8/layout/list1"/>
    <dgm:cxn modelId="{25B3A700-DB5E-4881-967D-5136924A11AE}" type="presOf" srcId="{EA348AD5-65D9-452C-9160-E224D15FD21B}" destId="{91CE2AC2-30D5-46A2-AE24-399A169B813E}" srcOrd="0" destOrd="0" presId="urn:microsoft.com/office/officeart/2005/8/layout/list1"/>
    <dgm:cxn modelId="{D16D8F8E-E68A-4ADD-9D3F-AE68DE39864F}" srcId="{F473E283-7EC5-4C24-895D-30A3908A9C03}" destId="{AB26CB6E-95B7-4493-90FF-70C8EDD70400}" srcOrd="3" destOrd="0" parTransId="{51778619-3983-4AB5-9D2A-3CB53267310D}" sibTransId="{AC48E295-6CD1-4847-8CFF-B0CD76B8AC62}"/>
    <dgm:cxn modelId="{DAB14416-03DA-428E-8D46-AD638C226AB7}" srcId="{F473E283-7EC5-4C24-895D-30A3908A9C03}" destId="{EA348AD5-65D9-452C-9160-E224D15FD21B}" srcOrd="1" destOrd="0" parTransId="{90EF722E-7447-4C1F-839F-279A214215FD}" sibTransId="{666AFB56-7BD2-4D97-9F4E-0F8CD10E7890}"/>
    <dgm:cxn modelId="{5C9DF5B1-855B-4EBD-A904-E41A901954A5}" type="presOf" srcId="{6E91ECF4-F52E-4F09-B01A-9F3E6D502D2D}" destId="{011422E3-9C61-4DEF-BBD0-E5C3E99CED92}" srcOrd="0" destOrd="0" presId="urn:microsoft.com/office/officeart/2005/8/layout/list1"/>
    <dgm:cxn modelId="{E37A05D9-40A6-49C6-AD7C-104C098BA35A}" type="presParOf" srcId="{782705DC-C0D3-4C80-8CC7-CABFC34DDB33}" destId="{C7D3E0E1-3277-4C28-B04A-DAB706F7F4B9}" srcOrd="0" destOrd="0" presId="urn:microsoft.com/office/officeart/2005/8/layout/list1"/>
    <dgm:cxn modelId="{AAD1BABD-4358-4671-95D8-152C3B24E689}" type="presParOf" srcId="{C7D3E0E1-3277-4C28-B04A-DAB706F7F4B9}" destId="{3DC3C341-95B5-4C70-A0CD-CAA96DF6C253}" srcOrd="0" destOrd="0" presId="urn:microsoft.com/office/officeart/2005/8/layout/list1"/>
    <dgm:cxn modelId="{A9A4505D-36E2-4A38-915B-5614767601E4}" type="presParOf" srcId="{C7D3E0E1-3277-4C28-B04A-DAB706F7F4B9}" destId="{95F71435-DBDD-4927-8701-DDD6559AEC14}" srcOrd="1" destOrd="0" presId="urn:microsoft.com/office/officeart/2005/8/layout/list1"/>
    <dgm:cxn modelId="{B6056E21-29DF-4F78-953F-7C73B0759F6A}" type="presParOf" srcId="{782705DC-C0D3-4C80-8CC7-CABFC34DDB33}" destId="{2F2C8B8A-CDBE-4F0D-B25A-A765942B9A30}" srcOrd="1" destOrd="0" presId="urn:microsoft.com/office/officeart/2005/8/layout/list1"/>
    <dgm:cxn modelId="{C8C8D953-EBBC-4D49-BA7C-9B1303077E4A}" type="presParOf" srcId="{782705DC-C0D3-4C80-8CC7-CABFC34DDB33}" destId="{3D4552C7-BE16-4B93-9C04-8D092E40E0E0}" srcOrd="2" destOrd="0" presId="urn:microsoft.com/office/officeart/2005/8/layout/list1"/>
    <dgm:cxn modelId="{33A4CECC-D232-4411-A9EF-B9FA7D023861}" type="presParOf" srcId="{782705DC-C0D3-4C80-8CC7-CABFC34DDB33}" destId="{B0B7A7ED-D482-40F8-9D55-B93253A03BBF}" srcOrd="3" destOrd="0" presId="urn:microsoft.com/office/officeart/2005/8/layout/list1"/>
    <dgm:cxn modelId="{8E47D27F-3218-4865-B45E-84381266E5FC}" type="presParOf" srcId="{782705DC-C0D3-4C80-8CC7-CABFC34DDB33}" destId="{0E01D1D8-CAF5-42DE-A61F-C48BA257D5B8}" srcOrd="4" destOrd="0" presId="urn:microsoft.com/office/officeart/2005/8/layout/list1"/>
    <dgm:cxn modelId="{5BCF76A2-6EA7-4E1E-9702-E727AC5C694B}" type="presParOf" srcId="{0E01D1D8-CAF5-42DE-A61F-C48BA257D5B8}" destId="{91CE2AC2-30D5-46A2-AE24-399A169B813E}" srcOrd="0" destOrd="0" presId="urn:microsoft.com/office/officeart/2005/8/layout/list1"/>
    <dgm:cxn modelId="{387A3E81-9FF0-4389-81CB-295A46755520}" type="presParOf" srcId="{0E01D1D8-CAF5-42DE-A61F-C48BA257D5B8}" destId="{9615B91F-AF8E-4FBE-9885-93C16F6FBFC2}" srcOrd="1" destOrd="0" presId="urn:microsoft.com/office/officeart/2005/8/layout/list1"/>
    <dgm:cxn modelId="{68E6BD8E-9A39-4BD7-9055-A0CEDD29DBB6}" type="presParOf" srcId="{782705DC-C0D3-4C80-8CC7-CABFC34DDB33}" destId="{60240F51-28A3-40F0-8737-4D6ADEF9FBCE}" srcOrd="5" destOrd="0" presId="urn:microsoft.com/office/officeart/2005/8/layout/list1"/>
    <dgm:cxn modelId="{B907CBD4-02B5-4AB5-99F5-648CD743BDCB}" type="presParOf" srcId="{782705DC-C0D3-4C80-8CC7-CABFC34DDB33}" destId="{E0EF59DD-1250-4579-B199-94CD830086A5}" srcOrd="6" destOrd="0" presId="urn:microsoft.com/office/officeart/2005/8/layout/list1"/>
    <dgm:cxn modelId="{2B0C6F56-18B0-4DB1-A5AE-C74F4582FA51}" type="presParOf" srcId="{782705DC-C0D3-4C80-8CC7-CABFC34DDB33}" destId="{5FEAEC0E-5150-41A7-B195-DD69FBF11491}" srcOrd="7" destOrd="0" presId="urn:microsoft.com/office/officeart/2005/8/layout/list1"/>
    <dgm:cxn modelId="{D711C5A6-5F4F-44A6-BE64-931D15345E00}" type="presParOf" srcId="{782705DC-C0D3-4C80-8CC7-CABFC34DDB33}" destId="{1CD03996-F651-4C28-A945-4344276896EC}" srcOrd="8" destOrd="0" presId="urn:microsoft.com/office/officeart/2005/8/layout/list1"/>
    <dgm:cxn modelId="{DB3B59DF-D06E-4042-B29D-72C8D82553FB}" type="presParOf" srcId="{1CD03996-F651-4C28-A945-4344276896EC}" destId="{011422E3-9C61-4DEF-BBD0-E5C3E99CED92}" srcOrd="0" destOrd="0" presId="urn:microsoft.com/office/officeart/2005/8/layout/list1"/>
    <dgm:cxn modelId="{31D0CFB7-562D-4E2A-A89E-AED7598D1465}" type="presParOf" srcId="{1CD03996-F651-4C28-A945-4344276896EC}" destId="{BCF9B4B6-1E2A-40F4-94DA-65BEF879B30E}" srcOrd="1" destOrd="0" presId="urn:microsoft.com/office/officeart/2005/8/layout/list1"/>
    <dgm:cxn modelId="{EFF65CA4-4185-47CB-A9B5-D0DE46D82FA9}" type="presParOf" srcId="{782705DC-C0D3-4C80-8CC7-CABFC34DDB33}" destId="{488A303D-ED19-4578-A9DF-A0E742521BCE}" srcOrd="9" destOrd="0" presId="urn:microsoft.com/office/officeart/2005/8/layout/list1"/>
    <dgm:cxn modelId="{7F77BF90-C81D-45A7-8074-1EF92662019B}" type="presParOf" srcId="{782705DC-C0D3-4C80-8CC7-CABFC34DDB33}" destId="{983D6B1C-E1A6-4104-B924-CC748146C0EF}" srcOrd="10" destOrd="0" presId="urn:microsoft.com/office/officeart/2005/8/layout/list1"/>
    <dgm:cxn modelId="{7D0557DE-CBCA-4EE7-98EF-DD3FCE88880F}" type="presParOf" srcId="{782705DC-C0D3-4C80-8CC7-CABFC34DDB33}" destId="{F2EC3D03-B79F-4606-844F-C985EA79A8FD}" srcOrd="11" destOrd="0" presId="urn:microsoft.com/office/officeart/2005/8/layout/list1"/>
    <dgm:cxn modelId="{50499698-AACB-468B-893D-09D3209C6FFC}" type="presParOf" srcId="{782705DC-C0D3-4C80-8CC7-CABFC34DDB33}" destId="{E09322D9-F391-40A5-BE5F-EB1CF0231D44}" srcOrd="12" destOrd="0" presId="urn:microsoft.com/office/officeart/2005/8/layout/list1"/>
    <dgm:cxn modelId="{C8D2EA2C-96D1-4BCB-830C-7A196D85993C}" type="presParOf" srcId="{E09322D9-F391-40A5-BE5F-EB1CF0231D44}" destId="{04CF0032-B7D0-4F77-B641-FBA4BBE669FE}" srcOrd="0" destOrd="0" presId="urn:microsoft.com/office/officeart/2005/8/layout/list1"/>
    <dgm:cxn modelId="{A6DE9AA0-5B3E-414B-B864-455BFA6DF465}" type="presParOf" srcId="{E09322D9-F391-40A5-BE5F-EB1CF0231D44}" destId="{7486BC23-9C77-4B7B-9563-E46F7F2A502D}" srcOrd="1" destOrd="0" presId="urn:microsoft.com/office/officeart/2005/8/layout/list1"/>
    <dgm:cxn modelId="{0D77B86C-D423-4A3A-AF0A-42AFC62F6DAD}" type="presParOf" srcId="{782705DC-C0D3-4C80-8CC7-CABFC34DDB33}" destId="{41A2445F-8A73-4B34-9655-3AC198BD814E}" srcOrd="13" destOrd="0" presId="urn:microsoft.com/office/officeart/2005/8/layout/list1"/>
    <dgm:cxn modelId="{B79117F4-C934-4DFF-A8BD-3BA74030C951}" type="presParOf" srcId="{782705DC-C0D3-4C80-8CC7-CABFC34DDB33}" destId="{7B00FA8B-6672-42AF-B5BD-77FF43BF64A9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D:\&#1052;&#1080;&#1083;&#1072;\&#1056;&#1072;&#1073;.&#1076;&#1086;&#1082;&#1091;&#1084;&#1077;&#1085;&#1090;&#1099;\&#1086;&#1090;&#1082;&#1088;%20&#1091;&#1088;%207%20-&#1054;&#1089;&#1085;&#1086;&#1074;&#1099;%20&#1084;&#1086;&#1083;&#1077;&#1082;&#1091;&#1083;&#1103;&#1088;&#1085;&#1086;&#1081;%20&#1092;&#1080;&#1079;&#1080;&#1082;&#1080;\17.12.08.xbk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Мои картинки\gif\Астро\black2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42852"/>
            <a:ext cx="8786874" cy="635798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Century Gothic" pitchFamily="34" charset="0"/>
              </a:rPr>
              <a:t>Основы молекулярной физики</a:t>
            </a:r>
            <a:endParaRPr lang="ru-RU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14348" y="214311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Основы молекулярной физики</a:t>
            </a:r>
          </a:p>
        </p:txBody>
      </p:sp>
    </p:spTree>
  </p:cSld>
  <p:clrMapOvr>
    <a:masterClrMapping/>
  </p:clrMapOvr>
  <p:transition spd="slow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142844" y="1357298"/>
            <a:ext cx="2786082" cy="2143140"/>
            <a:chOff x="142844" y="1357298"/>
            <a:chExt cx="2786082" cy="214314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42844" y="1357298"/>
              <a:ext cx="2786082" cy="2143140"/>
            </a:xfrm>
            <a:prstGeom prst="roundRect">
              <a:avLst/>
            </a:prstGeom>
            <a:solidFill>
              <a:srgbClr val="FFFF99">
                <a:alpha val="47843"/>
              </a:srgbClr>
            </a:solidFill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42844" y="1428736"/>
              <a:ext cx="2685287" cy="18466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accent2">
                      <a:lumMod val="50000"/>
                    </a:schemeClr>
                  </a:solidFill>
                </a:rPr>
                <a:t>ГРУППА </a:t>
              </a:r>
              <a:r>
                <a:rPr lang="en-US" sz="2000" b="1" dirty="0" smtClean="0">
                  <a:solidFill>
                    <a:schemeClr val="accent2">
                      <a:lumMod val="50000"/>
                    </a:schemeClr>
                  </a:solidFill>
                </a:rPr>
                <a:t>I</a:t>
              </a:r>
              <a:endParaRPr lang="ru-RU" sz="2000" b="1" dirty="0" smtClean="0">
                <a:solidFill>
                  <a:schemeClr val="accent2">
                    <a:lumMod val="50000"/>
                  </a:schemeClr>
                </a:solidFill>
              </a:endParaRPr>
            </a:p>
            <a:p>
              <a:endParaRPr lang="ru-RU" sz="1400" b="1" dirty="0" smtClean="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ru-RU" sz="2000" b="1" dirty="0" smtClean="0">
                  <a:solidFill>
                    <a:srgbClr val="CC3300"/>
                  </a:solidFill>
                </a:rPr>
                <a:t>Вода испарилась и </a:t>
              </a:r>
            </a:p>
            <a:p>
              <a:r>
                <a:rPr lang="ru-RU" sz="2000" b="1" dirty="0" smtClean="0">
                  <a:solidFill>
                    <a:srgbClr val="CC3300"/>
                  </a:solidFill>
                </a:rPr>
                <a:t>Превратилась в пар. </a:t>
              </a:r>
            </a:p>
            <a:p>
              <a:r>
                <a:rPr lang="ru-RU" sz="2000" b="1" dirty="0" smtClean="0">
                  <a:solidFill>
                    <a:srgbClr val="CC3300"/>
                  </a:solidFill>
                </a:rPr>
                <a:t>Изменились при этом </a:t>
              </a:r>
            </a:p>
            <a:p>
              <a:r>
                <a:rPr lang="ru-RU" sz="2000" b="1" dirty="0" smtClean="0">
                  <a:solidFill>
                    <a:srgbClr val="CC3300"/>
                  </a:solidFill>
                </a:rPr>
                <a:t>сами молекулы?</a:t>
              </a:r>
              <a:endParaRPr lang="ru-RU" sz="2000" b="1" dirty="0">
                <a:solidFill>
                  <a:srgbClr val="CC3300"/>
                </a:solidFill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428596" y="214290"/>
            <a:ext cx="8251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ПОДГОТОВКА ПЛОЩАДКИ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3071802" y="1214422"/>
            <a:ext cx="3438129" cy="3643338"/>
            <a:chOff x="3071802" y="1214422"/>
            <a:chExt cx="3438129" cy="3643338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071802" y="1214422"/>
              <a:ext cx="3357586" cy="3643338"/>
            </a:xfrm>
            <a:prstGeom prst="roundRect">
              <a:avLst/>
            </a:prstGeom>
            <a:solidFill>
              <a:srgbClr val="FFFFCC">
                <a:alpha val="47843"/>
              </a:srgbClr>
            </a:solidFill>
            <a:ln>
              <a:gradFill>
                <a:gsLst>
                  <a:gs pos="5600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43240" y="1214422"/>
              <a:ext cx="3366691" cy="34778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bg2">
                      <a:lumMod val="25000"/>
                    </a:schemeClr>
                  </a:solidFill>
                </a:rPr>
                <a:t>ГРУППА </a:t>
              </a:r>
              <a:r>
                <a:rPr lang="en-US" sz="2000" b="1" dirty="0" smtClean="0">
                  <a:solidFill>
                    <a:schemeClr val="bg2">
                      <a:lumMod val="25000"/>
                    </a:schemeClr>
                  </a:solidFill>
                </a:rPr>
                <a:t>II</a:t>
              </a:r>
              <a:endParaRPr lang="ru-RU" sz="2000" b="1" dirty="0" smtClean="0">
                <a:solidFill>
                  <a:schemeClr val="bg2">
                    <a:lumMod val="25000"/>
                  </a:schemeClr>
                </a:solidFill>
              </a:endParaRP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Морское животное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кальмар при нападении 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на него выбрасывает темно-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синюю защитную жидкость.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Почему через некоторое 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время пространство, 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заполненное этой 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жидкостью, даже в 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спокойной воде становится </a:t>
              </a:r>
            </a:p>
            <a:p>
              <a:r>
                <a:rPr lang="ru-RU" sz="2000" b="1" dirty="0" smtClean="0">
                  <a:solidFill>
                    <a:schemeClr val="accent6">
                      <a:lumMod val="75000"/>
                    </a:schemeClr>
                  </a:solidFill>
                </a:rPr>
                <a:t>прозрачным.</a:t>
              </a:r>
              <a:endParaRPr lang="ru-RU" sz="20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6572264" y="1357298"/>
            <a:ext cx="2438496" cy="1928826"/>
            <a:chOff x="6572264" y="1357298"/>
            <a:chExt cx="2438496" cy="1928826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6572264" y="1357298"/>
              <a:ext cx="2428860" cy="1928826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  <a:alpha val="45000"/>
              </a:schemeClr>
            </a:solidFill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643702" y="1357298"/>
              <a:ext cx="2367058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chemeClr val="bg2">
                      <a:lumMod val="25000"/>
                    </a:schemeClr>
                  </a:solidFill>
                </a:rPr>
                <a:t>ГРУППА </a:t>
              </a:r>
              <a:r>
                <a:rPr lang="en-US" sz="2000" b="1" dirty="0" smtClean="0">
                  <a:solidFill>
                    <a:schemeClr val="bg2">
                      <a:lumMod val="25000"/>
                    </a:schemeClr>
                  </a:solidFill>
                </a:rPr>
                <a:t>III</a:t>
              </a:r>
              <a:endParaRPr lang="ru-RU" sz="2000" b="1" dirty="0" smtClean="0">
                <a:solidFill>
                  <a:schemeClr val="bg2">
                    <a:lumMod val="25000"/>
                  </a:schemeClr>
                </a:solidFill>
              </a:endParaRPr>
            </a:p>
            <a:p>
              <a:r>
                <a:rPr lang="ru-RU" sz="2000" b="1" dirty="0" smtClean="0">
                  <a:solidFill>
                    <a:srgbClr val="C00000"/>
                  </a:solidFill>
                </a:rPr>
                <a:t>Чем объяснить</a:t>
              </a:r>
            </a:p>
            <a:p>
              <a:r>
                <a:rPr lang="ru-RU" sz="2000" b="1" dirty="0" smtClean="0">
                  <a:solidFill>
                    <a:srgbClr val="C00000"/>
                  </a:solidFill>
                </a:rPr>
                <a:t>увеличение длины </a:t>
              </a:r>
            </a:p>
            <a:p>
              <a:r>
                <a:rPr lang="ru-RU" sz="2000" b="1" dirty="0" smtClean="0">
                  <a:solidFill>
                    <a:srgbClr val="C00000"/>
                  </a:solidFill>
                </a:rPr>
                <a:t>проволоки при ее </a:t>
              </a:r>
            </a:p>
            <a:p>
              <a:r>
                <a:rPr lang="ru-RU" sz="2000" b="1" dirty="0" smtClean="0">
                  <a:solidFill>
                    <a:srgbClr val="C00000"/>
                  </a:solidFill>
                </a:rPr>
                <a:t>нагревании.</a:t>
              </a:r>
              <a:endParaRPr lang="ru-RU" sz="2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142844" y="4929198"/>
            <a:ext cx="3172087" cy="1571636"/>
            <a:chOff x="142844" y="4929198"/>
            <a:chExt cx="3172087" cy="1571636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142844" y="4929198"/>
              <a:ext cx="3143272" cy="1571636"/>
            </a:xfrm>
            <a:prstGeom prst="roundRect">
              <a:avLst/>
            </a:prstGeom>
            <a:gradFill flip="none" rotWithShape="1"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gradFill>
                <a:gsLst>
                  <a:gs pos="0">
                    <a:srgbClr val="FC9FCB"/>
                  </a:gs>
                  <a:gs pos="13000">
                    <a:srgbClr val="F8B049"/>
                  </a:gs>
                  <a:gs pos="21001">
                    <a:srgbClr val="F8B049"/>
                  </a:gs>
                  <a:gs pos="63000">
                    <a:srgbClr val="FEE7F2"/>
                  </a:gs>
                  <a:gs pos="67000">
                    <a:srgbClr val="F952A0"/>
                  </a:gs>
                  <a:gs pos="69000">
                    <a:srgbClr val="C50849"/>
                  </a:gs>
                  <a:gs pos="82001">
                    <a:srgbClr val="B43E85"/>
                  </a:gs>
                  <a:gs pos="100000">
                    <a:srgbClr val="F8B049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2844" y="5072074"/>
              <a:ext cx="317208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rgbClr val="FFFFCC"/>
                  </a:solidFill>
                </a:rPr>
                <a:t>Молекулы не изменились,</a:t>
              </a:r>
            </a:p>
            <a:p>
              <a:r>
                <a:rPr lang="ru-RU" sz="2000" b="1" dirty="0" smtClean="0">
                  <a:solidFill>
                    <a:srgbClr val="FFFFCC"/>
                  </a:solidFill>
                </a:rPr>
                <a:t>изменилось расстояние  </a:t>
              </a:r>
            </a:p>
            <a:p>
              <a:r>
                <a:rPr lang="ru-RU" sz="2000" b="1" dirty="0" smtClean="0">
                  <a:solidFill>
                    <a:srgbClr val="FFFFCC"/>
                  </a:solidFill>
                </a:rPr>
                <a:t>между молекулами и </a:t>
              </a:r>
            </a:p>
            <a:p>
              <a:r>
                <a:rPr lang="ru-RU" sz="2000" b="1" dirty="0" smtClean="0">
                  <a:solidFill>
                    <a:srgbClr val="FFFFCC"/>
                  </a:solidFill>
                </a:rPr>
                <a:t>характер движения.</a:t>
              </a:r>
              <a:endParaRPr lang="ru-RU" sz="2000" b="1" dirty="0">
                <a:solidFill>
                  <a:srgbClr val="FFFFCC"/>
                </a:solidFill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3357554" y="5429264"/>
            <a:ext cx="2928958" cy="714380"/>
            <a:chOff x="3357554" y="5429264"/>
            <a:chExt cx="2928958" cy="714380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357554" y="5429264"/>
              <a:ext cx="2928958" cy="714380"/>
            </a:xfrm>
            <a:prstGeom prst="roundRect">
              <a:avLst/>
            </a:prstGeom>
            <a:gradFill flip="none" rotWithShape="1">
              <a:gsLst>
                <a:gs pos="100000">
                  <a:srgbClr val="8E583A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path path="shape">
                <a:fillToRect l="50000" t="50000" r="50000" b="50000"/>
              </a:path>
              <a:tileRect/>
            </a:gradFill>
            <a:ln>
              <a:gradFill>
                <a:gsLst>
                  <a:gs pos="0">
                    <a:srgbClr val="FBEAC7"/>
                  </a:gs>
                  <a:gs pos="17999">
                    <a:srgbClr val="FEE7F2"/>
                  </a:gs>
                  <a:gs pos="36000">
                    <a:srgbClr val="FAC77D"/>
                  </a:gs>
                  <a:gs pos="61000">
                    <a:srgbClr val="FBA97D"/>
                  </a:gs>
                  <a:gs pos="82001">
                    <a:srgbClr val="FBD49C"/>
                  </a:gs>
                  <a:gs pos="100000">
                    <a:srgbClr val="FEE7F2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428992" y="5500702"/>
              <a:ext cx="27726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/>
                <a:t>Происходит диффузия.</a:t>
              </a:r>
              <a:endParaRPr lang="ru-RU" sz="2000" b="1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6643702" y="4857760"/>
            <a:ext cx="2286016" cy="1214446"/>
            <a:chOff x="6643702" y="4857760"/>
            <a:chExt cx="2286016" cy="1214446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6643702" y="4857760"/>
              <a:ext cx="2286016" cy="1214446"/>
            </a:xfrm>
            <a:prstGeom prst="roundRect">
              <a:avLst/>
            </a:prstGeom>
            <a:gradFill flip="none" rotWithShape="1">
              <a:gsLst>
                <a:gs pos="100000">
                  <a:schemeClr val="accent6">
                    <a:lumMod val="75000"/>
                  </a:schemeClr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858016" y="4857760"/>
              <a:ext cx="196226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rgbClr val="FFFFCC"/>
                  </a:solidFill>
                </a:rPr>
                <a:t>Увеличением </a:t>
              </a:r>
            </a:p>
            <a:p>
              <a:r>
                <a:rPr lang="ru-RU" sz="2000" b="1" dirty="0" smtClean="0">
                  <a:solidFill>
                    <a:srgbClr val="FFFFCC"/>
                  </a:solidFill>
                </a:rPr>
                <a:t>   расстояний</a:t>
              </a:r>
            </a:p>
            <a:p>
              <a:r>
                <a:rPr lang="ru-RU" sz="2000" b="1" dirty="0" smtClean="0">
                  <a:solidFill>
                    <a:srgbClr val="FFFFCC"/>
                  </a:solidFill>
                </a:rPr>
                <a:t>между молекул</a:t>
              </a:r>
              <a:endParaRPr lang="ru-RU" sz="2000" b="1" dirty="0">
                <a:solidFill>
                  <a:srgbClr val="FFFFCC"/>
                </a:solidFill>
              </a:endParaRPr>
            </a:p>
          </p:txBody>
        </p:sp>
      </p:grpSp>
      <p:sp>
        <p:nvSpPr>
          <p:cNvPr id="29" name="Управляющая кнопка: далее 28">
            <a:hlinkClick r:id="rId3" action="ppaction://hlinkfile" highlightClick="1"/>
          </p:cNvPr>
          <p:cNvSpPr/>
          <p:nvPr/>
        </p:nvSpPr>
        <p:spPr>
          <a:xfrm>
            <a:off x="8001024" y="6215082"/>
            <a:ext cx="642942" cy="428628"/>
          </a:xfrm>
          <a:prstGeom prst="actionButtonForwardNext">
            <a:avLst/>
          </a:prstGeom>
          <a:solidFill>
            <a:srgbClr val="8E583A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571472" y="3571876"/>
            <a:ext cx="1707728" cy="1285884"/>
            <a:chOff x="642910" y="3786190"/>
            <a:chExt cx="1707728" cy="1285884"/>
          </a:xfrm>
        </p:grpSpPr>
        <p:sp>
          <p:nvSpPr>
            <p:cNvPr id="31" name="Овал 30"/>
            <p:cNvSpPr/>
            <p:nvPr/>
          </p:nvSpPr>
          <p:spPr>
            <a:xfrm>
              <a:off x="642910" y="3786190"/>
              <a:ext cx="1643074" cy="1285884"/>
            </a:xfrm>
            <a:prstGeom prst="ellipse">
              <a:avLst/>
            </a:prstGeom>
            <a:gradFill>
              <a:gsLst>
                <a:gs pos="53000">
                  <a:srgbClr val="FBEAC7">
                    <a:alpha val="27000"/>
                  </a:srgbClr>
                </a:gs>
                <a:gs pos="53000">
                  <a:srgbClr val="FBEAC7">
                    <a:alpha val="27000"/>
                  </a:srgbClr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85786" y="3929066"/>
              <a:ext cx="156485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FF0000"/>
                  </a:solidFill>
                  <a:latin typeface="Arial Black" pitchFamily="34" charset="0"/>
                </a:rPr>
                <a:t>3 отв. – 3</a:t>
              </a:r>
            </a:p>
            <a:p>
              <a:r>
                <a:rPr lang="ru-RU" b="1" dirty="0" smtClean="0">
                  <a:solidFill>
                    <a:srgbClr val="FF0000"/>
                  </a:solidFill>
                  <a:latin typeface="Arial Black" pitchFamily="34" charset="0"/>
                </a:rPr>
                <a:t>4 отв. – 4</a:t>
              </a:r>
            </a:p>
            <a:p>
              <a:r>
                <a:rPr lang="ru-RU" b="1" dirty="0" smtClean="0">
                  <a:solidFill>
                    <a:srgbClr val="FF0000"/>
                  </a:solidFill>
                  <a:latin typeface="Arial Black" pitchFamily="34" charset="0"/>
                </a:rPr>
                <a:t>5 отв. – 5 </a:t>
              </a:r>
              <a:r>
                <a:rPr lang="ru-RU" dirty="0" smtClean="0"/>
                <a:t> 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500034" y="357166"/>
            <a:ext cx="8358246" cy="6215106"/>
          </a:xfrm>
          <a:prstGeom prst="roundRect">
            <a:avLst/>
          </a:prstGeom>
          <a:solidFill>
            <a:schemeClr val="accent2">
              <a:lumMod val="20000"/>
              <a:lumOff val="8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571472" y="1357298"/>
            <a:ext cx="77866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smtClean="0"/>
              <a:t>Закрепить </a:t>
            </a:r>
            <a:r>
              <a:rPr lang="ru-RU" b="1" dirty="0"/>
              <a:t>знания, полученные по </a:t>
            </a:r>
            <a:r>
              <a:rPr lang="ru-RU" b="1" dirty="0" smtClean="0"/>
              <a:t>теме « Основы молекулярной физики», </a:t>
            </a:r>
          </a:p>
          <a:p>
            <a:r>
              <a:rPr lang="ru-RU" b="1" dirty="0" smtClean="0"/>
              <a:t>совершенствовать </a:t>
            </a:r>
            <a:r>
              <a:rPr lang="ru-RU" b="1" dirty="0"/>
              <a:t>навыки решения </a:t>
            </a:r>
            <a:r>
              <a:rPr lang="ru-RU" b="1" dirty="0" smtClean="0"/>
              <a:t>задач</a:t>
            </a:r>
            <a:r>
              <a:rPr lang="ru-RU" b="1" dirty="0"/>
              <a:t>, </a:t>
            </a:r>
            <a:endParaRPr lang="ru-RU" b="1" dirty="0" smtClean="0"/>
          </a:p>
          <a:p>
            <a:r>
              <a:rPr lang="ru-RU" b="1" dirty="0" smtClean="0"/>
              <a:t>развивать коммуникативные способности.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00233" y="3071809"/>
            <a:ext cx="5715040" cy="92333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Задачи</a:t>
            </a:r>
            <a:r>
              <a:rPr lang="ru-RU" sz="5400" b="1" spc="50" dirty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урока: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642938" y="4214818"/>
            <a:ext cx="778671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-творчески и самостоятельно выполнять учебные задачи;</a:t>
            </a:r>
          </a:p>
          <a:p>
            <a:r>
              <a:rPr lang="ru-RU" b="1" dirty="0"/>
              <a:t>-мотивированно организовывать свою деятельность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-оценивать свою деятельность;</a:t>
            </a:r>
          </a:p>
          <a:p>
            <a:r>
              <a:rPr lang="ru-RU" b="1" dirty="0" smtClean="0"/>
              <a:t>-</a:t>
            </a:r>
            <a:r>
              <a:rPr lang="ru-RU" b="1" dirty="0"/>
              <a:t>следовать этическим нормам и правилам ведения диалога;</a:t>
            </a:r>
          </a:p>
          <a:p>
            <a:r>
              <a:rPr lang="ru-RU" b="1" dirty="0" smtClean="0"/>
              <a:t>-</a:t>
            </a:r>
            <a:r>
              <a:rPr lang="ru-RU" b="1" dirty="0"/>
              <a:t>учитывать мнение других.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357166"/>
            <a:ext cx="3775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Цель</a:t>
            </a:r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урока: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Мои картинки\картинки\3D_-_SMILES.JPG"/>
          <p:cNvPicPr>
            <a:picLocks noChangeAspect="1" noChangeArrowheads="1"/>
          </p:cNvPicPr>
          <p:nvPr/>
        </p:nvPicPr>
        <p:blipFill>
          <a:blip r:embed="rId3">
            <a:lum bright="1000" contrast="-11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5" name="Группа 14"/>
          <p:cNvGrpSpPr/>
          <p:nvPr/>
        </p:nvGrpSpPr>
        <p:grpSpPr>
          <a:xfrm>
            <a:off x="1428728" y="2000240"/>
            <a:ext cx="6143668" cy="1200329"/>
            <a:chOff x="1428728" y="2000240"/>
            <a:chExt cx="6143668" cy="120032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428728" y="2000240"/>
              <a:ext cx="5142755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ru-RU" sz="7200" b="1" dirty="0" smtClean="0">
                  <a:ln w="11430"/>
                  <a:gradFill>
                    <a:gsLst>
                      <a:gs pos="0">
                        <a:schemeClr val="accent6">
                          <a:tint val="90000"/>
                          <a:satMod val="120000"/>
                        </a:schemeClr>
                      </a:gs>
                      <a:gs pos="25000">
                        <a:schemeClr val="accent6">
                          <a:tint val="93000"/>
                          <a:satMod val="120000"/>
                        </a:schemeClr>
                      </a:gs>
                      <a:gs pos="50000">
                        <a:schemeClr val="accent6">
                          <a:shade val="89000"/>
                          <a:satMod val="110000"/>
                        </a:schemeClr>
                      </a:gs>
                      <a:gs pos="75000">
                        <a:schemeClr val="accent6">
                          <a:tint val="93000"/>
                          <a:satMod val="120000"/>
                        </a:schemeClr>
                      </a:gs>
                      <a:gs pos="100000">
                        <a:schemeClr val="accent6">
                          <a:tint val="90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Arial Black" pitchFamily="34" charset="0"/>
                </a:rPr>
                <a:t>вещества</a:t>
              </a:r>
              <a:endParaRPr lang="ru-RU" sz="72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endParaRP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6786578" y="2428868"/>
              <a:ext cx="785818" cy="357190"/>
            </a:xfrm>
            <a:prstGeom prst="rightArrow">
              <a:avLst/>
            </a:prstGeom>
            <a:solidFill>
              <a:srgbClr val="C8024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4357686" y="4857760"/>
            <a:ext cx="354295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Bookman Old Style" pitchFamily="18" charset="0"/>
              </a:rPr>
              <a:t>атомы</a:t>
            </a:r>
            <a:endParaRPr lang="ru-RU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Bookman Old Style" pitchFamily="18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2285984" y="3500438"/>
            <a:ext cx="5357850" cy="1200329"/>
            <a:chOff x="2285984" y="3071810"/>
            <a:chExt cx="5357850" cy="1200329"/>
          </a:xfrm>
        </p:grpSpPr>
        <p:sp>
          <p:nvSpPr>
            <p:cNvPr id="8" name="Стрелка вправо 7"/>
            <p:cNvSpPr/>
            <p:nvPr/>
          </p:nvSpPr>
          <p:spPr>
            <a:xfrm>
              <a:off x="6858016" y="3571876"/>
              <a:ext cx="785818" cy="357190"/>
            </a:xfrm>
            <a:prstGeom prst="rightArrow">
              <a:avLst/>
            </a:prstGeom>
            <a:solidFill>
              <a:srgbClr val="C8024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285984" y="3071810"/>
              <a:ext cx="4280210" cy="1200329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7200" b="1" dirty="0" smtClean="0">
                  <a:ln w="31550" cmpd="sng">
                    <a:gradFill>
                      <a:gsLst>
                        <a:gs pos="70000">
                          <a:schemeClr val="accent6">
                            <a:shade val="50000"/>
                            <a:satMod val="190000"/>
                          </a:schemeClr>
                        </a:gs>
                        <a:gs pos="0">
                          <a:schemeClr val="accent6">
                            <a:tint val="77000"/>
                            <a:satMod val="180000"/>
                          </a:schemeClr>
                        </a:gs>
                      </a:gsLst>
                      <a:lin ang="5400000"/>
                    </a:gradFill>
                    <a:prstDash val="solid"/>
                  </a:ln>
                  <a:solidFill>
                    <a:schemeClr val="accent6">
                      <a:tint val="15000"/>
                      <a:satMod val="200000"/>
                    </a:schemeClr>
                  </a:solidFill>
                  <a:effectLst>
                    <a:outerShdw blurRad="50800" dist="40000" dir="5400000" algn="tl" rotWithShape="0">
                      <a:srgbClr val="000000">
                        <a:shade val="5000"/>
                        <a:satMod val="120000"/>
                        <a:alpha val="33000"/>
                      </a:srgbClr>
                    </a:outerShdw>
                  </a:effectLst>
                </a:rPr>
                <a:t>молекулы</a:t>
              </a:r>
              <a:endParaRPr lang="ru-RU" sz="7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857224" y="785794"/>
            <a:ext cx="7215238" cy="923330"/>
            <a:chOff x="71406" y="642918"/>
            <a:chExt cx="7215238" cy="923330"/>
          </a:xfrm>
        </p:grpSpPr>
        <p:sp>
          <p:nvSpPr>
            <p:cNvPr id="5" name="Стрелка вправо 4"/>
            <p:cNvSpPr/>
            <p:nvPr/>
          </p:nvSpPr>
          <p:spPr>
            <a:xfrm>
              <a:off x="6500826" y="1000108"/>
              <a:ext cx="785818" cy="357190"/>
            </a:xfrm>
            <a:prstGeom prst="rightArrow">
              <a:avLst/>
            </a:prstGeom>
            <a:solidFill>
              <a:srgbClr val="C8024D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1406" y="642918"/>
              <a:ext cx="619432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Century Gothic" pitchFamily="34" charset="0"/>
                </a:rPr>
                <a:t>Физические тела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714348" y="1214422"/>
            <a:ext cx="734220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Как называются </a:t>
            </a:r>
          </a:p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окружающие нас предметы?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7158" y="2928934"/>
            <a:ext cx="84643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Из чего состоят физические тела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85720" y="4429132"/>
            <a:ext cx="848783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Что можно сказать о строении вещества?</a:t>
            </a:r>
            <a:endParaRPr lang="ru-RU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7224" y="5715016"/>
            <a:ext cx="72950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Делимы ли молекулы?</a:t>
            </a:r>
            <a:endParaRPr lang="ru-RU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6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8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5E9EFF">
                <a:alpha val="8800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43174" y="357167"/>
            <a:ext cx="5510472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Демокрит</a:t>
            </a:r>
            <a:endParaRPr lang="ru-RU" sz="5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древнегреческий ученый</a:t>
            </a:r>
          </a:p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460 г. до н. э.</a:t>
            </a:r>
          </a:p>
          <a:p>
            <a:pPr algn="ctr"/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47596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omic Sans MS" pitchFamily="66" charset="0"/>
              </a:rPr>
              <a:t>«Атомы бесчисленны по величине </a:t>
            </a:r>
          </a:p>
          <a:p>
            <a:r>
              <a:rPr lang="ru-RU" sz="2000" b="1" dirty="0" smtClean="0">
                <a:latin typeface="Comic Sans MS" pitchFamily="66" charset="0"/>
              </a:rPr>
              <a:t>и множеству, носятся же они во </a:t>
            </a:r>
          </a:p>
          <a:p>
            <a:r>
              <a:rPr lang="ru-RU" sz="2000" b="1" dirty="0" smtClean="0">
                <a:latin typeface="Comic Sans MS" pitchFamily="66" charset="0"/>
              </a:rPr>
              <a:t>Вселенной, кружась в вихре, </a:t>
            </a:r>
          </a:p>
          <a:p>
            <a:r>
              <a:rPr lang="ru-RU" sz="2000" b="1" dirty="0" smtClean="0">
                <a:latin typeface="Comic Sans MS" pitchFamily="66" charset="0"/>
              </a:rPr>
              <a:t>и таким образом рождается </a:t>
            </a:r>
          </a:p>
          <a:p>
            <a:r>
              <a:rPr lang="ru-RU" sz="2000" b="1" dirty="0" smtClean="0">
                <a:latin typeface="Comic Sans MS" pitchFamily="66" charset="0"/>
              </a:rPr>
              <a:t>все сложное: огонь, вода, воздух, </a:t>
            </a:r>
          </a:p>
          <a:p>
            <a:r>
              <a:rPr lang="ru-RU" sz="2000" b="1" dirty="0" smtClean="0">
                <a:latin typeface="Comic Sans MS" pitchFamily="66" charset="0"/>
              </a:rPr>
              <a:t>земля».</a:t>
            </a:r>
            <a:endParaRPr lang="ru-RU" sz="2000" b="1" dirty="0">
              <a:latin typeface="Comic Sans MS" pitchFamily="66" charset="0"/>
            </a:endParaRPr>
          </a:p>
        </p:txBody>
      </p:sp>
      <p:pic>
        <p:nvPicPr>
          <p:cNvPr id="3074" name="Picture 2" descr="E:\Мои картинки\gif\mp6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914778"/>
            <a:ext cx="2143139" cy="2571767"/>
          </a:xfrm>
          <a:prstGeom prst="rect">
            <a:avLst/>
          </a:prstGeom>
          <a:noFill/>
        </p:spPr>
      </p:pic>
      <p:pic>
        <p:nvPicPr>
          <p:cNvPr id="7" name="Picture 47" descr="Изображение 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57166"/>
            <a:ext cx="2143140" cy="3360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8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1 0.04528  0.011 0.08657  0.028 0.1132  C 0.028 0.11453  0.055 0.15049  0.055 0.14916  C 0.07 0.16914  0.079 0.19711  0.079 0.2264  C 0.079 0.285  0.044 0.33162  0 0.33295  C -0.044 0.33162  -0.079 0.285  -0.079 0.2264  C -0.079 0.19711  -0.07 0.16914  -0.055 0.14916  C -0.055 0.15049  -0.028 0.11453  -0.028 0.1132  C -0.011 0.08657  -0.001 0.04528  0 0  Z" pathEditMode="relative" ptsTypes="">
                                      <p:cBhvr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>
                <a:alpha val="0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642910" y="1397000"/>
          <a:ext cx="80010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428860" y="285728"/>
            <a:ext cx="42661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План работы: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571480"/>
            <a:ext cx="8130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Подготовка площадки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857364"/>
            <a:ext cx="88184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1.Из кружков (</a:t>
            </a:r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</a:rPr>
              <a:t>синие кружки- атомы кислорода,</a:t>
            </a:r>
            <a:r>
              <a:rPr lang="ru-RU" sz="2400" b="1" dirty="0" smtClean="0">
                <a:latin typeface="Arial Black" pitchFamily="34" charset="0"/>
              </a:rPr>
              <a:t>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Arial Black" pitchFamily="34" charset="0"/>
              </a:rPr>
              <a:t>красные - атомы водорода</a:t>
            </a:r>
            <a:r>
              <a:rPr lang="ru-RU" sz="2400" b="1" dirty="0" smtClean="0">
                <a:latin typeface="Arial Black" pitchFamily="34" charset="0"/>
              </a:rPr>
              <a:t>) </a:t>
            </a:r>
          </a:p>
          <a:p>
            <a:r>
              <a:rPr lang="ru-RU" sz="2400" b="1" dirty="0" smtClean="0">
                <a:latin typeface="Arial Black" pitchFamily="34" charset="0"/>
              </a:rPr>
              <a:t>получите модели молекул:</a:t>
            </a:r>
          </a:p>
          <a:p>
            <a:r>
              <a:rPr lang="ru-RU" sz="2400" b="1" dirty="0" smtClean="0">
                <a:solidFill>
                  <a:srgbClr val="FF9900"/>
                </a:solidFill>
                <a:latin typeface="Arial Black" pitchFamily="34" charset="0"/>
              </a:rPr>
              <a:t>Группа </a:t>
            </a:r>
            <a:r>
              <a:rPr lang="en-US" sz="2400" b="1" dirty="0" smtClean="0">
                <a:solidFill>
                  <a:srgbClr val="FF9900"/>
                </a:solidFill>
                <a:latin typeface="Arial Black" pitchFamily="34" charset="0"/>
              </a:rPr>
              <a:t>I</a:t>
            </a:r>
            <a:r>
              <a:rPr lang="ru-RU" sz="2400" b="1" dirty="0" smtClean="0">
                <a:solidFill>
                  <a:srgbClr val="FF9900"/>
                </a:solidFill>
                <a:latin typeface="Arial Black" pitchFamily="34" charset="0"/>
              </a:rPr>
              <a:t> </a:t>
            </a:r>
            <a:r>
              <a:rPr lang="en-US" sz="2400" b="1" dirty="0" smtClean="0">
                <a:solidFill>
                  <a:srgbClr val="FF9900"/>
                </a:solidFill>
                <a:latin typeface="Arial Black" pitchFamily="34" charset="0"/>
              </a:rPr>
              <a:t>-</a:t>
            </a:r>
            <a:r>
              <a:rPr lang="ru-RU" sz="2400" b="1" dirty="0" smtClean="0">
                <a:solidFill>
                  <a:srgbClr val="FF9900"/>
                </a:solidFill>
                <a:latin typeface="Arial Black" pitchFamily="34" charset="0"/>
              </a:rPr>
              <a:t>воды</a:t>
            </a:r>
          </a:p>
          <a:p>
            <a:r>
              <a:rPr lang="ru-RU" sz="2400" b="1" dirty="0" smtClean="0">
                <a:solidFill>
                  <a:srgbClr val="00CC00"/>
                </a:solidFill>
                <a:latin typeface="Arial Black" pitchFamily="34" charset="0"/>
              </a:rPr>
              <a:t>                      Группа</a:t>
            </a:r>
            <a:r>
              <a:rPr lang="en-US" sz="2400" b="1" dirty="0" smtClean="0">
                <a:solidFill>
                  <a:srgbClr val="00CC00"/>
                </a:solidFill>
                <a:latin typeface="Arial Black" pitchFamily="34" charset="0"/>
              </a:rPr>
              <a:t> II</a:t>
            </a:r>
            <a:r>
              <a:rPr lang="ru-RU" sz="2400" b="1" dirty="0" smtClean="0">
                <a:solidFill>
                  <a:srgbClr val="00CC00"/>
                </a:solidFill>
                <a:latin typeface="Arial Black" pitchFamily="34" charset="0"/>
              </a:rPr>
              <a:t> - кислорода</a:t>
            </a:r>
            <a:endParaRPr lang="en-US" sz="2400" b="1" dirty="0" smtClean="0">
              <a:solidFill>
                <a:srgbClr val="00CC00"/>
              </a:solidFill>
              <a:latin typeface="Arial Black" pitchFamily="34" charset="0"/>
            </a:endParaRPr>
          </a:p>
          <a:p>
            <a:r>
              <a:rPr lang="ru-RU" sz="2400" b="1" dirty="0" smtClean="0">
                <a:solidFill>
                  <a:srgbClr val="FF00FF"/>
                </a:solidFill>
                <a:latin typeface="Arial Black" pitchFamily="34" charset="0"/>
              </a:rPr>
              <a:t>                                                Группа </a:t>
            </a:r>
            <a:r>
              <a:rPr lang="en-US" sz="2400" b="1" dirty="0" smtClean="0">
                <a:solidFill>
                  <a:srgbClr val="FF00FF"/>
                </a:solidFill>
                <a:latin typeface="Arial Black" pitchFamily="34" charset="0"/>
              </a:rPr>
              <a:t>III</a:t>
            </a:r>
            <a:r>
              <a:rPr lang="ru-RU" sz="2400" b="1" dirty="0" smtClean="0">
                <a:solidFill>
                  <a:srgbClr val="FF00FF"/>
                </a:solidFill>
                <a:latin typeface="Arial Black" pitchFamily="34" charset="0"/>
              </a:rPr>
              <a:t> - водорода</a:t>
            </a:r>
            <a:endParaRPr lang="ru-RU" sz="2400" b="1" dirty="0">
              <a:solidFill>
                <a:srgbClr val="FF00FF"/>
              </a:solidFill>
              <a:latin typeface="Arial Black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6929454" y="4786322"/>
            <a:ext cx="857256" cy="1143008"/>
            <a:chOff x="6786578" y="4929198"/>
            <a:chExt cx="857256" cy="1143008"/>
          </a:xfrm>
        </p:grpSpPr>
        <p:sp>
          <p:nvSpPr>
            <p:cNvPr id="11" name="Овал 10"/>
            <p:cNvSpPr/>
            <p:nvPr/>
          </p:nvSpPr>
          <p:spPr>
            <a:xfrm>
              <a:off x="7000892" y="4929198"/>
              <a:ext cx="642942" cy="642942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6786578" y="5429264"/>
              <a:ext cx="642942" cy="642942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4357686" y="4714884"/>
            <a:ext cx="928694" cy="1357322"/>
            <a:chOff x="4357686" y="4786322"/>
            <a:chExt cx="928694" cy="1357322"/>
          </a:xfrm>
        </p:grpSpPr>
        <p:sp>
          <p:nvSpPr>
            <p:cNvPr id="10" name="Овал 9"/>
            <p:cNvSpPr/>
            <p:nvPr/>
          </p:nvSpPr>
          <p:spPr>
            <a:xfrm>
              <a:off x="4500562" y="4786322"/>
              <a:ext cx="785818" cy="785818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4357686" y="5357826"/>
              <a:ext cx="785818" cy="785818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1000100" y="4714884"/>
            <a:ext cx="1357322" cy="1214446"/>
            <a:chOff x="1000100" y="4643446"/>
            <a:chExt cx="1357322" cy="1214446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1571604" y="4643446"/>
              <a:ext cx="785818" cy="1214446"/>
              <a:chOff x="1500166" y="4786322"/>
              <a:chExt cx="785818" cy="1214446"/>
            </a:xfrm>
          </p:grpSpPr>
          <p:sp>
            <p:nvSpPr>
              <p:cNvPr id="6" name="Овал 5"/>
              <p:cNvSpPr/>
              <p:nvPr/>
            </p:nvSpPr>
            <p:spPr>
              <a:xfrm>
                <a:off x="1500166" y="4786322"/>
                <a:ext cx="642942" cy="64294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Овал 6"/>
              <p:cNvSpPr/>
              <p:nvPr/>
            </p:nvSpPr>
            <p:spPr>
              <a:xfrm>
                <a:off x="1643042" y="5357826"/>
                <a:ext cx="642942" cy="642942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4" name="Овал 13"/>
            <p:cNvSpPr/>
            <p:nvPr/>
          </p:nvSpPr>
          <p:spPr>
            <a:xfrm>
              <a:off x="1000100" y="5072074"/>
              <a:ext cx="785818" cy="785818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285860"/>
            <a:ext cx="2214578" cy="300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42910" y="285728"/>
            <a:ext cx="81300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ПОДГОТОВКА ПЛОЩАДКИ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1428736"/>
            <a:ext cx="12348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9900"/>
                </a:solidFill>
              </a:rPr>
              <a:t>ГРУППА  </a:t>
            </a:r>
            <a:r>
              <a:rPr lang="en-US" sz="2000" b="1" dirty="0" smtClean="0">
                <a:solidFill>
                  <a:srgbClr val="009900"/>
                </a:solidFill>
              </a:rPr>
              <a:t>I</a:t>
            </a:r>
            <a:endParaRPr lang="ru-RU" sz="2000" b="1" dirty="0">
              <a:solidFill>
                <a:srgbClr val="0099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1285860"/>
            <a:ext cx="2214578" cy="300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86512" y="1285860"/>
            <a:ext cx="2214578" cy="30003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29058" y="1428736"/>
            <a:ext cx="1303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3300"/>
                </a:solidFill>
              </a:rPr>
              <a:t>ГРУППА  </a:t>
            </a:r>
            <a:r>
              <a:rPr lang="en-US" sz="2000" b="1" dirty="0" smtClean="0">
                <a:solidFill>
                  <a:srgbClr val="FF3300"/>
                </a:solidFill>
              </a:rPr>
              <a:t>II</a:t>
            </a:r>
            <a:endParaRPr lang="ru-RU" sz="2000" b="1" dirty="0">
              <a:solidFill>
                <a:srgbClr val="FF33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15140" y="1357298"/>
            <a:ext cx="1315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FFC000"/>
                </a:solidFill>
              </a:rPr>
              <a:t>ГРУППА </a:t>
            </a:r>
            <a:r>
              <a:rPr lang="en-US" sz="2000" b="1" dirty="0" smtClean="0">
                <a:solidFill>
                  <a:srgbClr val="FFC000"/>
                </a:solidFill>
              </a:rPr>
              <a:t>III</a:t>
            </a:r>
            <a:endParaRPr lang="ru-RU" sz="2000" b="1" dirty="0">
              <a:solidFill>
                <a:srgbClr val="FFC00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071538" y="2071678"/>
            <a:ext cx="135732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 flipV="1">
            <a:off x="1285852" y="2214554"/>
            <a:ext cx="1143008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285852" y="2357430"/>
            <a:ext cx="1143008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0800000">
            <a:off x="1000100" y="2928934"/>
            <a:ext cx="142876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1000100" y="2643182"/>
            <a:ext cx="107157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857224" y="2857496"/>
            <a:ext cx="142876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071538" y="3786190"/>
            <a:ext cx="928694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Группа 42"/>
          <p:cNvGrpSpPr/>
          <p:nvPr/>
        </p:nvGrpSpPr>
        <p:grpSpPr>
          <a:xfrm rot="20080976">
            <a:off x="4683952" y="3078295"/>
            <a:ext cx="428628" cy="285752"/>
            <a:chOff x="6858016" y="2214554"/>
            <a:chExt cx="642942" cy="571504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Группа 43"/>
          <p:cNvGrpSpPr/>
          <p:nvPr/>
        </p:nvGrpSpPr>
        <p:grpSpPr>
          <a:xfrm>
            <a:off x="5072066" y="2143116"/>
            <a:ext cx="428628" cy="285752"/>
            <a:chOff x="6858016" y="2214554"/>
            <a:chExt cx="642942" cy="571504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47" name="Прямая соединительная линия 4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Прямая соединительная линия 5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Прямая соединительная линия 5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Группа 53"/>
          <p:cNvGrpSpPr/>
          <p:nvPr/>
        </p:nvGrpSpPr>
        <p:grpSpPr>
          <a:xfrm rot="2825943">
            <a:off x="7180006" y="2825997"/>
            <a:ext cx="428628" cy="285752"/>
            <a:chOff x="6858016" y="2214554"/>
            <a:chExt cx="642942" cy="571504"/>
          </a:xfrm>
        </p:grpSpPr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57" name="Прямая соединительная линия 5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4" name="Группа 63"/>
          <p:cNvGrpSpPr/>
          <p:nvPr/>
        </p:nvGrpSpPr>
        <p:grpSpPr>
          <a:xfrm rot="1700518">
            <a:off x="3756882" y="2799235"/>
            <a:ext cx="428628" cy="285752"/>
            <a:chOff x="6858016" y="2214554"/>
            <a:chExt cx="642942" cy="571504"/>
          </a:xfrm>
        </p:grpSpPr>
        <p:cxnSp>
          <p:nvCxnSpPr>
            <p:cNvPr id="65" name="Прямая соединительная линия 6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Группа 73"/>
          <p:cNvGrpSpPr/>
          <p:nvPr/>
        </p:nvGrpSpPr>
        <p:grpSpPr>
          <a:xfrm>
            <a:off x="4357686" y="2357430"/>
            <a:ext cx="428628" cy="285752"/>
            <a:chOff x="6858016" y="2214554"/>
            <a:chExt cx="642942" cy="571504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Группа 83"/>
          <p:cNvGrpSpPr/>
          <p:nvPr/>
        </p:nvGrpSpPr>
        <p:grpSpPr>
          <a:xfrm>
            <a:off x="3714744" y="2000240"/>
            <a:ext cx="428628" cy="285752"/>
            <a:chOff x="6858016" y="2214554"/>
            <a:chExt cx="642942" cy="571504"/>
          </a:xfrm>
        </p:grpSpPr>
        <p:cxnSp>
          <p:nvCxnSpPr>
            <p:cNvPr id="85" name="Прямая соединительная линия 8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87" name="Прямая соединительная линия 8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я соединительная линия 8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Прямая соединительная линия 8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единительная линия 9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Прямая соединительная линия 9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Группа 93"/>
          <p:cNvGrpSpPr/>
          <p:nvPr/>
        </p:nvGrpSpPr>
        <p:grpSpPr>
          <a:xfrm>
            <a:off x="6500826" y="2857496"/>
            <a:ext cx="428628" cy="285752"/>
            <a:chOff x="6858016" y="2214554"/>
            <a:chExt cx="642942" cy="571504"/>
          </a:xfrm>
        </p:grpSpPr>
        <p:cxnSp>
          <p:nvCxnSpPr>
            <p:cNvPr id="95" name="Прямая соединительная линия 9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97" name="Прямая соединительная линия 9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Прямая соединительная линия 9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Прямая соединительная линия 9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Прямая соединительная линия 9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Прямая соединительная линия 10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Прямая соединительная линия 10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" name="Группа 103"/>
          <p:cNvGrpSpPr/>
          <p:nvPr/>
        </p:nvGrpSpPr>
        <p:grpSpPr>
          <a:xfrm>
            <a:off x="7786710" y="2143116"/>
            <a:ext cx="428628" cy="285752"/>
            <a:chOff x="6858016" y="2214554"/>
            <a:chExt cx="642942" cy="571504"/>
          </a:xfrm>
        </p:grpSpPr>
        <p:cxnSp>
          <p:nvCxnSpPr>
            <p:cNvPr id="105" name="Прямая соединительная линия 10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07" name="Прямая соединительная линия 10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Прямая соединительная линия 10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Прямая соединительная линия 10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Прямая соединительная линия 10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Прямая соединительная линия 11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Прямая соединительная линия 11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Прямая соединительная линия 11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Группа 113"/>
          <p:cNvGrpSpPr/>
          <p:nvPr/>
        </p:nvGrpSpPr>
        <p:grpSpPr>
          <a:xfrm rot="18755563">
            <a:off x="7143768" y="2143116"/>
            <a:ext cx="428628" cy="285752"/>
            <a:chOff x="6858016" y="2214554"/>
            <a:chExt cx="642942" cy="571504"/>
          </a:xfrm>
        </p:grpSpPr>
        <p:cxnSp>
          <p:nvCxnSpPr>
            <p:cNvPr id="115" name="Прямая соединительная линия 11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17" name="Прямая соединительная линия 11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Прямая соединительная линия 11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Прямая соединительная линия 11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Прямая соединительная линия 11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Прямая соединительная линия 12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Прямая соединительная линия 12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Прямая соединительная линия 12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4" name="Группа 123"/>
          <p:cNvGrpSpPr/>
          <p:nvPr/>
        </p:nvGrpSpPr>
        <p:grpSpPr>
          <a:xfrm>
            <a:off x="6500826" y="2143116"/>
            <a:ext cx="428628" cy="285752"/>
            <a:chOff x="6858016" y="2214554"/>
            <a:chExt cx="642942" cy="571504"/>
          </a:xfrm>
        </p:grpSpPr>
        <p:cxnSp>
          <p:nvCxnSpPr>
            <p:cNvPr id="125" name="Прямая соединительная линия 12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27" name="Прямая соединительная линия 12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Прямая соединительная линия 12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Прямая соединительная линия 12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Прямая соединительная линия 12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Прямая соединительная линия 13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Прямая соединительная линия 13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Прямая соединительная линия 13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4" name="Группа 133"/>
          <p:cNvGrpSpPr/>
          <p:nvPr/>
        </p:nvGrpSpPr>
        <p:grpSpPr>
          <a:xfrm rot="20650778">
            <a:off x="7174601" y="3553454"/>
            <a:ext cx="428628" cy="285752"/>
            <a:chOff x="6858016" y="2214554"/>
            <a:chExt cx="642942" cy="571504"/>
          </a:xfrm>
        </p:grpSpPr>
        <p:cxnSp>
          <p:nvCxnSpPr>
            <p:cNvPr id="135" name="Прямая соединительная линия 13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37" name="Прямая соединительная линия 13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Прямая соединительная линия 13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Прямая соединительная линия 13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Прямая соединительная линия 13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Прямая соединительная линия 14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Прямая соединительная линия 14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Прямая соединительная линия 14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4" name="Группа 143"/>
          <p:cNvGrpSpPr/>
          <p:nvPr/>
        </p:nvGrpSpPr>
        <p:grpSpPr>
          <a:xfrm>
            <a:off x="6429388" y="3571876"/>
            <a:ext cx="428628" cy="285752"/>
            <a:chOff x="6858016" y="2214554"/>
            <a:chExt cx="642942" cy="571504"/>
          </a:xfrm>
        </p:grpSpPr>
        <p:cxnSp>
          <p:nvCxnSpPr>
            <p:cNvPr id="145" name="Прямая соединительная линия 14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47" name="Прямая соединительная линия 14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Прямая соединительная линия 14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Прямая соединительная линия 14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Прямая соединительная линия 14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Прямая соединительная линия 15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Прямая соединительная линия 15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Прямая соединительная линия 15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4" name="Группа 153"/>
          <p:cNvGrpSpPr/>
          <p:nvPr/>
        </p:nvGrpSpPr>
        <p:grpSpPr>
          <a:xfrm>
            <a:off x="7858148" y="2714620"/>
            <a:ext cx="428628" cy="285752"/>
            <a:chOff x="6858016" y="2214554"/>
            <a:chExt cx="642942" cy="571504"/>
          </a:xfrm>
        </p:grpSpPr>
        <p:cxnSp>
          <p:nvCxnSpPr>
            <p:cNvPr id="155" name="Прямая соединительная линия 15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57" name="Прямая соединительная линия 15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Прямая соединительная линия 15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Прямая соединительная линия 15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Прямая соединительная линия 15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Прямая соединительная линия 16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4" name="Группа 163"/>
          <p:cNvGrpSpPr/>
          <p:nvPr/>
        </p:nvGrpSpPr>
        <p:grpSpPr>
          <a:xfrm rot="20080976">
            <a:off x="4898266" y="3721237"/>
            <a:ext cx="428628" cy="285752"/>
            <a:chOff x="6858016" y="2214554"/>
            <a:chExt cx="642942" cy="571504"/>
          </a:xfrm>
        </p:grpSpPr>
        <p:cxnSp>
          <p:nvCxnSpPr>
            <p:cNvPr id="165" name="Прямая соединительная линия 16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67" name="Прямая соединительная линия 16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Прямая соединительная линия 16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Прямая соединительная линия 16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Прямая соединительная линия 16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Прямая соединительная линия 17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Прямая соединительная линия 17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Прямая соединительная линия 17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4" name="Группа 173"/>
          <p:cNvGrpSpPr/>
          <p:nvPr/>
        </p:nvGrpSpPr>
        <p:grpSpPr>
          <a:xfrm rot="20080976">
            <a:off x="4041010" y="3721238"/>
            <a:ext cx="428628" cy="285752"/>
            <a:chOff x="6858016" y="2214554"/>
            <a:chExt cx="642942" cy="571504"/>
          </a:xfrm>
        </p:grpSpPr>
        <p:cxnSp>
          <p:nvCxnSpPr>
            <p:cNvPr id="175" name="Прямая соединительная линия 17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77" name="Прямая соединительная линия 17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Прямая соединительная линия 17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Прямая соединительная линия 17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Прямая соединительная линия 17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Прямая соединительная линия 18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Прямая соединительная линия 18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Прямая соединительная линия 18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4" name="Группа 183"/>
          <p:cNvGrpSpPr/>
          <p:nvPr/>
        </p:nvGrpSpPr>
        <p:grpSpPr>
          <a:xfrm rot="20080976">
            <a:off x="7898662" y="3578362"/>
            <a:ext cx="428628" cy="285752"/>
            <a:chOff x="6858016" y="2214554"/>
            <a:chExt cx="642942" cy="571504"/>
          </a:xfrm>
        </p:grpSpPr>
        <p:cxnSp>
          <p:nvCxnSpPr>
            <p:cNvPr id="185" name="Прямая соединительная линия 184"/>
            <p:cNvCxnSpPr/>
            <p:nvPr/>
          </p:nvCxnSpPr>
          <p:spPr>
            <a:xfrm rot="5400000">
              <a:off x="6715140" y="2357430"/>
              <a:ext cx="500066" cy="214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6" name="Группа 41"/>
            <p:cNvGrpSpPr/>
            <p:nvPr/>
          </p:nvGrpSpPr>
          <p:grpSpPr>
            <a:xfrm>
              <a:off x="6858016" y="2214554"/>
              <a:ext cx="642942" cy="571504"/>
              <a:chOff x="6858016" y="2214554"/>
              <a:chExt cx="642942" cy="571504"/>
            </a:xfrm>
          </p:grpSpPr>
          <p:cxnSp>
            <p:nvCxnSpPr>
              <p:cNvPr id="187" name="Прямая соединительная линия 186"/>
              <p:cNvCxnSpPr/>
              <p:nvPr/>
            </p:nvCxnSpPr>
            <p:spPr>
              <a:xfrm>
                <a:off x="6858016" y="2500306"/>
                <a:ext cx="571504" cy="214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>
              <a:xfrm rot="16200000" flipV="1">
                <a:off x="7000892" y="2285992"/>
                <a:ext cx="500066" cy="3571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>
              <a:xfrm rot="5400000" flipH="1" flipV="1">
                <a:off x="6822297" y="2250273"/>
                <a:ext cx="571504" cy="50006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Прямая соединительная линия 189"/>
              <p:cNvCxnSpPr/>
              <p:nvPr/>
            </p:nvCxnSpPr>
            <p:spPr>
              <a:xfrm rot="10800000" flipV="1">
                <a:off x="6929454" y="2214554"/>
                <a:ext cx="428628" cy="14287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>
              <a:xfrm>
                <a:off x="6929454" y="2357430"/>
                <a:ext cx="571504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Прямая соединительная линия 191"/>
              <p:cNvCxnSpPr/>
              <p:nvPr/>
            </p:nvCxnSpPr>
            <p:spPr>
              <a:xfrm rot="10800000" flipV="1">
                <a:off x="6858016" y="2428868"/>
                <a:ext cx="642942" cy="7143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Прямая соединительная линия 192"/>
              <p:cNvCxnSpPr/>
              <p:nvPr/>
            </p:nvCxnSpPr>
            <p:spPr>
              <a:xfrm flipV="1">
                <a:off x="6858016" y="2500306"/>
                <a:ext cx="500066" cy="28575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95" name="Прямая соединительная линия 194"/>
          <p:cNvCxnSpPr/>
          <p:nvPr/>
        </p:nvCxnSpPr>
        <p:spPr>
          <a:xfrm>
            <a:off x="4071934" y="2143116"/>
            <a:ext cx="357190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/>
          <p:cNvCxnSpPr/>
          <p:nvPr/>
        </p:nvCxnSpPr>
        <p:spPr>
          <a:xfrm rot="10800000" flipV="1">
            <a:off x="4357686" y="3429000"/>
            <a:ext cx="42862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" name="Группа 204"/>
          <p:cNvGrpSpPr/>
          <p:nvPr/>
        </p:nvGrpSpPr>
        <p:grpSpPr>
          <a:xfrm>
            <a:off x="714348" y="5357826"/>
            <a:ext cx="2000264" cy="1285884"/>
            <a:chOff x="785786" y="5143512"/>
            <a:chExt cx="2000264" cy="1285884"/>
          </a:xfrm>
        </p:grpSpPr>
        <p:sp>
          <p:nvSpPr>
            <p:cNvPr id="199" name="Скругленный прямоугольник 198"/>
            <p:cNvSpPr/>
            <p:nvPr/>
          </p:nvSpPr>
          <p:spPr>
            <a:xfrm>
              <a:off x="785786" y="5143512"/>
              <a:ext cx="2000264" cy="128588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газ</a:t>
              </a:r>
              <a:endParaRPr lang="ru-RU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428728" y="5500702"/>
              <a:ext cx="7032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rgbClr val="009900"/>
                  </a:solidFill>
                </a:rPr>
                <a:t>ГАЗ</a:t>
              </a:r>
              <a:endParaRPr lang="ru-RU" sz="2800" b="1" dirty="0">
                <a:solidFill>
                  <a:srgbClr val="009900"/>
                </a:solidFill>
              </a:endParaRPr>
            </a:p>
          </p:txBody>
        </p:sp>
      </p:grpSp>
      <p:grpSp>
        <p:nvGrpSpPr>
          <p:cNvPr id="206" name="Группа 205"/>
          <p:cNvGrpSpPr/>
          <p:nvPr/>
        </p:nvGrpSpPr>
        <p:grpSpPr>
          <a:xfrm>
            <a:off x="3643306" y="5357826"/>
            <a:ext cx="2032744" cy="1285884"/>
            <a:chOff x="3643306" y="5143512"/>
            <a:chExt cx="2032744" cy="1285884"/>
          </a:xfrm>
        </p:grpSpPr>
        <p:sp>
          <p:nvSpPr>
            <p:cNvPr id="200" name="Скругленный прямоугольник 199"/>
            <p:cNvSpPr/>
            <p:nvPr/>
          </p:nvSpPr>
          <p:spPr>
            <a:xfrm>
              <a:off x="3643306" y="5143512"/>
              <a:ext cx="2000264" cy="128588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жидкость</a:t>
              </a:r>
              <a:endParaRPr lang="ru-RU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3714744" y="5500702"/>
              <a:ext cx="196130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rgbClr val="FF3300"/>
                  </a:solidFill>
                </a:rPr>
                <a:t>ЖИДКОСТЬ</a:t>
              </a:r>
              <a:endParaRPr lang="ru-RU" sz="2800" b="1" dirty="0">
                <a:solidFill>
                  <a:srgbClr val="FF3300"/>
                </a:solidFill>
              </a:endParaRPr>
            </a:p>
          </p:txBody>
        </p:sp>
      </p:grpSp>
      <p:grpSp>
        <p:nvGrpSpPr>
          <p:cNvPr id="207" name="Группа 206"/>
          <p:cNvGrpSpPr/>
          <p:nvPr/>
        </p:nvGrpSpPr>
        <p:grpSpPr>
          <a:xfrm>
            <a:off x="6429388" y="5357826"/>
            <a:ext cx="2000264" cy="1285884"/>
            <a:chOff x="6357950" y="5143512"/>
            <a:chExt cx="2000264" cy="1285884"/>
          </a:xfrm>
        </p:grpSpPr>
        <p:sp>
          <p:nvSpPr>
            <p:cNvPr id="201" name="Скругленный прямоугольник 200"/>
            <p:cNvSpPr/>
            <p:nvPr/>
          </p:nvSpPr>
          <p:spPr>
            <a:xfrm>
              <a:off x="6357950" y="5143512"/>
              <a:ext cx="2000264" cy="1285884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т</a:t>
              </a:r>
              <a:endParaRPr lang="ru-RU" dirty="0"/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6572264" y="5286388"/>
              <a:ext cx="1640834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 smtClean="0">
                  <a:solidFill>
                    <a:srgbClr val="FFC000"/>
                  </a:solidFill>
                </a:rPr>
                <a:t>ТВЕРДОЕ </a:t>
              </a:r>
            </a:p>
            <a:p>
              <a:r>
                <a:rPr lang="ru-RU" sz="2800" b="1" dirty="0" smtClean="0">
                  <a:solidFill>
                    <a:srgbClr val="FFC000"/>
                  </a:solidFill>
                </a:rPr>
                <a:t>   ТЕЛО</a:t>
              </a:r>
              <a:endParaRPr lang="ru-RU" sz="2800" b="1" dirty="0">
                <a:solidFill>
                  <a:srgbClr val="FFC000"/>
                </a:solidFill>
              </a:endParaRPr>
            </a:p>
          </p:txBody>
        </p:sp>
      </p:grpSp>
      <p:sp>
        <p:nvSpPr>
          <p:cNvPr id="208" name="TextBox 207"/>
          <p:cNvSpPr txBox="1"/>
          <p:nvPr/>
        </p:nvSpPr>
        <p:spPr>
          <a:xfrm>
            <a:off x="1285852" y="4286256"/>
            <a:ext cx="66693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u="sng" dirty="0" smtClean="0">
                <a:solidFill>
                  <a:schemeClr val="tx2">
                    <a:lumMod val="75000"/>
                  </a:schemeClr>
                </a:solidFill>
              </a:rPr>
              <a:t>2.По характеру движения молекул </a:t>
            </a:r>
          </a:p>
          <a:p>
            <a:r>
              <a:rPr lang="ru-RU" sz="3200" b="1" i="1" dirty="0" smtClean="0">
                <a:solidFill>
                  <a:schemeClr val="tx2">
                    <a:lumMod val="75000"/>
                  </a:schemeClr>
                </a:solidFill>
              </a:rPr>
              <a:t>определите состояние вещества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Капля 105"/>
          <p:cNvSpPr/>
          <p:nvPr/>
        </p:nvSpPr>
        <p:spPr>
          <a:xfrm rot="19961907">
            <a:off x="6282423" y="5270770"/>
            <a:ext cx="2214578" cy="1143008"/>
          </a:xfrm>
          <a:prstGeom prst="teardrop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газ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5" name="Капля 104"/>
          <p:cNvSpPr/>
          <p:nvPr/>
        </p:nvSpPr>
        <p:spPr>
          <a:xfrm rot="19961907">
            <a:off x="3567779" y="5270771"/>
            <a:ext cx="2214578" cy="1143008"/>
          </a:xfrm>
          <a:prstGeom prst="teardrop">
            <a:avLst/>
          </a:prstGeo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жидкость</a:t>
            </a:r>
            <a:endParaRPr lang="ru-RU" sz="2400" b="1" dirty="0"/>
          </a:p>
        </p:txBody>
      </p:sp>
      <p:sp>
        <p:nvSpPr>
          <p:cNvPr id="104" name="Капля 103"/>
          <p:cNvSpPr/>
          <p:nvPr/>
        </p:nvSpPr>
        <p:spPr>
          <a:xfrm rot="19961907">
            <a:off x="781697" y="5270772"/>
            <a:ext cx="2214578" cy="1143008"/>
          </a:xfrm>
          <a:prstGeom prst="teardrop">
            <a:avLst/>
          </a:prstGeom>
          <a:gradFill>
            <a:gsLst>
              <a:gs pos="0">
                <a:srgbClr val="FFFFFF"/>
              </a:gs>
              <a:gs pos="16000">
                <a:srgbClr val="1F1F1F"/>
              </a:gs>
              <a:gs pos="17999">
                <a:srgbClr val="FFFFFF"/>
              </a:gs>
              <a:gs pos="42000">
                <a:srgbClr val="636363"/>
              </a:gs>
              <a:gs pos="53000">
                <a:srgbClr val="CFCFCF"/>
              </a:gs>
              <a:gs pos="66000">
                <a:srgbClr val="CFCFCF"/>
              </a:gs>
              <a:gs pos="75999">
                <a:srgbClr val="1F1F1F"/>
              </a:gs>
              <a:gs pos="78999">
                <a:srgbClr val="FFFFFF"/>
              </a:gs>
              <a:gs pos="100000">
                <a:srgbClr val="7F7F7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твердое тело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85720" y="214290"/>
            <a:ext cx="86439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ПЛОЩАДКИ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428596" y="2214554"/>
            <a:ext cx="2643206" cy="2576343"/>
            <a:chOff x="785786" y="1495599"/>
            <a:chExt cx="2643206" cy="2576343"/>
          </a:xfrm>
        </p:grpSpPr>
        <p:sp>
          <p:nvSpPr>
            <p:cNvPr id="3" name="Овал 2"/>
            <p:cNvSpPr/>
            <p:nvPr/>
          </p:nvSpPr>
          <p:spPr>
            <a:xfrm>
              <a:off x="785786" y="1500174"/>
              <a:ext cx="2643206" cy="2571768"/>
            </a:xfrm>
            <a:prstGeom prst="ellipse">
              <a:avLst/>
            </a:prstGeom>
            <a:solidFill>
              <a:schemeClr val="bg2">
                <a:alpha val="75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 rot="11508486">
              <a:off x="1732603" y="1732611"/>
              <a:ext cx="571504" cy="571504"/>
              <a:chOff x="1714480" y="2428868"/>
              <a:chExt cx="571504" cy="571504"/>
            </a:xfrm>
          </p:grpSpPr>
          <p:sp>
            <p:nvSpPr>
              <p:cNvPr id="4" name="Овал 3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" name="Овал 4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6" name="Овал 5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8"/>
            <p:cNvGrpSpPr/>
            <p:nvPr/>
          </p:nvGrpSpPr>
          <p:grpSpPr>
            <a:xfrm rot="7026096">
              <a:off x="1956160" y="2384796"/>
              <a:ext cx="571504" cy="571504"/>
              <a:chOff x="1714480" y="2428868"/>
              <a:chExt cx="571504" cy="571504"/>
            </a:xfrm>
          </p:grpSpPr>
          <p:sp>
            <p:nvSpPr>
              <p:cNvPr id="10" name="Овал 9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Овал 10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2" name="Овал 11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12"/>
            <p:cNvGrpSpPr/>
            <p:nvPr/>
          </p:nvGrpSpPr>
          <p:grpSpPr>
            <a:xfrm rot="12633924">
              <a:off x="2605904" y="2320160"/>
              <a:ext cx="571504" cy="571504"/>
              <a:chOff x="1714480" y="2428868"/>
              <a:chExt cx="571504" cy="571504"/>
            </a:xfrm>
          </p:grpSpPr>
          <p:sp>
            <p:nvSpPr>
              <p:cNvPr id="14" name="Овал 13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5" name="Овал 14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Овал 15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1" name="Группа 20"/>
            <p:cNvGrpSpPr/>
            <p:nvPr/>
          </p:nvGrpSpPr>
          <p:grpSpPr>
            <a:xfrm rot="9789831">
              <a:off x="1070617" y="1713565"/>
              <a:ext cx="571504" cy="571504"/>
              <a:chOff x="1714480" y="2428868"/>
              <a:chExt cx="571504" cy="571504"/>
            </a:xfrm>
          </p:grpSpPr>
          <p:sp>
            <p:nvSpPr>
              <p:cNvPr id="22" name="Овал 21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3" name="Овал 22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4" name="Овал 23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5" name="Группа 24"/>
            <p:cNvGrpSpPr/>
            <p:nvPr/>
          </p:nvGrpSpPr>
          <p:grpSpPr>
            <a:xfrm rot="6348830">
              <a:off x="1598970" y="2813424"/>
              <a:ext cx="571504" cy="571504"/>
              <a:chOff x="1714480" y="2428868"/>
              <a:chExt cx="571504" cy="571504"/>
            </a:xfrm>
          </p:grpSpPr>
          <p:sp>
            <p:nvSpPr>
              <p:cNvPr id="26" name="Овал 25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Овал 26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Овал 27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9" name="Группа 28"/>
            <p:cNvGrpSpPr/>
            <p:nvPr/>
          </p:nvGrpSpPr>
          <p:grpSpPr>
            <a:xfrm rot="7026096">
              <a:off x="1027467" y="2599111"/>
              <a:ext cx="571504" cy="571504"/>
              <a:chOff x="1714480" y="2428868"/>
              <a:chExt cx="571504" cy="571504"/>
            </a:xfrm>
          </p:grpSpPr>
          <p:sp>
            <p:nvSpPr>
              <p:cNvPr id="30" name="Овал 29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1" name="Овал 30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2" name="Овал 31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33" name="Группа 32"/>
            <p:cNvGrpSpPr/>
            <p:nvPr/>
          </p:nvGrpSpPr>
          <p:grpSpPr>
            <a:xfrm rot="786406">
              <a:off x="1771835" y="3414917"/>
              <a:ext cx="571504" cy="571504"/>
              <a:chOff x="1714480" y="2428868"/>
              <a:chExt cx="571504" cy="571504"/>
            </a:xfrm>
          </p:grpSpPr>
          <p:sp>
            <p:nvSpPr>
              <p:cNvPr id="34" name="Овал 33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Овал 35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37" name="Группа 36"/>
            <p:cNvGrpSpPr/>
            <p:nvPr/>
          </p:nvGrpSpPr>
          <p:grpSpPr>
            <a:xfrm rot="18082127">
              <a:off x="2392964" y="3393104"/>
              <a:ext cx="571504" cy="571504"/>
              <a:chOff x="1714480" y="2428868"/>
              <a:chExt cx="571504" cy="571504"/>
            </a:xfrm>
          </p:grpSpPr>
          <p:sp>
            <p:nvSpPr>
              <p:cNvPr id="38" name="Овал 37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9" name="Овал 38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Овал 39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41" name="Группа 40"/>
            <p:cNvGrpSpPr/>
            <p:nvPr/>
          </p:nvGrpSpPr>
          <p:grpSpPr>
            <a:xfrm rot="18082127">
              <a:off x="2750154" y="2964475"/>
              <a:ext cx="571504" cy="571504"/>
              <a:chOff x="1714480" y="2428868"/>
              <a:chExt cx="571504" cy="571504"/>
            </a:xfrm>
          </p:grpSpPr>
          <p:sp>
            <p:nvSpPr>
              <p:cNvPr id="42" name="Овал 41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3" name="Овал 42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4" name="Овал 43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1" name="Овал 60"/>
            <p:cNvSpPr/>
            <p:nvPr/>
          </p:nvSpPr>
          <p:spPr>
            <a:xfrm rot="18082127">
              <a:off x="852647" y="2209978"/>
              <a:ext cx="357190" cy="35719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 rot="18082127">
              <a:off x="2611854" y="168316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Овал 64"/>
            <p:cNvSpPr/>
            <p:nvPr/>
          </p:nvSpPr>
          <p:spPr>
            <a:xfrm rot="18082127">
              <a:off x="2281408" y="1495599"/>
              <a:ext cx="357190" cy="35719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Овал 66"/>
            <p:cNvSpPr/>
            <p:nvPr/>
          </p:nvSpPr>
          <p:spPr>
            <a:xfrm rot="18082127">
              <a:off x="924088" y="3138672"/>
              <a:ext cx="357190" cy="35719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1" name="Группа 100"/>
          <p:cNvGrpSpPr/>
          <p:nvPr/>
        </p:nvGrpSpPr>
        <p:grpSpPr>
          <a:xfrm>
            <a:off x="3357554" y="2214554"/>
            <a:ext cx="2643206" cy="2571768"/>
            <a:chOff x="3286116" y="1428736"/>
            <a:chExt cx="2643206" cy="2571768"/>
          </a:xfrm>
        </p:grpSpPr>
        <p:sp>
          <p:nvSpPr>
            <p:cNvPr id="60" name="Овал 59"/>
            <p:cNvSpPr/>
            <p:nvPr/>
          </p:nvSpPr>
          <p:spPr>
            <a:xfrm>
              <a:off x="3286116" y="1428736"/>
              <a:ext cx="2643206" cy="2571768"/>
            </a:xfrm>
            <a:prstGeom prst="ellipse">
              <a:avLst/>
            </a:prstGeom>
            <a:solidFill>
              <a:schemeClr val="bg2">
                <a:alpha val="75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7" name="Группа 16"/>
            <p:cNvGrpSpPr/>
            <p:nvPr/>
          </p:nvGrpSpPr>
          <p:grpSpPr>
            <a:xfrm rot="16538737">
              <a:off x="4884476" y="2098403"/>
              <a:ext cx="571504" cy="571504"/>
              <a:chOff x="1714480" y="2428868"/>
              <a:chExt cx="571504" cy="571504"/>
            </a:xfrm>
          </p:grpSpPr>
          <p:sp>
            <p:nvSpPr>
              <p:cNvPr id="18" name="Овал 17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9" name="Овал 18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Овал 19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53" name="Группа 52"/>
            <p:cNvGrpSpPr/>
            <p:nvPr/>
          </p:nvGrpSpPr>
          <p:grpSpPr>
            <a:xfrm rot="8817486">
              <a:off x="3610022" y="2038395"/>
              <a:ext cx="571504" cy="571504"/>
              <a:chOff x="1714480" y="2428868"/>
              <a:chExt cx="571504" cy="571504"/>
            </a:xfrm>
          </p:grpSpPr>
          <p:sp>
            <p:nvSpPr>
              <p:cNvPr id="54" name="Овал 53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5" name="Овал 54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6" name="Овал 55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73" name="Группа 72"/>
            <p:cNvGrpSpPr/>
            <p:nvPr/>
          </p:nvGrpSpPr>
          <p:grpSpPr>
            <a:xfrm rot="6852589">
              <a:off x="4324402" y="3109965"/>
              <a:ext cx="571504" cy="571504"/>
              <a:chOff x="1714480" y="2428868"/>
              <a:chExt cx="571504" cy="571504"/>
            </a:xfrm>
          </p:grpSpPr>
          <p:sp>
            <p:nvSpPr>
              <p:cNvPr id="74" name="Овал 73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Овал 74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6" name="Овал 75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02" name="Группа 101"/>
          <p:cNvGrpSpPr/>
          <p:nvPr/>
        </p:nvGrpSpPr>
        <p:grpSpPr>
          <a:xfrm>
            <a:off x="6215074" y="2143116"/>
            <a:ext cx="2643206" cy="2571768"/>
            <a:chOff x="6143636" y="1357298"/>
            <a:chExt cx="2643206" cy="2571768"/>
          </a:xfrm>
        </p:grpSpPr>
        <p:sp>
          <p:nvSpPr>
            <p:cNvPr id="69" name="Овал 68"/>
            <p:cNvSpPr/>
            <p:nvPr/>
          </p:nvSpPr>
          <p:spPr>
            <a:xfrm>
              <a:off x="6143636" y="1357298"/>
              <a:ext cx="2643206" cy="2571768"/>
            </a:xfrm>
            <a:prstGeom prst="ellipse">
              <a:avLst/>
            </a:prstGeom>
            <a:solidFill>
              <a:schemeClr val="bg2">
                <a:alpha val="75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7" name="Группа 76"/>
            <p:cNvGrpSpPr/>
            <p:nvPr/>
          </p:nvGrpSpPr>
          <p:grpSpPr>
            <a:xfrm rot="6852589">
              <a:off x="6378561" y="2020851"/>
              <a:ext cx="571504" cy="571504"/>
              <a:chOff x="1714480" y="2428868"/>
              <a:chExt cx="571504" cy="571504"/>
            </a:xfrm>
          </p:grpSpPr>
          <p:sp>
            <p:nvSpPr>
              <p:cNvPr id="78" name="Овал 77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9" name="Овал 78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0" name="Овал 79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1" name="Группа 80"/>
            <p:cNvGrpSpPr/>
            <p:nvPr/>
          </p:nvGrpSpPr>
          <p:grpSpPr>
            <a:xfrm rot="6852589">
              <a:off x="7521569" y="3163860"/>
              <a:ext cx="571504" cy="571504"/>
              <a:chOff x="1714480" y="2428868"/>
              <a:chExt cx="571504" cy="571504"/>
            </a:xfrm>
          </p:grpSpPr>
          <p:sp>
            <p:nvSpPr>
              <p:cNvPr id="82" name="Овал 81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3" name="Овал 82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4" name="Овал 83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5" name="Группа 84"/>
            <p:cNvGrpSpPr/>
            <p:nvPr/>
          </p:nvGrpSpPr>
          <p:grpSpPr>
            <a:xfrm rot="16538737">
              <a:off x="7313369" y="2241280"/>
              <a:ext cx="571504" cy="571504"/>
              <a:chOff x="1714480" y="2428868"/>
              <a:chExt cx="571504" cy="571504"/>
            </a:xfrm>
          </p:grpSpPr>
          <p:sp>
            <p:nvSpPr>
              <p:cNvPr id="86" name="Овал 85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7" name="Овал 86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8" name="Овал 87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9" name="Группа 88"/>
            <p:cNvGrpSpPr/>
            <p:nvPr/>
          </p:nvGrpSpPr>
          <p:grpSpPr>
            <a:xfrm rot="847420">
              <a:off x="8099187" y="2169840"/>
              <a:ext cx="571504" cy="571504"/>
              <a:chOff x="1714480" y="2428868"/>
              <a:chExt cx="571504" cy="571504"/>
            </a:xfrm>
          </p:grpSpPr>
          <p:sp>
            <p:nvSpPr>
              <p:cNvPr id="90" name="Овал 89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1" name="Овал 90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2" name="Овал 91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3" name="Группа 92"/>
            <p:cNvGrpSpPr/>
            <p:nvPr/>
          </p:nvGrpSpPr>
          <p:grpSpPr>
            <a:xfrm rot="6026632">
              <a:off x="6538981" y="2967089"/>
              <a:ext cx="571504" cy="571504"/>
              <a:chOff x="1714480" y="2428868"/>
              <a:chExt cx="571504" cy="571504"/>
            </a:xfrm>
          </p:grpSpPr>
          <p:sp>
            <p:nvSpPr>
              <p:cNvPr id="94" name="Овал 93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5" name="Овал 94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6" name="Овал 95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7" name="Группа 96"/>
            <p:cNvGrpSpPr/>
            <p:nvPr/>
          </p:nvGrpSpPr>
          <p:grpSpPr>
            <a:xfrm rot="3913917">
              <a:off x="7253361" y="1466891"/>
              <a:ext cx="571504" cy="571504"/>
              <a:chOff x="1714480" y="2428868"/>
              <a:chExt cx="571504" cy="571504"/>
            </a:xfrm>
          </p:grpSpPr>
          <p:sp>
            <p:nvSpPr>
              <p:cNvPr id="98" name="Овал 97"/>
              <p:cNvSpPr/>
              <p:nvPr/>
            </p:nvSpPr>
            <p:spPr>
              <a:xfrm>
                <a:off x="1714480" y="2428868"/>
                <a:ext cx="357190" cy="35719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9" name="Овал 98"/>
              <p:cNvSpPr/>
              <p:nvPr/>
            </p:nvSpPr>
            <p:spPr>
              <a:xfrm>
                <a:off x="2071670" y="2500306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0" name="Овал 99"/>
              <p:cNvSpPr/>
              <p:nvPr/>
            </p:nvSpPr>
            <p:spPr>
              <a:xfrm>
                <a:off x="1714480" y="2786058"/>
                <a:ext cx="214314" cy="21431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33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03" name="TextBox 102"/>
          <p:cNvSpPr txBox="1"/>
          <p:nvPr/>
        </p:nvSpPr>
        <p:spPr>
          <a:xfrm>
            <a:off x="571472" y="1071546"/>
            <a:ext cx="80010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0066"/>
                </a:solidFill>
                <a:latin typeface="Arial Narrow" pitchFamily="34" charset="0"/>
              </a:rPr>
              <a:t> </a:t>
            </a:r>
            <a:r>
              <a:rPr lang="ru-RU" sz="2800" b="1" u="sng" dirty="0" smtClean="0">
                <a:solidFill>
                  <a:srgbClr val="CC0066"/>
                </a:solidFill>
                <a:latin typeface="Arial Narrow" pitchFamily="34" charset="0"/>
              </a:rPr>
              <a:t>3.По расположению молекул </a:t>
            </a:r>
          </a:p>
          <a:p>
            <a:r>
              <a:rPr lang="ru-RU" sz="2800" b="1" dirty="0" smtClean="0">
                <a:solidFill>
                  <a:srgbClr val="CC0066"/>
                </a:solidFill>
                <a:latin typeface="Arial Narrow" pitchFamily="34" charset="0"/>
              </a:rPr>
              <a:t>                            определите состояние вещества.</a:t>
            </a:r>
            <a:endParaRPr lang="ru-RU" sz="2800" b="1" dirty="0">
              <a:solidFill>
                <a:srgbClr val="CC0066"/>
              </a:solidFill>
              <a:latin typeface="Arial Narrow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0" y="2071678"/>
            <a:ext cx="6832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00080"/>
                </a:solidFill>
                <a:latin typeface="Garamond Premr Pro Smbd" pitchFamily="18" charset="0"/>
              </a:rPr>
              <a:t>Г-</a:t>
            </a:r>
            <a:r>
              <a:rPr lang="en-US" sz="3200" b="1" dirty="0" smtClean="0">
                <a:solidFill>
                  <a:srgbClr val="800080"/>
                </a:solidFill>
                <a:latin typeface="Garamond Premr Pro Smbd" pitchFamily="18" charset="0"/>
              </a:rPr>
              <a:t>I</a:t>
            </a:r>
            <a:endParaRPr lang="ru-RU" sz="3200" b="1" dirty="0">
              <a:solidFill>
                <a:srgbClr val="800080"/>
              </a:solidFill>
              <a:latin typeface="Garamond Premr Pro Smbd" pitchFamily="18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2928926" y="2000240"/>
            <a:ext cx="912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800080"/>
                </a:solidFill>
                <a:latin typeface="Garamond Premr Pro Smbd" pitchFamily="18" charset="0"/>
              </a:rPr>
              <a:t>Г- </a:t>
            </a:r>
            <a:r>
              <a:rPr lang="en-US" sz="3200" b="1" dirty="0" smtClean="0">
                <a:solidFill>
                  <a:srgbClr val="800080"/>
                </a:solidFill>
                <a:latin typeface="Garamond Premr Pro Smbd" pitchFamily="18" charset="0"/>
              </a:rPr>
              <a:t>II</a:t>
            </a:r>
            <a:endParaRPr lang="ru-RU" sz="3200" b="1" dirty="0">
              <a:solidFill>
                <a:srgbClr val="800080"/>
              </a:solidFill>
              <a:latin typeface="Garamond Premr Pro Smbd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786446" y="2000240"/>
            <a:ext cx="1063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800080"/>
                </a:solidFill>
                <a:latin typeface="Garamond Premr Pro Smbd" pitchFamily="18" charset="0"/>
              </a:rPr>
              <a:t>Г- </a:t>
            </a:r>
            <a:r>
              <a:rPr lang="en-US" sz="3200" dirty="0" smtClean="0">
                <a:solidFill>
                  <a:srgbClr val="800080"/>
                </a:solidFill>
                <a:latin typeface="Garamond Premr Pro Smbd" pitchFamily="18" charset="0"/>
              </a:rPr>
              <a:t>III</a:t>
            </a:r>
            <a:endParaRPr lang="ru-RU" sz="3200" dirty="0">
              <a:solidFill>
                <a:srgbClr val="800080"/>
              </a:solidFill>
              <a:latin typeface="Garamond Premr Pro Smb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 animBg="1"/>
      <p:bldP spid="105" grpId="0" animBg="1"/>
      <p:bldP spid="10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57224" y="1214422"/>
            <a:ext cx="69685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u="sng" dirty="0" smtClean="0">
                <a:solidFill>
                  <a:srgbClr val="CC3300"/>
                </a:solidFill>
                <a:latin typeface="Comic Sans MS" pitchFamily="66" charset="0"/>
              </a:rPr>
              <a:t>По основным свойствам </a:t>
            </a:r>
            <a:r>
              <a:rPr lang="ru-RU" sz="2800" b="1" dirty="0" smtClean="0">
                <a:solidFill>
                  <a:srgbClr val="CC3300"/>
                </a:solidFill>
                <a:latin typeface="Comic Sans MS" pitchFamily="66" charset="0"/>
              </a:rPr>
              <a:t>определите </a:t>
            </a:r>
          </a:p>
          <a:p>
            <a:r>
              <a:rPr lang="ru-RU" sz="2800" b="1" dirty="0" smtClean="0">
                <a:solidFill>
                  <a:srgbClr val="CC3300"/>
                </a:solidFill>
                <a:latin typeface="Comic Sans MS" pitchFamily="66" charset="0"/>
              </a:rPr>
              <a:t>          состояние вещества:</a:t>
            </a:r>
            <a:endParaRPr lang="ru-RU" sz="2800" b="1" dirty="0">
              <a:solidFill>
                <a:srgbClr val="CC3300"/>
              </a:solidFill>
              <a:latin typeface="Comic Sans MS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14290"/>
            <a:ext cx="82518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ПОДГОТОВКА ПЛОЩАДКИ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42910" y="2285992"/>
          <a:ext cx="7858179" cy="275985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619393"/>
                <a:gridCol w="2619393"/>
                <a:gridCol w="2619393"/>
              </a:tblGrid>
              <a:tr h="74060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ED0D1D"/>
                          </a:solidFill>
                        </a:rPr>
                        <a:t>Группа </a:t>
                      </a:r>
                      <a:r>
                        <a:rPr lang="en-US" sz="2800" dirty="0" smtClean="0">
                          <a:solidFill>
                            <a:srgbClr val="ED0D1D"/>
                          </a:solidFill>
                        </a:rPr>
                        <a:t>I</a:t>
                      </a:r>
                      <a:endParaRPr lang="ru-RU" sz="2800" dirty="0">
                        <a:solidFill>
                          <a:srgbClr val="ED0D1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aseline="0" dirty="0" smtClean="0">
                          <a:solidFill>
                            <a:srgbClr val="002060"/>
                          </a:solidFill>
                        </a:rPr>
                        <a:t>Группа </a:t>
                      </a:r>
                      <a:r>
                        <a:rPr lang="en-US" sz="2800" dirty="0" smtClean="0">
                          <a:solidFill>
                            <a:srgbClr val="002060"/>
                          </a:solidFill>
                        </a:rPr>
                        <a:t>II</a:t>
                      </a:r>
                      <a:endParaRPr lang="ru-RU" sz="28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Группа </a:t>
                      </a:r>
                      <a:r>
                        <a:rPr lang="en-US" sz="28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</a:rPr>
                        <a:t>III</a:t>
                      </a:r>
                      <a:endParaRPr lang="ru-RU" sz="2800" dirty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019243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ED0D1D"/>
                          </a:solidFill>
                          <a:latin typeface="Arial Black" pitchFamily="34" charset="0"/>
                        </a:rPr>
                        <a:t>Сохраняет объем и форму</a:t>
                      </a:r>
                      <a:endParaRPr lang="ru-RU" sz="2400" b="1" dirty="0">
                        <a:solidFill>
                          <a:srgbClr val="ED0D1D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Arial Black" pitchFamily="34" charset="0"/>
                        </a:rPr>
                        <a:t>Не имеет постоянного объема и собственной формы</a:t>
                      </a:r>
                      <a:endParaRPr lang="ru-RU" sz="2400" dirty="0">
                        <a:solidFill>
                          <a:srgbClr val="00206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ial Black" pitchFamily="34" charset="0"/>
                        </a:rPr>
                        <a:t>Сохраняет объем но легко меняет форму</a:t>
                      </a:r>
                      <a:endParaRPr lang="ru-RU" sz="24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7" y="5214950"/>
          <a:ext cx="8429685" cy="1310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809895"/>
                <a:gridCol w="2809895"/>
                <a:gridCol w="2809895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A50021"/>
                          </a:solidFill>
                          <a:latin typeface="Comic Sans MS" pitchFamily="66" charset="0"/>
                        </a:rPr>
                        <a:t>Твердое тело</a:t>
                      </a:r>
                      <a:endParaRPr lang="ru-RU" sz="4000" b="1" dirty="0">
                        <a:solidFill>
                          <a:srgbClr val="A5002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0070C0"/>
                          </a:solidFill>
                          <a:latin typeface="Comic Sans MS" pitchFamily="66" charset="0"/>
                        </a:rPr>
                        <a:t>Газ</a:t>
                      </a:r>
                      <a:r>
                        <a:rPr lang="ru-RU" sz="4000" b="1" dirty="0" smtClean="0">
                          <a:latin typeface="Comic Sans MS" pitchFamily="66" charset="0"/>
                        </a:rPr>
                        <a:t> </a:t>
                      </a:r>
                      <a:endParaRPr lang="ru-RU" sz="4000" b="1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33CC33"/>
                          </a:solidFill>
                          <a:latin typeface="Comic Sans MS" pitchFamily="66" charset="0"/>
                        </a:rPr>
                        <a:t>Жидкое тело</a:t>
                      </a:r>
                      <a:endParaRPr lang="ru-RU" sz="4000" b="1" dirty="0">
                        <a:solidFill>
                          <a:srgbClr val="33CC33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</TotalTime>
  <Words>363</Words>
  <PresentationFormat>Экран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Основы молекулярной физики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молекулярной физики</dc:title>
  <cp:lastModifiedBy>Admin</cp:lastModifiedBy>
  <cp:revision>105</cp:revision>
  <dcterms:modified xsi:type="dcterms:W3CDTF">2010-01-12T20:07:30Z</dcterms:modified>
</cp:coreProperties>
</file>