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9" r:id="rId2"/>
    <p:sldId id="260" r:id="rId3"/>
    <p:sldId id="256" r:id="rId4"/>
    <p:sldId id="258" r:id="rId5"/>
    <p:sldId id="257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87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86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B21F4D-BB99-4C8D-A74A-D78B21C9C9E6}" type="datetimeFigureOut">
              <a:rPr lang="ru-RU" smtClean="0"/>
              <a:pPr/>
              <a:t>30.01.2010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CE4AF9-CFED-43E9-B265-364F316D03F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6E6AFF-9364-4B89-940F-CDBCF0E10756}" type="datetimeFigureOut">
              <a:rPr lang="ru-RU" smtClean="0"/>
              <a:pPr/>
              <a:t>30.01.2010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BBDAAA-3F00-4F70-9B56-A2327E72C68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BBDAAA-3F00-4F70-9B56-A2327E72C68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685800" y="8412480"/>
            <a:ext cx="99994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BBDAAA-3F00-4F70-9B56-A2327E72C685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BBDAAA-3F00-4F70-9B56-A2327E72C685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685800" y="8412480"/>
            <a:ext cx="45719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BBDAAA-3F00-4F70-9B56-A2327E72C685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BBDAAA-3F00-4F70-9B56-A2327E72C685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BBDAAA-3F00-4F70-9B56-A2327E72C685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BBDAAA-3F00-4F70-9B56-A2327E72C685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BBDAAA-3F00-4F70-9B56-A2327E72C685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EF2B9-1C94-4F46-B3E8-C473681D2028}" type="datetimeFigureOut">
              <a:rPr lang="ru-RU" smtClean="0"/>
              <a:pPr/>
              <a:t>30.01.2010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B20B1-9B0F-4BF3-8AE2-A58C2BE13D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EF2B9-1C94-4F46-B3E8-C473681D2028}" type="datetimeFigureOut">
              <a:rPr lang="ru-RU" smtClean="0"/>
              <a:pPr/>
              <a:t>30.01.2010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B20B1-9B0F-4BF3-8AE2-A58C2BE13D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EF2B9-1C94-4F46-B3E8-C473681D2028}" type="datetimeFigureOut">
              <a:rPr lang="ru-RU" smtClean="0"/>
              <a:pPr/>
              <a:t>30.01.2010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B20B1-9B0F-4BF3-8AE2-A58C2BE13D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EF2B9-1C94-4F46-B3E8-C473681D2028}" type="datetimeFigureOut">
              <a:rPr lang="ru-RU" smtClean="0"/>
              <a:pPr/>
              <a:t>30.01.2010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B20B1-9B0F-4BF3-8AE2-A58C2BE13D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EF2B9-1C94-4F46-B3E8-C473681D2028}" type="datetimeFigureOut">
              <a:rPr lang="ru-RU" smtClean="0"/>
              <a:pPr/>
              <a:t>30.01.2010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B20B1-9B0F-4BF3-8AE2-A58C2BE13D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EF2B9-1C94-4F46-B3E8-C473681D2028}" type="datetimeFigureOut">
              <a:rPr lang="ru-RU" smtClean="0"/>
              <a:pPr/>
              <a:t>30.01.2010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B20B1-9B0F-4BF3-8AE2-A58C2BE13D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EF2B9-1C94-4F46-B3E8-C473681D2028}" type="datetimeFigureOut">
              <a:rPr lang="ru-RU" smtClean="0"/>
              <a:pPr/>
              <a:t>30.01.2010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B20B1-9B0F-4BF3-8AE2-A58C2BE13D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EF2B9-1C94-4F46-B3E8-C473681D2028}" type="datetimeFigureOut">
              <a:rPr lang="ru-RU" smtClean="0"/>
              <a:pPr/>
              <a:t>30.01.2010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B20B1-9B0F-4BF3-8AE2-A58C2BE13D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EF2B9-1C94-4F46-B3E8-C473681D2028}" type="datetimeFigureOut">
              <a:rPr lang="ru-RU" smtClean="0"/>
              <a:pPr/>
              <a:t>30.01.2010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B20B1-9B0F-4BF3-8AE2-A58C2BE13D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EF2B9-1C94-4F46-B3E8-C473681D2028}" type="datetimeFigureOut">
              <a:rPr lang="ru-RU" smtClean="0"/>
              <a:pPr/>
              <a:t>30.01.2010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B20B1-9B0F-4BF3-8AE2-A58C2BE13D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EF2B9-1C94-4F46-B3E8-C473681D2028}" type="datetimeFigureOut">
              <a:rPr lang="ru-RU" smtClean="0"/>
              <a:pPr/>
              <a:t>30.01.2010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B20B1-9B0F-4BF3-8AE2-A58C2BE13D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EF2B9-1C94-4F46-B3E8-C473681D2028}" type="datetimeFigureOut">
              <a:rPr lang="ru-RU" smtClean="0"/>
              <a:pPr/>
              <a:t>30.01.2010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7B20B1-9B0F-4BF3-8AE2-A58C2BE13DA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ТЕМА:    Понятие одночлена. Стандартный вид   одночлена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7126" y="2143116"/>
            <a:ext cx="8501154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Цель</a:t>
            </a:r>
            <a:r>
              <a:rPr lang="ru-RU" sz="2400" dirty="0" smtClean="0"/>
              <a:t>:  -Познакомится   с понятием одночлена; </a:t>
            </a:r>
          </a:p>
          <a:p>
            <a:r>
              <a:rPr lang="ru-RU" sz="2400" dirty="0" smtClean="0"/>
              <a:t>-Выработать умение приводить  примеры одночленов </a:t>
            </a:r>
          </a:p>
          <a:p>
            <a:r>
              <a:rPr lang="ru-RU" sz="2400" dirty="0" smtClean="0"/>
              <a:t>-Определять , является ли выражение одночленом, </a:t>
            </a:r>
          </a:p>
          <a:p>
            <a:r>
              <a:rPr lang="ru-RU" sz="2400" dirty="0" smtClean="0"/>
              <a:t>- Указывать его коэффициент и буквенную часть. </a:t>
            </a:r>
          </a:p>
          <a:p>
            <a:r>
              <a:rPr lang="ru-RU" sz="2400" dirty="0" smtClean="0"/>
              <a:t>-Познакомиться  с понятием «стандартный вид одночлена» </a:t>
            </a:r>
          </a:p>
          <a:p>
            <a:r>
              <a:rPr lang="ru-RU" sz="2400" dirty="0" smtClean="0"/>
              <a:t>-Ввести алгоритмом приведения одночлена к стандартному виду;</a:t>
            </a:r>
          </a:p>
          <a:p>
            <a:pPr>
              <a:buFontTx/>
              <a:buChar char="-"/>
            </a:pPr>
            <a:r>
              <a:rPr lang="ru-RU" sz="2400" dirty="0" smtClean="0"/>
              <a:t>Выработать  практические навыки  применения   алгоритма</a:t>
            </a:r>
          </a:p>
          <a:p>
            <a:r>
              <a:rPr lang="ru-RU" sz="2400" dirty="0" smtClean="0"/>
              <a:t> приведения одночлена к стандартному виду.</a:t>
            </a:r>
          </a:p>
          <a:p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3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3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24" y="285728"/>
            <a:ext cx="65722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/>
              <a:t>Устная  разминка</a:t>
            </a:r>
            <a:endParaRPr lang="ru-RU" sz="4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000100" y="1357298"/>
            <a:ext cx="742955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0,4·1,2                     </a:t>
            </a:r>
            <a:r>
              <a:rPr lang="ru-RU" sz="2800" dirty="0" err="1" smtClean="0"/>
              <a:t>а⁵а⁶а</a:t>
            </a:r>
            <a:r>
              <a:rPr lang="ru-RU" sz="2800" dirty="0" smtClean="0"/>
              <a:t>³                    -7· 4 </a:t>
            </a:r>
          </a:p>
          <a:p>
            <a:r>
              <a:rPr lang="ru-RU" sz="2800" dirty="0" smtClean="0"/>
              <a:t>                                             </a:t>
            </a:r>
          </a:p>
          <a:p>
            <a:r>
              <a:rPr lang="ru-RU" sz="2800" dirty="0" smtClean="0"/>
              <a:t>1, 7·  3                     </a:t>
            </a:r>
            <a:r>
              <a:rPr lang="ru-RU" sz="2800" dirty="0" err="1" smtClean="0"/>
              <a:t>х⁵х⁴х</a:t>
            </a:r>
            <a:r>
              <a:rPr lang="ru-RU" sz="2800" dirty="0" smtClean="0"/>
              <a:t>²                       5 ·(-32)</a:t>
            </a:r>
          </a:p>
          <a:p>
            <a:endParaRPr lang="ru-RU" sz="2800" dirty="0" smtClean="0"/>
          </a:p>
          <a:p>
            <a:r>
              <a:rPr lang="ru-RU" sz="2800" dirty="0" smtClean="0"/>
              <a:t>0,09 ·8                     </a:t>
            </a:r>
            <a:r>
              <a:rPr lang="ru-RU" sz="2800" dirty="0" err="1" smtClean="0"/>
              <a:t>у³уу</a:t>
            </a:r>
            <a:r>
              <a:rPr lang="ru-RU" sz="2800" dirty="0" smtClean="0"/>
              <a:t>²                        -5· (-8)</a:t>
            </a:r>
          </a:p>
          <a:p>
            <a:endParaRPr lang="ru-RU" sz="2800" dirty="0" smtClean="0"/>
          </a:p>
          <a:p>
            <a:r>
              <a:rPr lang="ru-RU" sz="2800" dirty="0" smtClean="0"/>
              <a:t>(-1) ³                        (с² )⁴                         (3)³· 2</a:t>
            </a:r>
          </a:p>
          <a:p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28605"/>
            <a:ext cx="7772400" cy="1000131"/>
          </a:xfrm>
        </p:spPr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1571612"/>
            <a:ext cx="8215370" cy="4067188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ОДНОЧЛЕНОМ НАЗЫВАЕТСЯ АЛГЕБРАИЧЕСКОЕ  ВЫРАЖЕНИЕ,КОТОРОЕ ПРЕДСТАВЛЯЕТ СОБОЙ ПРОИЗВЕДЕНИЕ ЧИСЕЛ И ПЕРЕМЕННЫХ, ВОЗВЕДЕННЫХ В СТЕПЕНЬ С НАТУРАЛЬНЫМ ПОКАЗАТЕЛЕМ.</a:t>
            </a:r>
          </a:p>
          <a:p>
            <a:pPr algn="l"/>
            <a:endParaRPr lang="ru-RU" sz="2400" dirty="0"/>
          </a:p>
          <a:p>
            <a:pPr algn="l"/>
            <a:r>
              <a:rPr lang="ru-RU" sz="2400" dirty="0" smtClean="0">
                <a:solidFill>
                  <a:srgbClr val="C00000"/>
                </a:solidFill>
              </a:rPr>
              <a:t>                                          2ав,  - 4а⁴в⁵,  1,7с⁸в⁴</a:t>
            </a:r>
          </a:p>
          <a:p>
            <a:pPr algn="l"/>
            <a:r>
              <a:rPr lang="ru-RU" sz="2400" dirty="0" smtClean="0">
                <a:solidFill>
                  <a:srgbClr val="FF0000"/>
                </a:solidFill>
              </a:rPr>
              <a:t>                                           0; 2 ; -0,6; </a:t>
            </a:r>
            <a:r>
              <a:rPr lang="ru-RU" sz="2400" dirty="0" err="1" smtClean="0">
                <a:solidFill>
                  <a:srgbClr val="FF0000"/>
                </a:solidFill>
              </a:rPr>
              <a:t>х</a:t>
            </a:r>
            <a:r>
              <a:rPr lang="ru-RU" sz="2400" dirty="0">
                <a:solidFill>
                  <a:srgbClr val="FF0000"/>
                </a:solidFill>
              </a:rPr>
              <a:t>;</a:t>
            </a:r>
            <a:r>
              <a:rPr lang="ru-RU" sz="2400" dirty="0" smtClean="0">
                <a:solidFill>
                  <a:srgbClr val="FF0000"/>
                </a:solidFill>
              </a:rPr>
              <a:t> а; </a:t>
            </a:r>
            <a:r>
              <a:rPr lang="ru-RU" sz="2400" dirty="0" err="1" smtClean="0">
                <a:solidFill>
                  <a:srgbClr val="FF0000"/>
                </a:solidFill>
              </a:rPr>
              <a:t>х</a:t>
            </a:r>
            <a:r>
              <a:rPr lang="ru-RU" sz="2400" dirty="0" smtClean="0">
                <a:solidFill>
                  <a:srgbClr val="FF0000"/>
                </a:solidFill>
              </a:rPr>
              <a:t>⁶</a:t>
            </a:r>
          </a:p>
          <a:p>
            <a:pPr algn="l"/>
            <a:r>
              <a:rPr lang="ru-RU" sz="2400" dirty="0" smtClean="0">
                <a:solidFill>
                  <a:srgbClr val="002060"/>
                </a:solidFill>
              </a:rPr>
              <a:t>                        Не являются одночленом выражения вида:</a:t>
            </a:r>
          </a:p>
          <a:p>
            <a:pPr algn="l"/>
            <a:r>
              <a:rPr lang="ru-RU" sz="2400" dirty="0" smtClean="0">
                <a:solidFill>
                  <a:srgbClr val="002060"/>
                </a:solidFill>
              </a:rPr>
              <a:t>                                             </a:t>
            </a:r>
            <a:r>
              <a:rPr lang="ru-RU" sz="2400" dirty="0" err="1" smtClean="0">
                <a:solidFill>
                  <a:srgbClr val="002060"/>
                </a:solidFill>
              </a:rPr>
              <a:t>а+в</a:t>
            </a:r>
            <a:r>
              <a:rPr lang="ru-RU" sz="2400" dirty="0" smtClean="0">
                <a:solidFill>
                  <a:srgbClr val="002060"/>
                </a:solidFill>
              </a:rPr>
              <a:t>; 2х⁴+ 3у⁹; </a:t>
            </a:r>
            <a:r>
              <a:rPr lang="ru-RU" sz="2400" dirty="0" err="1" smtClean="0">
                <a:solidFill>
                  <a:srgbClr val="002060"/>
                </a:solidFill>
              </a:rPr>
              <a:t>а⁴⁄с</a:t>
            </a:r>
            <a:r>
              <a:rPr lang="ru-RU" sz="2400" dirty="0" smtClean="0">
                <a:solidFill>
                  <a:srgbClr val="002060"/>
                </a:solidFill>
              </a:rPr>
              <a:t>⁸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42910" y="500042"/>
            <a:ext cx="721889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ПОНЯТИЕ  ОДНОЧЛЕНА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642918"/>
            <a:ext cx="8072494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                        Рассмотрим  одночлен:</a:t>
            </a:r>
          </a:p>
          <a:p>
            <a:endParaRPr lang="ru-RU" sz="2800" dirty="0"/>
          </a:p>
          <a:p>
            <a:r>
              <a:rPr lang="ru-RU" sz="2800" dirty="0" smtClean="0"/>
              <a:t>                                                  </a:t>
            </a:r>
            <a:r>
              <a:rPr lang="ru-RU" sz="4000" dirty="0" smtClean="0"/>
              <a:t>3а∙4</a:t>
            </a:r>
            <a:r>
              <a:rPr lang="en-US" sz="4000" dirty="0" smtClean="0"/>
              <a:t>a²b⁵c²bac⁵=3∙4aa²b⁵bc²c=12a³b⁶c³</a:t>
            </a:r>
            <a:endParaRPr lang="ru-RU" sz="4000" dirty="0" smtClean="0"/>
          </a:p>
          <a:p>
            <a:endParaRPr lang="ru-RU" sz="2800" dirty="0" smtClean="0"/>
          </a:p>
          <a:p>
            <a:endParaRPr lang="ru-RU" sz="2800" dirty="0"/>
          </a:p>
          <a:p>
            <a:endParaRPr lang="ru-RU" sz="2800" dirty="0"/>
          </a:p>
          <a:p>
            <a:r>
              <a:rPr lang="ru-RU" sz="2800" dirty="0" smtClean="0"/>
              <a:t>Математика  стремится к  чёткости ,  краткости</a:t>
            </a:r>
            <a:r>
              <a:rPr lang="ru-RU" sz="2800" dirty="0"/>
              <a:t> </a:t>
            </a:r>
            <a:r>
              <a:rPr lang="ru-RU" sz="2800" dirty="0" smtClean="0"/>
              <a:t> и порядку .  Мы привели одночлен к более короткой записи  т.е. к </a:t>
            </a:r>
            <a:r>
              <a:rPr lang="ru-RU" sz="2800" dirty="0" smtClean="0">
                <a:solidFill>
                  <a:srgbClr val="FF0000"/>
                </a:solidFill>
              </a:rPr>
              <a:t>стандартному  виду.</a:t>
            </a:r>
            <a:endParaRPr lang="ru-RU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298430"/>
          </a:xfrm>
        </p:spPr>
        <p:txBody>
          <a:bodyPr>
            <a:normAutofit fontScale="90000"/>
          </a:bodyPr>
          <a:lstStyle/>
          <a:p>
            <a:r>
              <a:rPr lang="ru-RU" sz="3200" smtClean="0"/>
              <a:t>Алгоритм .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Привести одночлен к стандартному виду и назвать коэффициент одночлена.</a:t>
            </a:r>
          </a:p>
          <a:p>
            <a:endParaRPr lang="ru-RU" sz="2000" dirty="0" smtClean="0"/>
          </a:p>
          <a:p>
            <a:r>
              <a:rPr lang="ru-RU" sz="2800" dirty="0" smtClean="0">
                <a:solidFill>
                  <a:schemeClr val="tx2"/>
                </a:solidFill>
              </a:rPr>
              <a:t>3х⁴</a:t>
            </a:r>
            <a:r>
              <a:rPr lang="en-US" sz="2800" dirty="0" err="1" smtClean="0">
                <a:solidFill>
                  <a:schemeClr val="tx2"/>
                </a:solidFill>
              </a:rPr>
              <a:t>yz</a:t>
            </a:r>
            <a:r>
              <a:rPr lang="en-US" sz="2800" dirty="0" smtClean="0">
                <a:solidFill>
                  <a:schemeClr val="tx2"/>
                </a:solidFill>
              </a:rPr>
              <a:t>∙(-2)</a:t>
            </a:r>
            <a:r>
              <a:rPr lang="en-US" sz="2800" dirty="0" err="1" smtClean="0">
                <a:solidFill>
                  <a:schemeClr val="tx2"/>
                </a:solidFill>
              </a:rPr>
              <a:t>xy⁴z</a:t>
            </a:r>
            <a:r>
              <a:rPr lang="en-US" sz="2800" dirty="0" smtClean="0">
                <a:solidFill>
                  <a:schemeClr val="tx2"/>
                </a:solidFill>
              </a:rPr>
              <a:t>⁸=</a:t>
            </a:r>
            <a:r>
              <a:rPr lang="en-US" sz="2800" dirty="0" smtClean="0"/>
              <a:t>3∙(</a:t>
            </a:r>
            <a:r>
              <a:rPr lang="ru-RU" sz="2800" dirty="0" smtClean="0"/>
              <a:t>-</a:t>
            </a:r>
            <a:r>
              <a:rPr lang="en-US" sz="2800" dirty="0" smtClean="0"/>
              <a:t>2) x⁴∙</a:t>
            </a:r>
            <a:r>
              <a:rPr lang="ru-RU" sz="2800" dirty="0" err="1" smtClean="0"/>
              <a:t>х</a:t>
            </a:r>
            <a:r>
              <a:rPr lang="ru-RU" sz="2800" dirty="0" smtClean="0"/>
              <a:t>∙</a:t>
            </a:r>
            <a:r>
              <a:rPr lang="en-US" sz="2800" dirty="0" smtClean="0"/>
              <a:t>y⁴∙</a:t>
            </a:r>
            <a:r>
              <a:rPr lang="en-US" sz="2800" dirty="0" err="1" smtClean="0"/>
              <a:t>y∙z∙z</a:t>
            </a:r>
            <a:r>
              <a:rPr lang="en-US" sz="2800" dirty="0" smtClean="0"/>
              <a:t>⁸</a:t>
            </a:r>
            <a:r>
              <a:rPr lang="ru-RU" sz="2800" dirty="0" smtClean="0"/>
              <a:t>=</a:t>
            </a:r>
          </a:p>
          <a:p>
            <a:pPr>
              <a:buNone/>
            </a:pPr>
            <a:r>
              <a:rPr lang="ru-RU" sz="2800" dirty="0" smtClean="0"/>
              <a:t>     </a:t>
            </a:r>
            <a:r>
              <a:rPr lang="en-US" sz="2800" dirty="0" smtClean="0"/>
              <a:t>=</a:t>
            </a:r>
            <a:r>
              <a:rPr lang="ru-RU" sz="2800" dirty="0" smtClean="0"/>
              <a:t> </a:t>
            </a:r>
            <a:r>
              <a:rPr lang="ru-RU" sz="2800" dirty="0" smtClean="0">
                <a:solidFill>
                  <a:srgbClr val="FF0000"/>
                </a:solidFill>
              </a:rPr>
              <a:t>-6х⁵∙</a:t>
            </a:r>
            <a:r>
              <a:rPr lang="en-US" sz="2800" dirty="0" smtClean="0">
                <a:solidFill>
                  <a:srgbClr val="FF0000"/>
                </a:solidFill>
              </a:rPr>
              <a:t>y⁵∙z⁹</a:t>
            </a:r>
            <a:endParaRPr lang="ru-RU" sz="2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sz="2800" dirty="0" smtClean="0"/>
              <a:t>   </a:t>
            </a:r>
            <a:r>
              <a:rPr lang="en-US" sz="2800" dirty="0" smtClean="0"/>
              <a:t>¼ab⁴c4c=¼∙4ab⁴(</a:t>
            </a:r>
            <a:r>
              <a:rPr lang="en-US" sz="2800" dirty="0" err="1" smtClean="0"/>
              <a:t>c∙c</a:t>
            </a:r>
            <a:r>
              <a:rPr lang="en-US" sz="2800" dirty="0" smtClean="0"/>
              <a:t>)=ab⁴c²</a:t>
            </a:r>
            <a:endParaRPr lang="ru-RU" sz="2800" dirty="0" smtClean="0"/>
          </a:p>
          <a:p>
            <a:pPr>
              <a:buNone/>
            </a:pPr>
            <a:endParaRPr lang="ru-RU" sz="2800" dirty="0"/>
          </a:p>
          <a:p>
            <a:pPr>
              <a:buNone/>
            </a:pPr>
            <a:r>
              <a:rPr lang="ru-RU" sz="2800" dirty="0" smtClean="0"/>
              <a:t>   (3</a:t>
            </a:r>
            <a:r>
              <a:rPr lang="en-US" sz="2800" dirty="0" smtClean="0"/>
              <a:t>/10</a:t>
            </a:r>
            <a:r>
              <a:rPr lang="ru-RU" sz="2800" dirty="0" smtClean="0"/>
              <a:t>)</a:t>
            </a:r>
            <a:r>
              <a:rPr lang="ru-RU" sz="2800" dirty="0" err="1" smtClean="0"/>
              <a:t>ав</a:t>
            </a:r>
            <a:endParaRPr lang="ru-RU" sz="2800" dirty="0" smtClean="0"/>
          </a:p>
          <a:p>
            <a:pPr>
              <a:buNone/>
            </a:pPr>
            <a:r>
              <a:rPr lang="ru-RU" sz="2800" dirty="0"/>
              <a:t> </a:t>
            </a:r>
            <a:r>
              <a:rPr lang="ru-RU" sz="2800" dirty="0" smtClean="0"/>
              <a:t>  </a:t>
            </a:r>
          </a:p>
          <a:p>
            <a:pPr>
              <a:buNone/>
            </a:pPr>
            <a:endParaRPr lang="ru-RU" sz="2800" dirty="0" smtClean="0"/>
          </a:p>
          <a:p>
            <a:pPr>
              <a:buNone/>
            </a:pPr>
            <a:endParaRPr lang="ru-RU" sz="28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785794"/>
            <a:ext cx="2971791" cy="6072206"/>
          </a:xfrm>
        </p:spPr>
        <p:txBody>
          <a:bodyPr>
            <a:noAutofit/>
          </a:bodyPr>
          <a:lstStyle/>
          <a:p>
            <a:r>
              <a:rPr lang="ru-RU" sz="1800" dirty="0" smtClean="0"/>
              <a:t>Чтобы привести одночлен к стандартному виду , нужно:</a:t>
            </a:r>
          </a:p>
          <a:p>
            <a:r>
              <a:rPr lang="ru-RU" sz="1800" dirty="0" smtClean="0"/>
              <a:t>1)Перемножить все числовые  множители и поставить их произведение на первое место;</a:t>
            </a:r>
          </a:p>
          <a:p>
            <a:r>
              <a:rPr lang="ru-RU" sz="1800" dirty="0" smtClean="0"/>
              <a:t>2)Перемножить все имеющиеся степени с одинаковым буквенным основанием;</a:t>
            </a:r>
          </a:p>
          <a:p>
            <a:r>
              <a:rPr lang="ru-RU" sz="1800" dirty="0" smtClean="0"/>
              <a:t>3)Перемножить все имеющиеся степени с другим буквенным основанием и т. Д.</a:t>
            </a:r>
          </a:p>
          <a:p>
            <a:r>
              <a:rPr lang="ru-RU" sz="1800" dirty="0" smtClean="0"/>
              <a:t>Числовой множитель одночлена записанного в стандартном виде называют </a:t>
            </a:r>
            <a:r>
              <a:rPr lang="ru-RU" sz="1800" b="1" u="sng" dirty="0" smtClean="0">
                <a:solidFill>
                  <a:srgbClr val="FF0000"/>
                </a:solidFill>
              </a:rPr>
              <a:t>коэффициентом одночлена</a:t>
            </a:r>
            <a:endParaRPr lang="ru-RU" sz="1800" b="1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Привести одночлен к стандартному виду.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457200" y="1142985"/>
            <a:ext cx="4040188" cy="642942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800" b="0" dirty="0" smtClean="0">
                <a:latin typeface="Times New Roman" pitchFamily="18" charset="0"/>
                <a:cs typeface="Times New Roman" pitchFamily="18" charset="0"/>
              </a:rPr>
              <a:t>1 вариант</a:t>
            </a:r>
            <a:endParaRPr lang="ru-RU" sz="2800" b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а)   7с⁴·4с³·8</a:t>
            </a:r>
            <a:r>
              <a:rPr lang="en-US" dirty="0" smtClean="0"/>
              <a:t>c⁶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б)  8х²·4</a:t>
            </a:r>
            <a:r>
              <a:rPr lang="en-US" dirty="0" smtClean="0"/>
              <a:t>y³·(</a:t>
            </a:r>
            <a:r>
              <a:rPr lang="ru-RU" dirty="0" smtClean="0"/>
              <a:t> - 2х</a:t>
            </a:r>
            <a:r>
              <a:rPr lang="en-US" dirty="0" smtClean="0"/>
              <a:t>³)</a:t>
            </a:r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3"/>
          </p:nvPr>
        </p:nvSpPr>
        <p:spPr>
          <a:xfrm>
            <a:off x="4645025" y="1142985"/>
            <a:ext cx="4041775" cy="571504"/>
          </a:xfrm>
        </p:spPr>
        <p:txBody>
          <a:bodyPr/>
          <a:lstStyle/>
          <a:p>
            <a:r>
              <a:rPr lang="ru-RU" dirty="0" smtClean="0"/>
              <a:t>    </a:t>
            </a:r>
            <a:r>
              <a:rPr lang="ru-RU" b="0" dirty="0" smtClean="0"/>
              <a:t>2 вариант</a:t>
            </a:r>
            <a:endParaRPr lang="ru-RU" b="0" dirty="0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 smtClean="0"/>
              <a:t>а)   6</a:t>
            </a:r>
            <a:r>
              <a:rPr lang="en-US" dirty="0" smtClean="0"/>
              <a:t>n²·3n³·9n⁶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б)    15</a:t>
            </a:r>
            <a:r>
              <a:rPr lang="en-US" dirty="0" smtClean="0"/>
              <a:t>q⁴·2p²·(-5p⁵)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Проверим ответы  самостоятельной  работы.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1 вариант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а)   244 с¹³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б)  -64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dirty="0" smtClean="0">
                <a:latin typeface="Calibri"/>
                <a:cs typeface="Times New Roman" pitchFamily="18" charset="0"/>
              </a:rPr>
              <a:t>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у³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2 вариант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а)   162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¹¹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б)   - 150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q</a:t>
            </a:r>
            <a:r>
              <a:rPr lang="en-US" dirty="0" smtClean="0">
                <a:latin typeface="Calibri"/>
                <a:cs typeface="Times New Roman" pitchFamily="18" charset="0"/>
              </a:rPr>
              <a:t>⁴ p⁷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Задание на дом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§20   №20.13,   № 20.12,   №20.10 ( б, г 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459</Words>
  <Application>Microsoft Office PowerPoint</Application>
  <PresentationFormat>Экран (4:3)</PresentationFormat>
  <Paragraphs>76</Paragraphs>
  <Slides>8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ТЕМА:    Понятие одночлена. Стандартный вид   одночлена</vt:lpstr>
      <vt:lpstr>Слайд 2</vt:lpstr>
      <vt:lpstr> </vt:lpstr>
      <vt:lpstr>Слайд 4</vt:lpstr>
      <vt:lpstr>Алгоритм .</vt:lpstr>
      <vt:lpstr>Привести одночлен к стандартному виду.</vt:lpstr>
      <vt:lpstr>Проверим ответы  самостоятельной  работы.</vt:lpstr>
      <vt:lpstr>Задание на дом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ПОНЯТИЕ  ОДНОЧЛЕНА</dc:title>
  <dc:creator>пользоват</dc:creator>
  <cp:lastModifiedBy>пользоват</cp:lastModifiedBy>
  <cp:revision>28</cp:revision>
  <dcterms:created xsi:type="dcterms:W3CDTF">2010-01-10T06:46:36Z</dcterms:created>
  <dcterms:modified xsi:type="dcterms:W3CDTF">2010-01-30T04:54:50Z</dcterms:modified>
</cp:coreProperties>
</file>