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s-fokina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ail.ru/mail/galikos/395388b631a674bb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efon.ru/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21429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Фокина Оксана Анатольевна</a:t>
            </a:r>
            <a:b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заместитель директора</a:t>
            </a:r>
          </a:p>
          <a:p>
            <a:pPr algn="r">
              <a:defRPr/>
            </a:pP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 по воспитательной работе, </a:t>
            </a:r>
            <a:b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учитель русского языка и литературы</a:t>
            </a:r>
            <a:b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МОУ «СОШ № 2» г. Назарово</a:t>
            </a:r>
            <a:b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 Красноярского края</a:t>
            </a:r>
            <a:br>
              <a:rPr lang="ru-RU" sz="1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en-US" sz="1400" u="sng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Elephant" pitchFamily="18" charset="0"/>
                <a:hlinkClick r:id="rId3"/>
              </a:rPr>
              <a:t>oks</a:t>
            </a:r>
            <a:r>
              <a:rPr lang="ru-RU" sz="1400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hlinkClick r:id="rId3"/>
              </a:rPr>
              <a:t>-</a:t>
            </a:r>
            <a:r>
              <a:rPr lang="en-US" sz="1400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Elephant" pitchFamily="18" charset="0"/>
                <a:hlinkClick r:id="rId3"/>
              </a:rPr>
              <a:t>fokina@yandex.ru</a:t>
            </a:r>
            <a:endParaRPr lang="ru-RU" sz="1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428868"/>
            <a:ext cx="664373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«ПОЛЕ ЧУДЕС»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857628"/>
            <a:ext cx="7072361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повести-сказке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Антуана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 Сент-Экзюпери «Маленький принц»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5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4095993" cy="646331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3 отборочный тур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00063" y="1071563"/>
            <a:ext cx="4786312" cy="3286125"/>
          </a:xfrm>
          <a:prstGeom prst="flowChartDocument">
            <a:avLst/>
          </a:prstGeom>
          <a:blipFill dpi="0" rotWithShape="1">
            <a:blip r:embed="rId3">
              <a:alphaModFix amt="69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Какие подарки остались у лётчика от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Маленького принца?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928688" y="1428750"/>
            <a:ext cx="4786312" cy="3286125"/>
          </a:xfrm>
          <a:prstGeom prst="flowChartDocument">
            <a:avLst/>
          </a:prstGeo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 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Звёзды.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285875" y="1785938"/>
            <a:ext cx="4786313" cy="3286125"/>
          </a:xfrm>
          <a:prstGeom prst="flowChartDocumen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орган, обладающий большей зоркостью, чем глаза.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714500" y="2143125"/>
            <a:ext cx="4786313" cy="3286125"/>
          </a:xfrm>
          <a:prstGeom prst="flowChartDocumen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– сердце.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2071688" y="2428875"/>
            <a:ext cx="4786312" cy="3286125"/>
          </a:xfrm>
          <a:prstGeom prst="flowChartDocumen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Что подарило Маленькому принцу в пустыне самый прекрасный пир?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428875" y="2714625"/>
            <a:ext cx="4786313" cy="3286125"/>
          </a:xfrm>
          <a:prstGeom prst="flowChartDocumen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solidFill>
              <a:srgbClr val="9900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была 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02" b="830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Блок-схема: документ 4"/>
          <p:cNvSpPr/>
          <p:nvPr/>
        </p:nvSpPr>
        <p:spPr>
          <a:xfrm>
            <a:off x="5572132" y="142852"/>
            <a:ext cx="3428993" cy="1785950"/>
          </a:xfrm>
          <a:prstGeom prst="flowChartDocument">
            <a:avLst/>
          </a:pr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90099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Чувство, делающее людей счастливыми и доставляющее грусть.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3286148" cy="707886"/>
          </a:xfrm>
          <a:prstGeom prst="rect">
            <a:avLst/>
          </a:prstGeom>
          <a:noFill/>
        </p:spPr>
        <p:txBody>
          <a:bodyPr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Третий  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8" y="2571750"/>
            <a:ext cx="642937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2571750"/>
            <a:ext cx="642938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9313" y="2571750"/>
            <a:ext cx="642937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2571750"/>
            <a:ext cx="642938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00938" y="2571750"/>
            <a:ext cx="642937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86750" y="2571750"/>
            <a:ext cx="642938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86776" y="2571744"/>
            <a:ext cx="64294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2950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2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737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600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4325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0050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Ж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912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775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4362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7225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087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86750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75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5737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1462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4325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187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0050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2912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5775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7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Ъ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1500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57225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Э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00875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29500" y="5143500"/>
            <a:ext cx="428625" cy="357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67" name="Багетная рамка 66"/>
          <p:cNvSpPr/>
          <p:nvPr/>
        </p:nvSpPr>
        <p:spPr>
          <a:xfrm>
            <a:off x="3429000" y="1143000"/>
            <a:ext cx="2000250" cy="1000125"/>
          </a:xfrm>
          <a:prstGeom prst="bevel">
            <a:avLst/>
          </a:prstGeom>
          <a:solidFill>
            <a:srgbClr val="B98DC5"/>
          </a:solidFill>
          <a:ln>
            <a:solidFill>
              <a:srgbClr val="9900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 такая буква!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3429000" y="1143000"/>
            <a:ext cx="2000250" cy="1000125"/>
          </a:xfrm>
          <a:prstGeom prst="bevel">
            <a:avLst/>
          </a:prstGeom>
          <a:solidFill>
            <a:srgbClr val="B98DC5"/>
          </a:solidFill>
          <a:ln>
            <a:solidFill>
              <a:srgbClr val="9900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 такой буквы!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012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7187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286375" y="4786313"/>
            <a:ext cx="428625" cy="35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latin typeface="Calibri" pitchFamily="34" charset="0"/>
              </a:rPr>
              <a:t>Й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5429250" y="6072188"/>
            <a:ext cx="3500438" cy="642937"/>
          </a:xfrm>
          <a:prstGeom prst="bevel">
            <a:avLst/>
          </a:prstGeom>
          <a:solidFill>
            <a:srgbClr val="B98DC5"/>
          </a:solidFill>
          <a:ln>
            <a:solidFill>
              <a:srgbClr val="990099"/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xit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1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1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11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1" presetClass="exit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1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1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7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11" presetClass="exit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1" presetID="1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2" presetID="1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3" presetID="1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4" presetID="1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11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6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0" presetID="1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1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1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5" presetID="1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000"/>
                            </p:stCondLst>
                            <p:childTnLst>
                              <p:par>
                                <p:cTn id="378" presetID="11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7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69" grpId="18" animBg="1"/>
      <p:bldP spid="69" grpId="19" animBg="1"/>
      <p:bldP spid="69" grpId="20" animBg="1"/>
      <p:bldP spid="69" grpId="21" animBg="1"/>
      <p:bldP spid="69" grpId="22" animBg="1"/>
      <p:bldP spid="69" grpId="23" animBg="1"/>
      <p:bldP spid="69" grpId="24" animBg="1"/>
      <p:bldP spid="69" grpId="25" animBg="1"/>
      <p:bldP spid="69" grpId="26" animBg="1"/>
      <p:bldP spid="69" grpId="27" animBg="1"/>
      <p:bldP spid="69" grpId="28" animBg="1"/>
      <p:bldP spid="69" grpId="29" animBg="1"/>
      <p:bldP spid="69" grpId="30" animBg="1"/>
      <p:bldP spid="69" grpId="31" animBg="1"/>
      <p:bldP spid="69" grpId="32" animBg="1"/>
      <p:bldP spid="69" grpId="33" animBg="1"/>
      <p:bldP spid="69" grpId="34" animBg="1"/>
      <p:bldP spid="69" grpId="35" animBg="1"/>
      <p:bldP spid="69" grpId="36" animBg="1"/>
      <p:bldP spid="69" grpId="37" animBg="1"/>
      <p:bldP spid="69" grpId="38" animBg="1"/>
      <p:bldP spid="69" grpId="39" animBg="1"/>
      <p:bldP spid="69" grpId="40" animBg="1"/>
      <p:bldP spid="69" grpId="41" animBg="1"/>
      <p:bldP spid="69" grpId="42" animBg="1"/>
      <p:bldP spid="69" grpId="43" animBg="1"/>
      <p:bldP spid="69" grpId="44" animBg="1"/>
      <p:bldP spid="69" grpId="45" animBg="1"/>
      <p:bldP spid="69" grpId="46" animBg="1"/>
      <p:bldP spid="69" grpId="47" animBg="1"/>
      <p:bldP spid="69" grpId="48" animBg="1"/>
      <p:bldP spid="69" grpId="49" animBg="1"/>
      <p:bldP spid="69" grpId="50" animBg="1"/>
      <p:bldP spid="68" grpId="0" animBg="1"/>
      <p:bldP spid="76" grpId="0" animBg="1"/>
      <p:bldP spid="77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714356"/>
            <a:ext cx="4643470" cy="20002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i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Приветствуем победителя</a:t>
            </a:r>
          </a:p>
          <a:p>
            <a:pPr algn="ctr">
              <a:defRPr/>
            </a:pPr>
            <a:r>
              <a:rPr lang="ru-RU" sz="4000" i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3 тура!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928938"/>
            <a:ext cx="828675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Дорогой друг!</a:t>
            </a:r>
          </a:p>
          <a:p>
            <a:pPr algn="ctr">
              <a:defRPr/>
            </a:pPr>
            <a:r>
              <a: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забывай :</a:t>
            </a:r>
          </a:p>
          <a:p>
            <a:pPr algn="ctr">
              <a:defRPr/>
            </a:pPr>
            <a:r>
              <a: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«…ты всегда в ответе за тех, </a:t>
            </a:r>
          </a:p>
          <a:p>
            <a:pPr algn="ctr">
              <a:defRPr/>
            </a:pPr>
            <a:r>
              <a: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кого приручил…».</a:t>
            </a:r>
          </a:p>
          <a:p>
            <a:pPr algn="just">
              <a:defRPr/>
            </a:pPr>
            <a:endParaRPr lang="ru-RU" sz="32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ru-RU" sz="32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Антуан де Сент-Экзюпери</a:t>
            </a:r>
            <a:r>
              <a:rPr lang="ru-RU" sz="3200" dirty="0">
                <a:solidFill>
                  <a:schemeClr val="accent4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 b="4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документ 4"/>
          <p:cNvSpPr/>
          <p:nvPr/>
        </p:nvSpPr>
        <p:spPr>
          <a:xfrm>
            <a:off x="214282" y="214290"/>
            <a:ext cx="3786183" cy="2500330"/>
          </a:xfrm>
          <a:prstGeom prst="flowChartDocumen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A53953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Многие фразы сказки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«Маленький принц» 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Антуана</a:t>
            </a:r>
            <a:r>
              <a:rPr lang="ru-RU" sz="20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де Сент-Экзюпери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стали афоризмами.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Восстановите один из них: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«У каждого ??? свои звёзды».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38" y="3214688"/>
            <a:ext cx="642937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214688"/>
            <a:ext cx="642938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63" y="3214688"/>
            <a:ext cx="642937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5" y="3214688"/>
            <a:ext cx="642938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88" y="3214688"/>
            <a:ext cx="642937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3214688"/>
            <a:ext cx="642938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295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73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60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432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005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Ж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9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7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436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722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08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86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7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573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146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432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18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005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291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577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Ъ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150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5722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Э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008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295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67" name="Багетная рамка 66"/>
          <p:cNvSpPr/>
          <p:nvPr/>
        </p:nvSpPr>
        <p:spPr>
          <a:xfrm>
            <a:off x="4357688" y="1214438"/>
            <a:ext cx="2000250" cy="1000125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A5395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 такая буква!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6715125" y="1214438"/>
            <a:ext cx="2000250" cy="1000125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A5395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 такой буквы!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0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718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2863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A539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A53953"/>
                </a:solidFill>
                <a:latin typeface="Calibri" pitchFamily="34" charset="0"/>
              </a:rPr>
              <a:t>Й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3000375" y="6072188"/>
            <a:ext cx="3500438" cy="642937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A53953"/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A53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Правильный ответ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429124" y="214290"/>
            <a:ext cx="4286280" cy="646331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Финальная игра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500813" y="3214688"/>
            <a:ext cx="642937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286625" y="3214688"/>
            <a:ext cx="642938" cy="64293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A53953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500826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286644" y="3214686"/>
            <a:ext cx="642942" cy="642942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1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1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1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1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1" presetClass="exit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0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1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1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1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1" presetClass="exit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0" presetID="1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1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1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6" presetID="1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1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1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9" presetID="11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1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1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1" presetID="11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000"/>
                            </p:stCondLst>
                            <p:childTnLst>
                              <p:par>
                                <p:cTn id="374" presetID="11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2" presetID="1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11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4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7" grpId="14" animBg="1"/>
      <p:bldP spid="67" grpId="1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69" grpId="18" animBg="1"/>
      <p:bldP spid="69" grpId="19" animBg="1"/>
      <p:bldP spid="69" grpId="20" animBg="1"/>
      <p:bldP spid="69" grpId="21" animBg="1"/>
      <p:bldP spid="69" grpId="22" animBg="1"/>
      <p:bldP spid="69" grpId="23" animBg="1"/>
      <p:bldP spid="69" grpId="24" animBg="1"/>
      <p:bldP spid="69" grpId="25" animBg="1"/>
      <p:bldP spid="69" grpId="26" animBg="1"/>
      <p:bldP spid="69" grpId="27" animBg="1"/>
      <p:bldP spid="69" grpId="28" animBg="1"/>
      <p:bldP spid="69" grpId="29" animBg="1"/>
      <p:bldP spid="69" grpId="30" animBg="1"/>
      <p:bldP spid="69" grpId="31" animBg="1"/>
      <p:bldP spid="69" grpId="32" animBg="1"/>
      <p:bldP spid="69" grpId="33" animBg="1"/>
      <p:bldP spid="69" grpId="34" animBg="1"/>
      <p:bldP spid="69" grpId="35" animBg="1"/>
      <p:bldP spid="69" grpId="36" animBg="1"/>
      <p:bldP spid="69" grpId="37" animBg="1"/>
      <p:bldP spid="69" grpId="38" animBg="1"/>
      <p:bldP spid="69" grpId="39" animBg="1"/>
      <p:bldP spid="69" grpId="40" animBg="1"/>
      <p:bldP spid="69" grpId="41" animBg="1"/>
      <p:bldP spid="69" grpId="42" animBg="1"/>
      <p:bldP spid="69" grpId="43" animBg="1"/>
      <p:bldP spid="69" grpId="44" animBg="1"/>
      <p:bldP spid="69" grpId="45" animBg="1"/>
      <p:bldP spid="69" grpId="46" animBg="1"/>
      <p:bldP spid="69" grpId="47" animBg="1"/>
      <p:bldP spid="69" grpId="48" animBg="1"/>
      <p:bldP spid="69" grpId="49" animBg="1"/>
      <p:bldP spid="68" grpId="0" animBg="1"/>
      <p:bldP spid="76" grpId="0" animBg="1"/>
      <p:bldP spid="77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8092473" cy="52322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</a:rPr>
              <a:t>Поздравляем победителя финальной игры!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63" y="1643063"/>
            <a:ext cx="550068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Дорогой друг!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Ты должен знать: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«Себя судить куда трудней,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чем других.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Если ты сумеешь правильно судить себя, значит ,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ты поистине мудр…»</a:t>
            </a:r>
          </a:p>
          <a:p>
            <a:pPr algn="ctr">
              <a:defRPr/>
            </a:pPr>
            <a:endParaRPr lang="ru-RU" sz="3200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ru-RU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Антуан де Сент-Экзюпери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3" t="16415" r="1563" b="8344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5643602" cy="928694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i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Супер-игра</a:t>
            </a:r>
            <a:endParaRPr lang="ru-RU" sz="3600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1643063"/>
            <a:ext cx="65008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задании </a:t>
            </a: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супер-игры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зашифровано известное высказывание</a:t>
            </a:r>
          </a:p>
          <a:p>
            <a:pPr algn="ctr">
              <a:defRPr/>
            </a:pP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Антуана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де Сент-Экзюпери  о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сказке-повести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«Маленький принц». </a:t>
            </a:r>
          </a:p>
          <a:p>
            <a:pPr algn="ctr">
              <a:defRPr/>
            </a:pP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Дорогой победитель финала,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желаем тебе удачи в супер-игре!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 b="4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3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  <a:latin typeface="Calibri" pitchFamily="34" charset="0"/>
              </a:rPr>
              <a:t>п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295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73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60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432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005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Ж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9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7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436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722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08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86750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7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573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146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432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18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005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291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577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Ъ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150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57225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Э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00875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29500" y="5357813"/>
            <a:ext cx="428625" cy="357187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67" name="Багетная рамка 66"/>
          <p:cNvSpPr/>
          <p:nvPr/>
        </p:nvSpPr>
        <p:spPr>
          <a:xfrm>
            <a:off x="6858000" y="500063"/>
            <a:ext cx="2000250" cy="1000125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 такая буква!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6858000" y="500063"/>
            <a:ext cx="2000250" cy="1000125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 такой буквы!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012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718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286375" y="5000625"/>
            <a:ext cx="428625" cy="357188"/>
          </a:xfrm>
          <a:prstGeom prst="rect">
            <a:avLst/>
          </a:prstGeom>
          <a:gradFill flip="none" rotWithShape="1">
            <a:gsLst>
              <a:gs pos="0">
                <a:srgbClr val="A53953">
                  <a:tint val="66000"/>
                  <a:satMod val="160000"/>
                </a:srgbClr>
              </a:gs>
              <a:gs pos="50000">
                <a:srgbClr val="A53953">
                  <a:tint val="44500"/>
                  <a:satMod val="160000"/>
                </a:srgbClr>
              </a:gs>
              <a:gs pos="100000">
                <a:srgbClr val="A53953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Й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3000375" y="6072188"/>
            <a:ext cx="3500438" cy="642937"/>
          </a:xfrm>
          <a:prstGeom prst="bevel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Правильный ответ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142976" y="142852"/>
            <a:ext cx="5072098" cy="857256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Супер-игра</a:t>
            </a:r>
            <a:endParaRPr lang="ru-RU" sz="3600" b="1" i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2910" y="1785926"/>
            <a:ext cx="73924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«Я писал, чтобы сказать моему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9288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5003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0718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643313" y="2500313"/>
            <a:ext cx="500062" cy="490537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2148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7863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  <a:latin typeface="Calibri" pitchFamily="34" charset="0"/>
              </a:rPr>
              <a:t>н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3578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929313" y="250031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  <a:latin typeface="Calibri" pitchFamily="34" charset="0"/>
              </a:rPr>
              <a:t>ю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43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928794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500298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071802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643306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214810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786314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357818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929322" y="250030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429388" y="2500306"/>
            <a:ext cx="11192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:  вы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336290" y="3214686"/>
            <a:ext cx="38077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Одной планеты,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00034" y="3929066"/>
            <a:ext cx="19632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одного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429388" y="3929066"/>
            <a:ext cx="7409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…»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858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3573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9288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5003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0718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6433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42148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4786313" y="3214688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5003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0718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6433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  <a:latin typeface="Calibri" pitchFamily="34" charset="0"/>
              </a:rPr>
              <a:t>р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2148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7863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3578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929313" y="3929063"/>
            <a:ext cx="500062" cy="500062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A539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14282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85786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357290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928794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2500298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3071802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643306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214810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786314" y="321468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2500298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3071802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643306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4214810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786314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357818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929322" y="3929066"/>
            <a:ext cx="500066" cy="500066"/>
          </a:xfrm>
          <a:prstGeom prst="rect">
            <a:avLst/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A539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xit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1" presetClass="exit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1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1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1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5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1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0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1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1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8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11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11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11" presetClass="exit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11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1" presetClass="exit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1" presetID="1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1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2" presetID="11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"/>
                            </p:stCondLst>
                            <p:childTnLst>
                              <p:par>
                                <p:cTn id="365" presetID="11" presetClass="exit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3" presetID="11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11" presetClass="exit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5" presetID="1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000"/>
                            </p:stCondLst>
                            <p:childTnLst>
                              <p:par>
                                <p:cTn id="398" presetID="11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6" presetID="1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11" presetClass="exit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1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1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1" presetID="1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4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000"/>
                            </p:stCondLst>
                            <p:childTnLst>
                              <p:par>
                                <p:cTn id="437" presetID="1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6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7" grpId="14" animBg="1"/>
      <p:bldP spid="67" grpId="15" animBg="1"/>
      <p:bldP spid="67" grpId="16" animBg="1"/>
      <p:bldP spid="67" grpId="17" animBg="1"/>
      <p:bldP spid="67" grpId="18" animBg="1"/>
      <p:bldP spid="67" grpId="19" animBg="1"/>
      <p:bldP spid="67" grpId="20" animBg="1"/>
      <p:bldP spid="67" grpId="21" animBg="1"/>
      <p:bldP spid="67" grpId="22" animBg="1"/>
      <p:bldP spid="67" grpId="23" animBg="1"/>
      <p:bldP spid="67" grpId="24" animBg="1"/>
      <p:bldP spid="67" grpId="25" animBg="1"/>
      <p:bldP spid="67" grpId="26" animBg="1"/>
      <p:bldP spid="67" grpId="27" animBg="1"/>
      <p:bldP spid="67" grpId="28" animBg="1"/>
      <p:bldP spid="67" grpId="29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69" grpId="18" animBg="1"/>
      <p:bldP spid="69" grpId="19" animBg="1"/>
      <p:bldP spid="69" grpId="20" animBg="1"/>
      <p:bldP spid="69" grpId="21" animBg="1"/>
      <p:bldP spid="69" grpId="22" animBg="1"/>
      <p:bldP spid="69" grpId="23" animBg="1"/>
      <p:bldP spid="69" grpId="24" animBg="1"/>
      <p:bldP spid="69" grpId="25" animBg="1"/>
      <p:bldP spid="69" grpId="26" animBg="1"/>
      <p:bldP spid="69" grpId="27" animBg="1"/>
      <p:bldP spid="69" grpId="28" animBg="1"/>
      <p:bldP spid="69" grpId="29" animBg="1"/>
      <p:bldP spid="69" grpId="30" animBg="1"/>
      <p:bldP spid="69" grpId="31" animBg="1"/>
      <p:bldP spid="69" grpId="32" animBg="1"/>
      <p:bldP spid="69" grpId="33" animBg="1"/>
      <p:bldP spid="69" grpId="34" animBg="1"/>
      <p:bldP spid="69" grpId="35" animBg="1"/>
      <p:bldP spid="69" grpId="36" animBg="1"/>
      <p:bldP spid="69" grpId="37" animBg="1"/>
      <p:bldP spid="68" grpId="0" animBg="1"/>
      <p:bldP spid="76" grpId="0" animBg="1"/>
      <p:bldP spid="77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 b="4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2357430"/>
            <a:ext cx="5929354" cy="292895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Поздравляем </a:t>
            </a:r>
          </a:p>
          <a:p>
            <a:pPr algn="ctr">
              <a:defRPr/>
            </a:pP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победителя</a:t>
            </a:r>
          </a:p>
          <a:p>
            <a:pPr algn="ctr">
              <a:defRPr/>
            </a:pPr>
            <a:r>
              <a:rPr lang="ru-RU" sz="36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супер-игры</a:t>
            </a:r>
            <a:r>
              <a:rPr lang="ru-RU" sz="36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!</a:t>
            </a:r>
          </a:p>
        </p:txBody>
      </p:sp>
      <p:pic>
        <p:nvPicPr>
          <p:cNvPr id="19460" name="Picture 6" descr="C:\Documents and Settings\Оксана\Мои документы\Мои рисунки\анимация\stars_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6679">
            <a:off x="-433388" y="2751138"/>
            <a:ext cx="7058026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00034" y="2214554"/>
            <a:ext cx="557216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Единственная настоящая роскошь на Земле – </a:t>
            </a:r>
          </a:p>
          <a:p>
            <a:pPr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роскошь человеческого общения.</a:t>
            </a:r>
          </a:p>
          <a:p>
            <a:pPr>
              <a:defRPr/>
            </a:pP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Антуан  де  Сент-Экзюпери</a:t>
            </a:r>
          </a:p>
        </p:txBody>
      </p:sp>
      <p:pic>
        <p:nvPicPr>
          <p:cNvPr id="20485" name="Picture 5" descr="C:\Documents and Settings\Оксана\Мои документы\Мои рисунки\анимация\stars_2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785813"/>
            <a:ext cx="1190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290" y="785794"/>
            <a:ext cx="72152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Использованные источники:</a:t>
            </a:r>
          </a:p>
          <a:p>
            <a:pPr algn="ctr">
              <a:defRPr/>
            </a:pPr>
            <a:endParaRPr lang="ru-RU" sz="32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2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3"/>
              </a:rPr>
              <a:t>http://blogs.mail.ru/mail/galikos/395388b631a674bb.html</a:t>
            </a:r>
            <a:r>
              <a:rPr lang="ru-RU" sz="32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- 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иллюстрации к повести-сказке </a:t>
            </a:r>
            <a:r>
              <a:rPr lang="ru-RU" sz="3200" b="1" i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Антуана</a:t>
            </a:r>
            <a:r>
              <a:rPr lang="ru-RU" sz="32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де Сент-Экзюпери «Маленький принц» 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Ким </a:t>
            </a:r>
            <a:r>
              <a:rPr lang="ru-RU" sz="3200" b="1" i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Минжи</a:t>
            </a:r>
            <a:endParaRPr lang="ru-RU" sz="3200" b="1" i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4"/>
              </a:rPr>
              <a:t>http://www.sefon.ru/mp3</a:t>
            </a:r>
            <a:r>
              <a:rPr lang="ru-RU" sz="3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- </a:t>
            </a:r>
          </a:p>
          <a:p>
            <a:pPr algn="ctr">
              <a:defRPr/>
            </a:pPr>
            <a:r>
              <a:rPr lang="ru-RU" sz="3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песня «Маленький принц»</a:t>
            </a:r>
            <a:endParaRPr lang="ru-RU" sz="32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e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66886" cy="29289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2071678"/>
            <a:ext cx="5500726" cy="44135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Дорогие друзья!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Приглашаем Вас принять  участие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литературной игре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«Поле чудес»,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посвящённой повести-сказке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«Маленький принц»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Антуана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де Сент-Экзюпери,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который писал: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«Ищите меня в том, что я пишу…»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Удача в нашей игре улыбнётся самому внимательному и рассудительному!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Желаем удачи!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429000"/>
            <a:ext cx="2786082" cy="86177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Антуан  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  Сент-Экзюпери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1900-1944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000240"/>
            <a:ext cx="7786742" cy="485671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Правила игры, дорогие друзья,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Вам знакомы:</a:t>
            </a: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состоит из трёх туров, перед которыми проходят отборочные туры;</a:t>
            </a: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 время игры в турах вы можете сразу дать правильный ответ или отгадывать слов по буквам;</a:t>
            </a: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перейти к следующему вопросу в отборочных турах и к очередным турам вы можете по щелчку.</a:t>
            </a: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Рисунок 3" descr="butterfly_200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857500"/>
            <a:ext cx="542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butterfly_200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857625"/>
            <a:ext cx="542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butterfly_200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857750"/>
            <a:ext cx="542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4104009" cy="646331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1 отборочный тур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786063" y="1214438"/>
            <a:ext cx="4786312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первого друга Маленького принца.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071813" y="1714500"/>
            <a:ext cx="4786312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первый друг 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Маленького принца – Лис.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429000" y="2143125"/>
            <a:ext cx="4786313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</a:t>
            </a:r>
            <a:r>
              <a:rPr lang="ru-RU" sz="2800" i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разрешительницу</a:t>
            </a: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загадок, которая помогла уйти Маленькому принцу с Земли?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643313" y="2428875"/>
            <a:ext cx="4786312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</a:p>
          <a:p>
            <a:pPr algn="ctr">
              <a:defRPr/>
            </a:pPr>
            <a:r>
              <a:rPr lang="ru-RU" sz="2800" i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разрешительница</a:t>
            </a: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загадок, которая помогла уйти принцу с Земли – Змея.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929063" y="2786063"/>
            <a:ext cx="4786312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подругу Маленького принца.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143375" y="3143250"/>
            <a:ext cx="4786313" cy="3286125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Ответ: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подруга 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Маленького принца – Роза.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Блок-схема: документ 4"/>
          <p:cNvSpPr/>
          <p:nvPr/>
        </p:nvSpPr>
        <p:spPr>
          <a:xfrm>
            <a:off x="5143500" y="142875"/>
            <a:ext cx="3857625" cy="2286000"/>
          </a:xfrm>
          <a:prstGeom prst="flowChartDocumen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330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Единственный взрослый человек, понравившийся Маленькому принцу во время всего путешествия.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3361433" cy="707886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Первый  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500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5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0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25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72375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86750" y="3214688"/>
            <a:ext cx="642938" cy="642937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CC33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86776" y="3214686"/>
            <a:ext cx="642942" cy="642942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2950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2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737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600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4325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0050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Ж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912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775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4362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7225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087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86750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75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5737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1462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4325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187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0050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2912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5775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7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Ъ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1500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57225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Э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00875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29500" y="5143500"/>
            <a:ext cx="428625" cy="357188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67" name="Багетная рамка 66"/>
          <p:cNvSpPr/>
          <p:nvPr/>
        </p:nvSpPr>
        <p:spPr>
          <a:xfrm>
            <a:off x="2000250" y="1714500"/>
            <a:ext cx="2000250" cy="1000125"/>
          </a:xfrm>
          <a:prstGeom prst="bevel">
            <a:avLst/>
          </a:prstGeom>
          <a:solidFill>
            <a:srgbClr val="FF9900"/>
          </a:solidFill>
          <a:ln>
            <a:solidFill>
              <a:srgbClr val="FF99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 такая буква!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2000250" y="1714500"/>
            <a:ext cx="2000250" cy="1000125"/>
          </a:xfrm>
          <a:prstGeom prst="bevel">
            <a:avLst/>
          </a:prstGeom>
          <a:solidFill>
            <a:srgbClr val="FF9900"/>
          </a:solidFill>
          <a:ln>
            <a:solidFill>
              <a:srgbClr val="FF99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 такой буквы!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012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7187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286375" y="4786313"/>
            <a:ext cx="428625" cy="357187"/>
          </a:xfrm>
          <a:prstGeom prst="rect">
            <a:avLst/>
          </a:prstGeom>
          <a:solidFill>
            <a:srgbClr val="FFCC66"/>
          </a:solidFill>
          <a:ln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C3300"/>
                </a:solidFill>
                <a:latin typeface="Calibri" pitchFamily="34" charset="0"/>
              </a:rPr>
              <a:t>Й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5429250" y="6072188"/>
            <a:ext cx="3500438" cy="642937"/>
          </a:xfrm>
          <a:prstGeom prst="bevel">
            <a:avLst/>
          </a:prstGeom>
          <a:solidFill>
            <a:srgbClr val="FF9900"/>
          </a:solidFill>
          <a:ln>
            <a:solidFill>
              <a:srgbClr val="FF9900"/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1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1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1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1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1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1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3" presetID="1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4" presetID="1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1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1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11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6" presetID="1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1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7" presetID="1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1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8" presetID="11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11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11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11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0" presetID="11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1" presetClass="exit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1" presetID="11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1" presetClass="exit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2" presetID="11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11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1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11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1" presetID="11" presetClass="entr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11" presetClass="exit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3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7" grpId="14" animBg="1"/>
      <p:bldP spid="67" grpId="1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69" grpId="18" animBg="1"/>
      <p:bldP spid="69" grpId="19" animBg="1"/>
      <p:bldP spid="69" grpId="20" animBg="1"/>
      <p:bldP spid="69" grpId="21" animBg="1"/>
      <p:bldP spid="69" grpId="22" animBg="1"/>
      <p:bldP spid="69" grpId="23" animBg="1"/>
      <p:bldP spid="69" grpId="24" animBg="1"/>
      <p:bldP spid="69" grpId="25" animBg="1"/>
      <p:bldP spid="69" grpId="26" animBg="1"/>
      <p:bldP spid="69" grpId="27" animBg="1"/>
      <p:bldP spid="69" grpId="28" animBg="1"/>
      <p:bldP spid="69" grpId="29" animBg="1"/>
      <p:bldP spid="69" grpId="30" animBg="1"/>
      <p:bldP spid="69" grpId="31" animBg="1"/>
      <p:bldP spid="69" grpId="32" animBg="1"/>
      <p:bldP spid="69" grpId="33" animBg="1"/>
      <p:bldP spid="69" grpId="34" animBg="1"/>
      <p:bldP spid="69" grpId="35" animBg="1"/>
      <p:bldP spid="69" grpId="36" animBg="1"/>
      <p:bldP spid="69" grpId="37" animBg="1"/>
      <p:bldP spid="69" grpId="38" animBg="1"/>
      <p:bldP spid="69" grpId="39" animBg="1"/>
      <p:bldP spid="69" grpId="40" animBg="1"/>
      <p:bldP spid="69" grpId="41" animBg="1"/>
      <p:bldP spid="69" grpId="42" animBg="1"/>
      <p:bldP spid="69" grpId="43" animBg="1"/>
      <p:bldP spid="69" grpId="44" animBg="1"/>
      <p:bldP spid="69" grpId="45" animBg="1"/>
      <p:bldP spid="69" grpId="46" animBg="1"/>
      <p:bldP spid="69" grpId="47" animBg="1"/>
      <p:bldP spid="69" grpId="48" animBg="1"/>
      <p:bldP spid="69" grpId="49" animBg="1"/>
      <p:bldP spid="69" grpId="50" animBg="1"/>
      <p:bldP spid="69" grpId="51" animBg="1"/>
      <p:bldP spid="68" grpId="0" animBg="1"/>
      <p:bldP spid="76" grpId="0" animBg="1"/>
      <p:bldP spid="77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0325"/>
            <a:ext cx="9144000" cy="69183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572560" cy="70788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CC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Приветствуем победителя 1 тура!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1428750"/>
            <a:ext cx="4786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8000"/>
              </a:solidFill>
              <a:latin typeface="Comic Sans MS" pitchFamily="66" charset="0"/>
            </a:endParaRP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Calibri" pitchFamily="34" charset="0"/>
              </a:rPr>
              <a:t>Дорогой друг, помни:</a:t>
            </a:r>
          </a:p>
          <a:p>
            <a:pPr algn="just"/>
            <a:r>
              <a:rPr lang="ru-RU" sz="3200" b="1" i="1">
                <a:solidFill>
                  <a:schemeClr val="accent2"/>
                </a:solidFill>
                <a:latin typeface="Calibri" pitchFamily="34" charset="0"/>
              </a:rPr>
              <a:t>«Ты живешь в своих поступках… Ты – это твои действия, и нет другого тебя».</a:t>
            </a:r>
          </a:p>
          <a:p>
            <a:pPr algn="r"/>
            <a:r>
              <a:rPr lang="ru-RU" sz="2400" b="1" i="1">
                <a:solidFill>
                  <a:schemeClr val="accent2"/>
                </a:solidFill>
                <a:latin typeface="Calibri" pitchFamily="34" charset="0"/>
              </a:rPr>
              <a:t>Антуан де Сент-Экзюпери 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428625" y="1428750"/>
            <a:ext cx="4786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8000"/>
              </a:solidFill>
              <a:latin typeface="Comic Sans MS" pitchFamily="66" charset="0"/>
            </a:endParaRP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Calibri" pitchFamily="34" charset="0"/>
              </a:rPr>
              <a:t>Дорогой друг, помни:</a:t>
            </a:r>
          </a:p>
          <a:p>
            <a:pPr algn="just"/>
            <a:r>
              <a:rPr lang="ru-RU" sz="3200" b="1" i="1">
                <a:solidFill>
                  <a:schemeClr val="accent2"/>
                </a:solidFill>
                <a:latin typeface="Calibri" pitchFamily="34" charset="0"/>
              </a:rPr>
              <a:t>«Ты живешь в своих поступках… Ты – это твои действия, и нет другого тебя».</a:t>
            </a:r>
          </a:p>
          <a:p>
            <a:pPr algn="r"/>
            <a:r>
              <a:rPr lang="ru-RU" sz="2400" b="1" i="1">
                <a:solidFill>
                  <a:schemeClr val="accent2"/>
                </a:solidFill>
                <a:latin typeface="Calibri" pitchFamily="34" charset="0"/>
              </a:rPr>
              <a:t>Антуан де Сент-Экзюпери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25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5048007" y="214290"/>
            <a:ext cx="4001416" cy="646331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>
              <a:defRPr/>
            </a:pP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2 отборочный тур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85750" y="785813"/>
            <a:ext cx="4786313" cy="3286125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вопрос:</a:t>
            </a:r>
          </a:p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Вспомните название седьмой планеты, где побывал Маленький принц.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71472" y="1000108"/>
            <a:ext cx="4786346" cy="328614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Название седьмой планеты, которую посетил Маленький принц – Земля.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785786" y="1214422"/>
            <a:ext cx="4786346" cy="328614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вопрос:</a:t>
            </a:r>
          </a:p>
          <a:p>
            <a:pPr algn="ctr">
              <a:defRPr/>
            </a:pPr>
            <a:r>
              <a:rPr lang="ru-RU" sz="32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 называется самое опасное растение на планете Маленького принца?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000100" y="1428736"/>
            <a:ext cx="4786346" cy="328614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растение – баобаб.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285852" y="1714488"/>
            <a:ext cx="4786346" cy="328614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вопрос:</a:t>
            </a:r>
            <a:endParaRPr lang="ru-RU" sz="2800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 называется пустыня, в которой лётчик совершил вынужденную посадку?</a:t>
            </a:r>
            <a:endParaRPr lang="ru-RU" sz="3200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500166" y="1928802"/>
            <a:ext cx="4786346" cy="328614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Эта пустыня называется Сахара.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документ 4"/>
          <p:cNvSpPr/>
          <p:nvPr/>
        </p:nvSpPr>
        <p:spPr>
          <a:xfrm>
            <a:off x="5857875" y="142875"/>
            <a:ext cx="3143250" cy="1714500"/>
          </a:xfrm>
          <a:prstGeom prst="flowChartDocumen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Источники тепла на планете 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Маленького принца.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3286148" cy="707886"/>
          </a:xfrm>
          <a:prstGeom prst="rect">
            <a:avLst/>
          </a:prstGeom>
          <a:noFill/>
        </p:spPr>
        <p:txBody>
          <a:bodyPr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Второй  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2857500"/>
            <a:ext cx="642938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8" y="2857500"/>
            <a:ext cx="642937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2857500"/>
            <a:ext cx="642938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2857500"/>
            <a:ext cx="642937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2857500"/>
            <a:ext cx="642938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8" y="2857500"/>
            <a:ext cx="642937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0" y="2857500"/>
            <a:ext cx="642938" cy="642938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2857496"/>
            <a:ext cx="642942" cy="642942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2950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2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737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600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4325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0050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Ж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912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5775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4362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7225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087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86750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75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5737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1462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4325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187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0050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2912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5775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Щ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7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Ъ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71500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57225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Э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00875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29500" y="5143500"/>
            <a:ext cx="428625" cy="357188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67" name="Багетная рамка 66"/>
          <p:cNvSpPr/>
          <p:nvPr/>
        </p:nvSpPr>
        <p:spPr>
          <a:xfrm>
            <a:off x="500063" y="1285875"/>
            <a:ext cx="2000250" cy="1000125"/>
          </a:xfrm>
          <a:prstGeom prst="bevel">
            <a:avLst/>
          </a:prstGeom>
          <a:solidFill>
            <a:srgbClr val="66FF66"/>
          </a:solidFill>
          <a:ln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 такая буква!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500063" y="1285875"/>
            <a:ext cx="2000250" cy="1000125"/>
          </a:xfrm>
          <a:prstGeom prst="bevel">
            <a:avLst/>
          </a:prstGeom>
          <a:solidFill>
            <a:srgbClr val="66FF66"/>
          </a:solidFill>
          <a:ln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 такой буквы!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012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7187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286375" y="4786313"/>
            <a:ext cx="428625" cy="357187"/>
          </a:xfrm>
          <a:prstGeom prst="rect">
            <a:avLst/>
          </a:prstGeom>
          <a:solidFill>
            <a:srgbClr val="CCFF99"/>
          </a:solidFill>
          <a:ln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Й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5429250" y="6072188"/>
            <a:ext cx="3500438" cy="642937"/>
          </a:xfrm>
          <a:prstGeom prst="bevel">
            <a:avLst/>
          </a:prstGeom>
          <a:solidFill>
            <a:srgbClr val="66FF66"/>
          </a:solidFill>
          <a:ln>
            <a:solidFill>
              <a:srgbClr val="00B050"/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1" presetClass="exit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xit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1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1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1" presetClass="exit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1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1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0" presetID="1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1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1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1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1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1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1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1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1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1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11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1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1" presetID="1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11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2" presetID="1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1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1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1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11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8" presetID="1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11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9" presetID="11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000"/>
                            </p:stCondLst>
                            <p:childTnLst>
                              <p:par>
                                <p:cTn id="372" presetID="11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0" presetID="11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11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2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69" grpId="18" animBg="1"/>
      <p:bldP spid="69" grpId="19" animBg="1"/>
      <p:bldP spid="69" grpId="20" animBg="1"/>
      <p:bldP spid="69" grpId="21" animBg="1"/>
      <p:bldP spid="69" grpId="22" animBg="1"/>
      <p:bldP spid="69" grpId="23" animBg="1"/>
      <p:bldP spid="69" grpId="24" animBg="1"/>
      <p:bldP spid="69" grpId="25" animBg="1"/>
      <p:bldP spid="69" grpId="26" animBg="1"/>
      <p:bldP spid="69" grpId="27" animBg="1"/>
      <p:bldP spid="69" grpId="28" animBg="1"/>
      <p:bldP spid="69" grpId="29" animBg="1"/>
      <p:bldP spid="69" grpId="30" animBg="1"/>
      <p:bldP spid="69" grpId="31" animBg="1"/>
      <p:bldP spid="69" grpId="32" animBg="1"/>
      <p:bldP spid="69" grpId="33" animBg="1"/>
      <p:bldP spid="69" grpId="34" animBg="1"/>
      <p:bldP spid="69" grpId="35" animBg="1"/>
      <p:bldP spid="69" grpId="36" animBg="1"/>
      <p:bldP spid="69" grpId="37" animBg="1"/>
      <p:bldP spid="69" grpId="38" animBg="1"/>
      <p:bldP spid="69" grpId="39" animBg="1"/>
      <p:bldP spid="69" grpId="40" animBg="1"/>
      <p:bldP spid="69" grpId="41" animBg="1"/>
      <p:bldP spid="69" grpId="42" animBg="1"/>
      <p:bldP spid="69" grpId="43" animBg="1"/>
      <p:bldP spid="69" grpId="44" animBg="1"/>
      <p:bldP spid="69" grpId="45" animBg="1"/>
      <p:bldP spid="69" grpId="46" animBg="1"/>
      <p:bldP spid="69" grpId="47" animBg="1"/>
      <p:bldP spid="69" grpId="48" animBg="1"/>
      <p:bldP spid="69" grpId="49" animBg="1"/>
      <p:bldP spid="69" grpId="50" animBg="1"/>
      <p:bldP spid="69" grpId="51" animBg="1"/>
      <p:bldP spid="68" grpId="0" animBg="1"/>
      <p:bldP spid="76" grpId="0" animBg="1"/>
      <p:bldP spid="77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8572560" cy="70788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CC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Приветствуем победителя 2 тура!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86125" y="1571625"/>
            <a:ext cx="5429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Calibri" pitchFamily="34" charset="0"/>
              </a:rPr>
              <a:t>Дорогой друг,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Calibri" pitchFamily="34" charset="0"/>
              </a:rPr>
              <a:t>старайся соблюдать следующее правило:</a:t>
            </a:r>
          </a:p>
          <a:p>
            <a:pPr algn="just"/>
            <a:r>
              <a:rPr lang="ru-RU" sz="3200" b="1" i="1">
                <a:solidFill>
                  <a:srgbClr val="008000"/>
                </a:solidFill>
                <a:latin typeface="Calibri" pitchFamily="34" charset="0"/>
              </a:rPr>
              <a:t>«</a:t>
            </a:r>
            <a:r>
              <a:rPr lang="ru-RU" sz="3200">
                <a:solidFill>
                  <a:srgbClr val="008000"/>
                </a:solidFill>
                <a:latin typeface="Calibri" pitchFamily="34" charset="0"/>
              </a:rPr>
              <a:t>Встал поутру, умылся, привёл себя в порядок – и сразу же приведи в порядок свою планету…».</a:t>
            </a:r>
          </a:p>
          <a:p>
            <a:pPr algn="just"/>
            <a:endParaRPr lang="ru-RU" sz="3200">
              <a:solidFill>
                <a:srgbClr val="008000"/>
              </a:solidFill>
              <a:latin typeface="Calibri" pitchFamily="34" charset="0"/>
            </a:endParaRPr>
          </a:p>
          <a:p>
            <a:pPr algn="r"/>
            <a:r>
              <a:rPr lang="ru-RU" sz="2800">
                <a:solidFill>
                  <a:srgbClr val="008000"/>
                </a:solidFill>
                <a:latin typeface="Calibri" pitchFamily="34" charset="0"/>
              </a:rPr>
              <a:t>Антуан де Сент-Экзюпери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894</Words>
  <PresentationFormat>Экран (4:3)</PresentationFormat>
  <Paragraphs>379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Оксана</cp:lastModifiedBy>
  <cp:revision>8</cp:revision>
  <dcterms:modified xsi:type="dcterms:W3CDTF">2009-07-31T12:00:06Z</dcterms:modified>
</cp:coreProperties>
</file>