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71" r:id="rId3"/>
    <p:sldId id="257" r:id="rId4"/>
    <p:sldId id="268" r:id="rId5"/>
    <p:sldId id="259" r:id="rId6"/>
    <p:sldId id="260" r:id="rId7"/>
    <p:sldId id="261" r:id="rId8"/>
    <p:sldId id="262" r:id="rId9"/>
    <p:sldId id="273" r:id="rId10"/>
    <p:sldId id="263" r:id="rId11"/>
    <p:sldId id="264" r:id="rId12"/>
    <p:sldId id="265" r:id="rId13"/>
    <p:sldId id="276" r:id="rId14"/>
    <p:sldId id="266" r:id="rId15"/>
    <p:sldId id="274" r:id="rId16"/>
    <p:sldId id="267" r:id="rId17"/>
    <p:sldId id="277" r:id="rId18"/>
    <p:sldId id="275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000099"/>
    <a:srgbClr val="FFFF00"/>
    <a:srgbClr val="660033"/>
    <a:srgbClr val="000066"/>
    <a:srgbClr val="3399FF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54" autoAdjust="0"/>
    <p:restoredTop sz="94660"/>
  </p:normalViewPr>
  <p:slideViewPr>
    <p:cSldViewPr>
      <p:cViewPr varScale="1">
        <p:scale>
          <a:sx n="92" d="100"/>
          <a:sy n="92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D4012-1444-4E48-AFC5-895CEDBD5F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121CE1-F791-4A28-9EA7-0D55426767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B6268-3F20-46F7-89C0-A91776CEF1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3AF5295-2A6D-44F4-B710-8B6D4780A01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65409CB-68A3-4C67-8E16-C62E19D1ED3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6D2DC-A2BD-4D45-ACE6-984651FBC8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4A8DD-044B-45D6-9FBA-456D4650E4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22A82-2B4A-4D02-8311-19C6A70B91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A01BE-99F0-4EF8-A10F-80312FAD2E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2E67C-B83A-4963-8A52-1BDFE48F1D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6325A-6A45-4B6C-BB42-92A7EA78BA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A89C80-AF83-44F2-95FB-62DE55EF60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24C8E8-D913-499F-98F0-40EE74ADCCA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53FA72-34DD-4402-B284-1031E871F8F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gif"/><Relationship Id="rId5" Type="http://schemas.openxmlformats.org/officeDocument/2006/relationships/image" Target="../media/image1.jpeg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astronet.sai.msu.ru/db/msg/1197206/greenflash_parviainen_big.gif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astronet.sai.msu.ru/db/msg/1197206/greenflash_parviainen_big.gif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2" name="Picture 44" descr="sol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649788" y="1600200"/>
            <a:ext cx="4037012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</a:t>
            </a:r>
          </a:p>
        </p:txBody>
      </p:sp>
      <p:pic>
        <p:nvPicPr>
          <p:cNvPr id="2065" name="Picture 17" descr="baby2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00788" y="2852738"/>
            <a:ext cx="2376487" cy="3786187"/>
          </a:xfrm>
          <a:prstGeom prst="rect">
            <a:avLst/>
          </a:prstGeom>
          <a:noFill/>
        </p:spPr>
      </p:pic>
      <p:sp>
        <p:nvSpPr>
          <p:cNvPr id="2093" name="WordArt 45">
            <a:hlinkClick r:id="" action="ppaction://noaction">
              <a:snd r:embed="rId7" name="drumroll.wav" builtIn="1"/>
            </a:hlinkClick>
            <a:hlinkHover r:id="" action="ppaction://noaction">
              <a:snd r:embed="rId7" name="drumroll.wav" builtIn="1"/>
            </a:hlinkHover>
          </p:cNvPr>
          <p:cNvSpPr>
            <a:spLocks noChangeArrowheads="1" noChangeShapeType="1" noTextEdit="1"/>
          </p:cNvSpPr>
          <p:nvPr/>
        </p:nvSpPr>
        <p:spPr bwMode="auto">
          <a:xfrm>
            <a:off x="900113" y="260350"/>
            <a:ext cx="7632700" cy="191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15"/>
              </a:avLst>
            </a:prstTxWarp>
          </a:bodyPr>
          <a:lstStyle/>
          <a:p>
            <a:pPr algn="ctr"/>
            <a:r>
              <a:rPr lang="ru-RU" sz="2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Бывает ли закат зелёным?</a:t>
            </a:r>
          </a:p>
        </p:txBody>
      </p:sp>
    </p:spTree>
  </p:cSld>
  <p:clrMapOvr>
    <a:masterClrMapping/>
  </p:clrMapOvr>
  <p:transition spd="med">
    <p:strips dir="rd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50"/>
                            </p:stCondLst>
                            <p:childTnLst>
                              <p:par>
                                <p:cTn id="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450"/>
                            </p:stCondLst>
                            <p:childTnLst>
                              <p:par>
                                <p:cTn id="18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7" grpId="0" build="p"/>
      <p:bldP spid="209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05" name="Picture 17" descr="BFenlar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5900" y="-215900"/>
            <a:ext cx="9359900" cy="7073900"/>
          </a:xfrm>
          <a:prstGeom prst="rect">
            <a:avLst/>
          </a:prstGeom>
          <a:noFill/>
        </p:spPr>
      </p:pic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6350" cy="1484313"/>
          </a:xfrm>
        </p:spPr>
        <p:txBody>
          <a:bodyPr/>
          <a:lstStyle/>
          <a:p>
            <a:r>
              <a:rPr lang="ru-RU">
                <a:latin typeface="Goudy Stout" pitchFamily="18" charset="0"/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1557338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</a:p>
          <a:p>
            <a:pPr>
              <a:buFontTx/>
              <a:buNone/>
            </a:pPr>
            <a:endParaRPr lang="ru-RU" sz="6000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250825" y="2179638"/>
            <a:ext cx="88931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 i="1">
                <a:solidFill>
                  <a:srgbClr val="FF00FF"/>
                </a:solidFill>
                <a:latin typeface="Rockwell Condensed" pitchFamily="18" charset="0"/>
              </a:rPr>
              <a:t>Солнечный диск опускается за горизонт, цвет исчезающего краешка меняется от оранжево-желтого до зеленого (а иногда и голубого).</a:t>
            </a:r>
            <a:r>
              <a:rPr lang="ru-RU" sz="3200" b="1">
                <a:solidFill>
                  <a:srgbClr val="FF00FF"/>
                </a:solidFill>
                <a:latin typeface="Rockwell Condensed" pitchFamily="18" charset="0"/>
              </a:rPr>
              <a:t> </a:t>
            </a:r>
            <a:r>
              <a:rPr lang="ru-RU" sz="3200" b="1" u="sng">
                <a:solidFill>
                  <a:srgbClr val="FF00FF"/>
                </a:solidFill>
                <a:latin typeface="Rockwell Condensed" pitchFamily="18" charset="0"/>
              </a:rPr>
              <a:t>Процесс длится несколько секунд. Явление объясняется тем, что вследствие рефракции последними видимыми солнечными лучами в атмосфере Земли оказываются зеленые и голубые участки спектра, для них эффект рефракции сильнее.</a:t>
            </a:r>
            <a:r>
              <a:rPr lang="ru-RU" sz="2800" b="1">
                <a:solidFill>
                  <a:srgbClr val="FF00FF"/>
                </a:solidFill>
                <a:latin typeface="Rockwell Condensed" pitchFamily="18" charset="0"/>
              </a:rPr>
              <a:t> </a:t>
            </a:r>
          </a:p>
        </p:txBody>
      </p:sp>
      <p:sp>
        <p:nvSpPr>
          <p:cNvPr id="12308" name="WordArt 20"/>
          <p:cNvSpPr>
            <a:spLocks noChangeArrowheads="1" noChangeShapeType="1" noTextEdit="1"/>
          </p:cNvSpPr>
          <p:nvPr/>
        </p:nvSpPr>
        <p:spPr bwMode="auto">
          <a:xfrm>
            <a:off x="684213" y="404813"/>
            <a:ext cx="8210550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99FF66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Причины возникновения: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45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0" grpId="1"/>
      <p:bldP spid="12300" grpId="1"/>
      <p:bldP spid="123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FFFF"/>
            </a:gs>
            <a:gs pos="100000">
              <a:schemeClr val="hlink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0000"/>
                </a:solidFill>
              </a:rPr>
              <a:t>Где возникает зелёный луч?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496300" cy="51847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4000" b="1">
                <a:solidFill>
                  <a:srgbClr val="660033"/>
                </a:solidFill>
              </a:rPr>
              <a:t>   В большинстве случаев зеленый луч удается увидеть лишь на мгновение над водной гладью моря или океана и только иногда - в горах, где воздух кристально чист. В средней полосе России – это исключительно редкое событие.</a:t>
            </a:r>
            <a:r>
              <a:rPr lang="ru-RU" b="1">
                <a:solidFill>
                  <a:srgbClr val="660033"/>
                </a:solidFill>
              </a:rPr>
              <a:t> </a:t>
            </a:r>
            <a:endParaRPr lang="ru-RU" sz="2800"/>
          </a:p>
        </p:txBody>
      </p:sp>
    </p:spTree>
  </p:cSld>
  <p:clrMapOvr>
    <a:masterClrMapping/>
  </p:clrMapOvr>
  <p:transition>
    <p:sndAc>
      <p:stSnd>
        <p:snd r:embed="rId2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5" name="Picture 9" descr="Howard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268413"/>
          </a:xfrm>
        </p:spPr>
        <p:txBody>
          <a:bodyPr/>
          <a:lstStyle/>
          <a:p>
            <a:r>
              <a:rPr lang="ru-RU">
                <a:solidFill>
                  <a:srgbClr val="00FFFF"/>
                </a:solidFill>
              </a:rPr>
              <a:t> </a:t>
            </a:r>
            <a:r>
              <a:rPr lang="ru-RU" sz="4800">
                <a:solidFill>
                  <a:schemeClr val="bg1"/>
                </a:solidFill>
                <a:latin typeface="Franklin Gothic Heavy" pitchFamily="34" charset="0"/>
              </a:rPr>
              <a:t>Явление вспышки…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7912100" cy="5805487"/>
          </a:xfrm>
        </p:spPr>
        <p:txBody>
          <a:bodyPr/>
          <a:lstStyle/>
          <a:p>
            <a:pPr>
              <a:buFontTx/>
              <a:buNone/>
            </a:pPr>
            <a:r>
              <a:rPr lang="ru-RU" sz="3600">
                <a:solidFill>
                  <a:srgbClr val="00FFFF"/>
                </a:solidFill>
              </a:rPr>
              <a:t>  </a:t>
            </a:r>
            <a:r>
              <a:rPr lang="ru-RU" sz="3600" b="1" u="sng">
                <a:solidFill>
                  <a:srgbClr val="00FFFF"/>
                </a:solidFill>
              </a:rPr>
              <a:t>Вспышка зеленого луча происходит сразу после захода Солнца, отличается высокой яркостью и характерным изумрудно-зеленым цветом. Область свечения оторвана от края диска Солнца и имеет большую протяженность, чем видимая последняя горбушка Солнца.</a:t>
            </a:r>
            <a:r>
              <a:rPr lang="ru-RU" sz="2800" b="1" i="1">
                <a:solidFill>
                  <a:srgbClr val="00FF00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14339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73238"/>
            <a:ext cx="8518525" cy="554355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b="1" i="1"/>
              <a:t>Проведя свою работу, мы действительно смогли  доказать, что такое явление, как зелёный луч, существует в природе, </a:t>
            </a:r>
          </a:p>
          <a:p>
            <a:pPr>
              <a:buFontTx/>
              <a:buNone/>
            </a:pPr>
            <a:r>
              <a:rPr lang="ru-RU" b="1" i="1"/>
              <a:t>   более того, человек сам может его наблюдать…</a:t>
            </a:r>
          </a:p>
          <a:p>
            <a:pPr>
              <a:buFontTx/>
              <a:buNone/>
            </a:pPr>
            <a:endParaRPr lang="ru-RU" b="1" i="1"/>
          </a:p>
        </p:txBody>
      </p:sp>
      <p:sp>
        <p:nvSpPr>
          <p:cNvPr id="72708" name="WordArt 4"/>
          <p:cNvSpPr>
            <a:spLocks noChangeArrowheads="1" noChangeShapeType="1" noTextEdit="1"/>
          </p:cNvSpPr>
          <p:nvPr/>
        </p:nvSpPr>
        <p:spPr bwMode="auto">
          <a:xfrm>
            <a:off x="1042988" y="188913"/>
            <a:ext cx="6481762" cy="13668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Наши выводы: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  <p:bldP spid="7270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EBCF"/>
            </a:gs>
            <a:gs pos="25000">
              <a:srgbClr val="9CB86E"/>
            </a:gs>
            <a:gs pos="50000">
              <a:srgbClr val="156B13"/>
            </a:gs>
            <a:gs pos="75000">
              <a:srgbClr val="9CB86E"/>
            </a:gs>
            <a:gs pos="100000">
              <a:srgbClr val="DDEBC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  <a:r>
              <a:rPr lang="ru-RU" sz="5400"/>
              <a:t>Свойства вспышки…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95288" y="1341438"/>
            <a:ext cx="8748712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600" b="1">
                <a:latin typeface="Goudy Stout" pitchFamily="18" charset="0"/>
              </a:rPr>
              <a:t>Зная заранее момент и азимут восхода Солнца, изумительную вспышку изумрудного цвета удается увидеть не только после захода, но и перед восходом Солнца. Явление, длительностью более 2-3 секунд (иногда 10 секунд) можно не только наблюдать, но даже</a:t>
            </a:r>
            <a:r>
              <a:rPr lang="ru-RU" sz="3600" b="1"/>
              <a:t> </a:t>
            </a:r>
            <a:r>
              <a:rPr lang="ru-RU" sz="3600" b="1">
                <a:latin typeface="Goudy Stout" pitchFamily="18" charset="0"/>
              </a:rPr>
              <a:t>сфотографировать.</a:t>
            </a:r>
            <a:r>
              <a:rPr lang="ru-RU" b="1" u="sng">
                <a:latin typeface="Goudy Stout" pitchFamily="18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6870700" cy="1600200"/>
          </a:xfrm>
        </p:spPr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800"/>
              <a:t>   </a:t>
            </a:r>
          </a:p>
        </p:txBody>
      </p:sp>
      <p:pic>
        <p:nvPicPr>
          <p:cNvPr id="66564" name="Picture 4" descr="ImagePlaceholder_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86500"/>
            <a:ext cx="571500" cy="571500"/>
          </a:xfrm>
          <a:prstGeom prst="rect">
            <a:avLst/>
          </a:prstGeom>
          <a:noFill/>
        </p:spPr>
      </p:pic>
      <p:pic>
        <p:nvPicPr>
          <p:cNvPr id="66565" name="Picture 5" descr="GF250501_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88913"/>
            <a:ext cx="9394825" cy="7046913"/>
          </a:xfrm>
          <a:prstGeom prst="rect">
            <a:avLst/>
          </a:prstGeom>
          <a:noFill/>
        </p:spPr>
      </p:pic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250825" y="0"/>
            <a:ext cx="8893175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4000" u="sng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Люди верили, что тот, кому повезло увидеть зеленый луч, обретет свое счастье.</a:t>
            </a:r>
          </a:p>
          <a:p>
            <a:r>
              <a:rPr lang="ru-RU" sz="4000" u="sng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 тогда человеку будут не страшны никакие заблуждения и иллюзии, ибо он сможет без труда читать в собственном сердце и в сердцах других людей".Поэтому мы желаем каждому увидеть свой зелёный луч…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5" name="Picture 11" descr="zelen_l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23850" y="333375"/>
            <a:ext cx="8820150" cy="600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anchor="ctr">
            <a:spAutoFit/>
          </a:bodyPr>
          <a:lstStyle/>
          <a:p>
            <a:pPr algn="ctr"/>
            <a:r>
              <a:rPr lang="ru-RU" sz="4400" b="1">
                <a:latin typeface="Comic Sans MS" pitchFamily="66" charset="0"/>
              </a:rPr>
              <a:t>Основные особенности явления</a:t>
            </a:r>
            <a:r>
              <a:rPr lang="ru-RU" sz="3200">
                <a:latin typeface="Comic Sans MS" pitchFamily="66" charset="0"/>
              </a:rPr>
              <a:t> </a:t>
            </a:r>
          </a:p>
          <a:p>
            <a:r>
              <a:rPr lang="ru-RU" sz="3000" b="1" u="sng">
                <a:solidFill>
                  <a:schemeClr val="bg1"/>
                </a:solidFill>
                <a:latin typeface="Futura Md BT" pitchFamily="34" charset="0"/>
              </a:rPr>
              <a:t>1) Эффект наблюдается в тропиках.  </a:t>
            </a:r>
          </a:p>
          <a:p>
            <a:r>
              <a:rPr lang="ru-RU" sz="3000" b="1" u="sng">
                <a:solidFill>
                  <a:schemeClr val="bg1"/>
                </a:solidFill>
                <a:latin typeface="Futura Md BT" pitchFamily="34" charset="0"/>
              </a:rPr>
              <a:t>2) Линия наблюдения вблизи горизонта в том месте, где Солнце скрылось при заходе или должно взойти при восходе. Область свечения простирается более, чем на 1-1,5 угловых минуты над краем диска Солнца. </a:t>
            </a:r>
          </a:p>
          <a:p>
            <a:r>
              <a:rPr lang="ru-RU" sz="3000" b="1" u="sng">
                <a:solidFill>
                  <a:schemeClr val="bg1"/>
                </a:solidFill>
                <a:latin typeface="Futura Md BT" pitchFamily="34" charset="0"/>
              </a:rPr>
              <a:t>3) Длительность свечения вспышки возрастает с увеличением высоты наблюдения. </a:t>
            </a:r>
          </a:p>
          <a:p>
            <a:r>
              <a:rPr lang="ru-RU" sz="3000" b="1" u="sng">
                <a:solidFill>
                  <a:schemeClr val="bg1"/>
                </a:solidFill>
                <a:latin typeface="Futura Md BT" pitchFamily="34" charset="0"/>
              </a:rPr>
              <a:t>4)Цвет свечения - изумрудно-зеленый</a:t>
            </a:r>
            <a:r>
              <a:rPr lang="ru-RU" sz="300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</p:txBody>
      </p:sp>
    </p:spTree>
  </p:cSld>
  <p:clrMapOvr>
    <a:masterClrMapping/>
  </p:clrMapOvr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FF"/>
            </a:gs>
            <a:gs pos="25000">
              <a:srgbClr val="01A78F"/>
            </a:gs>
            <a:gs pos="50000">
              <a:srgbClr val="FFFF00"/>
            </a:gs>
            <a:gs pos="75000">
              <a:srgbClr val="FF6633"/>
            </a:gs>
            <a:gs pos="100000">
              <a:srgbClr val="FF3399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507412" cy="4525963"/>
          </a:xfrm>
        </p:spPr>
        <p:txBody>
          <a:bodyPr/>
          <a:lstStyle/>
          <a:p>
            <a:pPr marL="609600" indent="-609600">
              <a:buFontTx/>
              <a:buNone/>
            </a:pPr>
            <a:endParaRPr lang="ru-RU"/>
          </a:p>
          <a:p>
            <a:pPr marL="609600" indent="-609600">
              <a:buFontTx/>
              <a:buNone/>
            </a:pPr>
            <a:r>
              <a:rPr lang="ru-RU"/>
              <a:t> 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1196975"/>
            <a:ext cx="91440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>
                <a:solidFill>
                  <a:srgbClr val="000099"/>
                </a:solidFill>
              </a:rPr>
              <a:t>1.Заерман М. </a:t>
            </a:r>
            <a:r>
              <a:rPr lang="ru-RU" sz="2800" b="1">
                <a:solidFill>
                  <a:srgbClr val="000099"/>
                </a:solidFill>
              </a:rPr>
              <a:t>Зеленый луч в Карском море</a:t>
            </a:r>
            <a:r>
              <a:rPr lang="ru-RU" sz="2800">
                <a:solidFill>
                  <a:srgbClr val="000099"/>
                </a:solidFill>
              </a:rPr>
              <a:t>. - "Наука и жизнь", 1980, № 12, с. 109. </a:t>
            </a:r>
          </a:p>
          <a:p>
            <a:endParaRPr lang="ru-RU" sz="2800">
              <a:solidFill>
                <a:srgbClr val="000099"/>
              </a:solidFill>
            </a:endParaRPr>
          </a:p>
          <a:p>
            <a:r>
              <a:rPr lang="ru-RU" sz="2800">
                <a:solidFill>
                  <a:srgbClr val="000099"/>
                </a:solidFill>
              </a:rPr>
              <a:t>2.Миннарт М. </a:t>
            </a:r>
            <a:r>
              <a:rPr lang="ru-RU" sz="2800" b="1">
                <a:solidFill>
                  <a:srgbClr val="000099"/>
                </a:solidFill>
              </a:rPr>
              <a:t>Свет и цвет в природе</a:t>
            </a:r>
            <a:r>
              <a:rPr lang="ru-RU" sz="2800">
                <a:solidFill>
                  <a:srgbClr val="000099"/>
                </a:solidFill>
              </a:rPr>
              <a:t>. - М., 1969. </a:t>
            </a:r>
          </a:p>
          <a:p>
            <a:endParaRPr lang="ru-RU" sz="2800">
              <a:solidFill>
                <a:srgbClr val="000099"/>
              </a:solidFill>
            </a:endParaRPr>
          </a:p>
          <a:p>
            <a:r>
              <a:rPr lang="ru-RU" sz="2800">
                <a:solidFill>
                  <a:srgbClr val="000099"/>
                </a:solidFill>
              </a:rPr>
              <a:t>3.Перельман Я. </a:t>
            </a:r>
            <a:r>
              <a:rPr lang="ru-RU" sz="2800" b="1">
                <a:solidFill>
                  <a:srgbClr val="000099"/>
                </a:solidFill>
              </a:rPr>
              <a:t>Занимательная физика</a:t>
            </a:r>
            <a:r>
              <a:rPr lang="ru-RU" sz="2800">
                <a:solidFill>
                  <a:srgbClr val="000099"/>
                </a:solidFill>
              </a:rPr>
              <a:t>. - М., 1972.</a:t>
            </a:r>
          </a:p>
          <a:p>
            <a:r>
              <a:rPr lang="ru-RU" sz="2800">
                <a:solidFill>
                  <a:srgbClr val="000099"/>
                </a:solidFill>
              </a:rPr>
              <a:t> </a:t>
            </a:r>
          </a:p>
          <a:p>
            <a:r>
              <a:rPr lang="ru-RU" sz="2800">
                <a:solidFill>
                  <a:srgbClr val="000099"/>
                </a:solidFill>
              </a:rPr>
              <a:t>4.Полуянов В. </a:t>
            </a:r>
            <a:r>
              <a:rPr lang="ru-RU" sz="2800" b="1">
                <a:solidFill>
                  <a:srgbClr val="000099"/>
                </a:solidFill>
              </a:rPr>
              <a:t>Зеленый луч в Красном море</a:t>
            </a:r>
            <a:r>
              <a:rPr lang="ru-RU" sz="2800">
                <a:solidFill>
                  <a:srgbClr val="000099"/>
                </a:solidFill>
              </a:rPr>
              <a:t>. - "Наука и жизнь", 1993, № 8, с. 27.</a:t>
            </a:r>
          </a:p>
          <a:p>
            <a:r>
              <a:rPr lang="ru-RU" sz="2800">
                <a:solidFill>
                  <a:srgbClr val="000099"/>
                </a:solidFill>
              </a:rPr>
              <a:t> </a:t>
            </a:r>
          </a:p>
          <a:p>
            <a:r>
              <a:rPr lang="ru-RU" sz="2800">
                <a:solidFill>
                  <a:srgbClr val="000099"/>
                </a:solidFill>
              </a:rPr>
              <a:t>5.Урбаньчик А. </a:t>
            </a:r>
            <a:r>
              <a:rPr lang="ru-RU" sz="2800" b="1">
                <a:solidFill>
                  <a:srgbClr val="000099"/>
                </a:solidFill>
              </a:rPr>
              <a:t>Зеленый луч Солнца</a:t>
            </a:r>
            <a:r>
              <a:rPr lang="ru-RU" sz="2800">
                <a:solidFill>
                  <a:srgbClr val="000099"/>
                </a:solidFill>
              </a:rPr>
              <a:t>. - "Наука и жизнь", 1989, № 12, с. 94</a:t>
            </a:r>
            <a:r>
              <a:rPr lang="ru-RU">
                <a:solidFill>
                  <a:srgbClr val="000099"/>
                </a:solidFill>
              </a:rPr>
              <a:t>. </a:t>
            </a:r>
          </a:p>
        </p:txBody>
      </p:sp>
      <p:sp>
        <p:nvSpPr>
          <p:cNvPr id="73734" name="WordArt 6"/>
          <p:cNvSpPr>
            <a:spLocks noChangeArrowheads="1" noChangeShapeType="1" noTextEdit="1"/>
          </p:cNvSpPr>
          <p:nvPr/>
        </p:nvSpPr>
        <p:spPr bwMode="auto">
          <a:xfrm>
            <a:off x="323850" y="188913"/>
            <a:ext cx="8569325" cy="1003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78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ЛИТЕРАТУРА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hold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hold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hold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hold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hold"/>
                                        <p:tgtEl>
                                          <p:spTgt spid="73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hold"/>
                                        <p:tgtEl>
                                          <p:spTgt spid="73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hold"/>
                                        <p:tgtEl>
                                          <p:spTgt spid="73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73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hold"/>
                                        <p:tgtEl>
                                          <p:spTgt spid="737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hold"/>
                                        <p:tgtEl>
                                          <p:spTgt spid="737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hold"/>
                                        <p:tgtEl>
                                          <p:spTgt spid="737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737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737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737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737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737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hold"/>
                                        <p:tgtEl>
                                          <p:spTgt spid="737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hold"/>
                                        <p:tgtEl>
                                          <p:spTgt spid="737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737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hold"/>
                                        <p:tgtEl>
                                          <p:spTgt spid="737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hold"/>
                                        <p:tgtEl>
                                          <p:spTgt spid="737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hold"/>
                                        <p:tgtEl>
                                          <p:spTgt spid="737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hold"/>
                                        <p:tgtEl>
                                          <p:spTgt spid="737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hold"/>
                                        <p:tgtEl>
                                          <p:spTgt spid="737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hold"/>
                                        <p:tgtEl>
                                          <p:spTgt spid="737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hold"/>
                                        <p:tgtEl>
                                          <p:spTgt spid="737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hold"/>
                                        <p:tgtEl>
                                          <p:spTgt spid="737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hold"/>
                                        <p:tgtEl>
                                          <p:spTgt spid="737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00"/>
            </a:gs>
            <a:gs pos="100000">
              <a:srgbClr val="FF00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		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	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		        </a:t>
            </a:r>
            <a:r>
              <a:rPr lang="ru-RU" sz="4000">
                <a:solidFill>
                  <a:srgbClr val="000099"/>
                </a:solidFill>
              </a:rPr>
              <a:t>Халиков Роман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4000">
                <a:solidFill>
                  <a:srgbClr val="000099"/>
                </a:solidFill>
              </a:rPr>
              <a:t>		      Вотинцева Анастасия,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4000">
                <a:solidFill>
                  <a:srgbClr val="000099"/>
                </a:solidFill>
              </a:rPr>
              <a:t>             Туренко Сергей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4000">
                <a:solidFill>
                  <a:srgbClr val="000099"/>
                </a:solidFill>
              </a:rPr>
              <a:t>             Алпеева Алёна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4000">
                <a:solidFill>
                  <a:srgbClr val="000099"/>
                </a:solidFill>
              </a:rPr>
              <a:t>             Балабанов Артём</a:t>
            </a:r>
            <a:r>
              <a:rPr lang="ru-RU"/>
              <a:t>                                                </a:t>
            </a:r>
          </a:p>
        </p:txBody>
      </p:sp>
      <p:sp>
        <p:nvSpPr>
          <p:cNvPr id="71685" name="WordArt 5"/>
          <p:cNvSpPr>
            <a:spLocks noChangeArrowheads="1" noChangeShapeType="1" noTextEdit="1"/>
          </p:cNvSpPr>
          <p:nvPr/>
        </p:nvSpPr>
        <p:spPr bwMode="auto">
          <a:xfrm rot="5400000">
            <a:off x="-1728788" y="2457451"/>
            <a:ext cx="5400675" cy="12954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639999" lon="20699999" rev="0"/>
              </a:camera>
              <a:lightRig rig="legacyNormal3" dir="l"/>
            </a:scene3d>
            <a:sp3d extrusionH="201600" prstMaterial="legacyPlastic">
              <a:extrusionClr>
                <a:srgbClr val="FF9966"/>
              </a:extrusionClr>
            </a:sp3d>
          </a:bodyPr>
          <a:lstStyle/>
          <a:p>
            <a:pPr algn="ctr" fontAlgn="auto"/>
            <a:r>
              <a:rPr lang="ru-RU" sz="3600" kern="10">
                <a:ln w="9525">
                  <a:round/>
                  <a:headEnd/>
                  <a:tailEnd/>
                </a:ln>
                <a:solidFill>
                  <a:srgbClr val="CC0000"/>
                </a:solidFill>
                <a:latin typeface="Arial"/>
                <a:cs typeface="Arial"/>
              </a:rPr>
              <a:t>АВТОРЫ</a:t>
            </a:r>
          </a:p>
        </p:txBody>
      </p:sp>
      <p:sp>
        <p:nvSpPr>
          <p:cNvPr id="71686" name="WordArt 6"/>
          <p:cNvSpPr>
            <a:spLocks noChangeArrowheads="1" noChangeShapeType="1" noTextEdit="1"/>
          </p:cNvSpPr>
          <p:nvPr/>
        </p:nvSpPr>
        <p:spPr bwMode="auto">
          <a:xfrm rot="5400000">
            <a:off x="5399087" y="2601913"/>
            <a:ext cx="5400675" cy="12954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639999" lon="20699999" rev="0"/>
              </a:camera>
              <a:lightRig rig="legacyNormal3" dir="l"/>
            </a:scene3d>
            <a:sp3d extrusionH="201600" prstMaterial="legacyPlastic">
              <a:extrusionClr>
                <a:srgbClr val="FF9966"/>
              </a:extrusionClr>
            </a:sp3d>
          </a:bodyPr>
          <a:lstStyle/>
          <a:p>
            <a:pPr algn="ctr" fontAlgn="auto"/>
            <a:r>
              <a:rPr lang="ru-RU" sz="3600" kern="10">
                <a:ln w="9525">
                  <a:round/>
                  <a:headEnd/>
                  <a:tailEnd/>
                </a:ln>
                <a:solidFill>
                  <a:srgbClr val="CC0000"/>
                </a:solidFill>
                <a:latin typeface="Arial"/>
                <a:cs typeface="Arial"/>
              </a:rPr>
              <a:t>АВТОРЫ</a:t>
            </a:r>
          </a:p>
        </p:txBody>
      </p:sp>
      <p:pic>
        <p:nvPicPr>
          <p:cNvPr id="71687" name="Picture 7" descr="Щенки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79613" y="188913"/>
            <a:ext cx="5005387" cy="2519362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 loop="1">
        <p:snd r:embed="rId2" name="applaus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4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8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90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46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98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uiExpand="1" build="p"/>
      <p:bldP spid="71685" grpId="0" animBg="1"/>
      <p:bldP spid="7168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0" name="Picture 4" descr="Roqueset1_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492375"/>
            <a:ext cx="7632700" cy="2736850"/>
          </a:xfrm>
        </p:spPr>
        <p:txBody>
          <a:bodyPr/>
          <a:lstStyle/>
          <a:p>
            <a:r>
              <a:rPr lang="ru-RU" sz="4800" b="1" i="1">
                <a:solidFill>
                  <a:schemeClr val="hlink"/>
                </a:solidFill>
              </a:rPr>
              <a:t>Луч, подобный,</a:t>
            </a:r>
            <a:br>
              <a:rPr lang="ru-RU" sz="4800" b="1" i="1">
                <a:solidFill>
                  <a:schemeClr val="hlink"/>
                </a:solidFill>
              </a:rPr>
            </a:br>
            <a:r>
              <a:rPr lang="ru-RU" sz="4800" b="1" i="1">
                <a:solidFill>
                  <a:schemeClr val="hlink"/>
                </a:solidFill>
              </a:rPr>
              <a:t>изумруду, </a:t>
            </a:r>
            <a:br>
              <a:rPr lang="ru-RU" sz="4800" b="1" i="1">
                <a:solidFill>
                  <a:schemeClr val="hlink"/>
                </a:solidFill>
              </a:rPr>
            </a:br>
            <a:r>
              <a:rPr lang="ru-RU" sz="4800" b="1" i="1">
                <a:solidFill>
                  <a:schemeClr val="hlink"/>
                </a:solidFill>
              </a:rPr>
              <a:t>Золотого счастья – </a:t>
            </a:r>
            <a:br>
              <a:rPr lang="ru-RU" sz="4800" b="1" i="1">
                <a:solidFill>
                  <a:schemeClr val="hlink"/>
                </a:solidFill>
              </a:rPr>
            </a:br>
            <a:r>
              <a:rPr lang="ru-RU" sz="4800" b="1" i="1">
                <a:solidFill>
                  <a:schemeClr val="hlink"/>
                </a:solidFill>
              </a:rPr>
              <a:t>Я его ещё добуду</a:t>
            </a:r>
            <a:br>
              <a:rPr lang="ru-RU" sz="4800" b="1" i="1">
                <a:solidFill>
                  <a:schemeClr val="hlink"/>
                </a:solidFill>
              </a:rPr>
            </a:br>
            <a:r>
              <a:rPr lang="ru-RU" sz="4800" b="1" i="1">
                <a:solidFill>
                  <a:schemeClr val="hlink"/>
                </a:solidFill>
              </a:rPr>
              <a:t>Мой зелёный </a:t>
            </a:r>
            <a:br>
              <a:rPr lang="ru-RU" sz="4800" b="1" i="1">
                <a:solidFill>
                  <a:schemeClr val="hlink"/>
                </a:solidFill>
              </a:rPr>
            </a:br>
            <a:r>
              <a:rPr lang="ru-RU" sz="4800" b="1" i="1">
                <a:solidFill>
                  <a:schemeClr val="hlink"/>
                </a:solidFill>
              </a:rPr>
              <a:t>Слабый луч…</a:t>
            </a:r>
            <a:br>
              <a:rPr lang="ru-RU" sz="4800" b="1" i="1">
                <a:solidFill>
                  <a:schemeClr val="hlink"/>
                </a:solidFill>
              </a:rPr>
            </a:br>
            <a:r>
              <a:rPr lang="ru-RU" sz="4800" b="1" i="1">
                <a:solidFill>
                  <a:schemeClr val="hlink"/>
                </a:solidFill>
              </a:rPr>
              <a:t>Н. Заболотский.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908050"/>
            <a:ext cx="7696200" cy="594995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</p:txBody>
      </p:sp>
    </p:spTree>
  </p:cSld>
  <p:clrMapOvr>
    <a:masterClrMapping/>
  </p:clrMapOvr>
  <p:transition>
    <p:sndAc>
      <p:stSnd>
        <p:snd r:embed="rId2" name="cashreg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</p:txBody>
      </p:sp>
      <p:pic>
        <p:nvPicPr>
          <p:cNvPr id="5124" name="Picture 4" descr="sol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1476375" y="620713"/>
            <a:ext cx="7488238" cy="1079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цель:</a:t>
            </a:r>
          </a:p>
        </p:txBody>
      </p:sp>
      <p:pic>
        <p:nvPicPr>
          <p:cNvPr id="5132" name="Picture 12" descr="заяц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1554163" cy="1800225"/>
          </a:xfrm>
          <a:prstGeom prst="rect">
            <a:avLst/>
          </a:prstGeom>
          <a:noFill/>
        </p:spPr>
      </p:pic>
      <p:sp>
        <p:nvSpPr>
          <p:cNvPr id="5136" name="WordArt 16"/>
          <p:cNvSpPr>
            <a:spLocks noChangeArrowheads="1" noChangeShapeType="1" noTextEdit="1"/>
          </p:cNvSpPr>
          <p:nvPr/>
        </p:nvSpPr>
        <p:spPr bwMode="auto">
          <a:xfrm>
            <a:off x="684213" y="4005263"/>
            <a:ext cx="7848600" cy="2520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доказать: может ли в природе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 быть закат зеленым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400675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/>
              <a:t> </a:t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r>
              <a:rPr lang="ru-RU" sz="3600"/>
              <a:t>1. Проведение опроса среди учащихся</a:t>
            </a:r>
            <a:br>
              <a:rPr lang="ru-RU" sz="3600"/>
            </a:br>
            <a:r>
              <a:rPr lang="ru-RU" sz="3600"/>
              <a:t>2.Общие сведения о явлении зелёного луча</a:t>
            </a:r>
            <a:br>
              <a:rPr lang="ru-RU" sz="3600"/>
            </a:br>
            <a:r>
              <a:rPr lang="ru-RU" sz="3600"/>
              <a:t>3.Причины возникновения</a:t>
            </a:r>
            <a:br>
              <a:rPr lang="ru-RU" sz="3600"/>
            </a:br>
            <a:r>
              <a:rPr lang="ru-RU" sz="3600"/>
              <a:t>4.Где возникает Зелёный луч</a:t>
            </a:r>
            <a:br>
              <a:rPr lang="ru-RU" sz="3600"/>
            </a:br>
            <a:r>
              <a:rPr lang="ru-RU" sz="3600"/>
              <a:t>5.Явление вспышки</a:t>
            </a:r>
            <a:br>
              <a:rPr lang="ru-RU" sz="3600"/>
            </a:br>
            <a:r>
              <a:rPr lang="ru-RU" sz="3600"/>
              <a:t>6. Свойства вспышки</a:t>
            </a:r>
            <a:br>
              <a:rPr lang="ru-RU" sz="3600"/>
            </a:br>
            <a:r>
              <a:rPr lang="ru-RU" sz="3600"/>
              <a:t>7. Особенности вспышки</a:t>
            </a:r>
            <a:br>
              <a:rPr lang="ru-RU" sz="3600"/>
            </a:br>
            <a:r>
              <a:rPr lang="ru-RU" sz="3600"/>
              <a:t>8. Наши пожелания</a:t>
            </a:r>
            <a:br>
              <a:rPr lang="ru-RU" sz="3600"/>
            </a:br>
            <a:endParaRPr lang="ru-RU" sz="3600"/>
          </a:p>
        </p:txBody>
      </p:sp>
      <p:pic>
        <p:nvPicPr>
          <p:cNvPr id="17414" name="Picture 6" descr="BFenlar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315913"/>
            <a:ext cx="9144000" cy="71438"/>
          </a:xfrm>
          <a:prstGeom prst="rect">
            <a:avLst/>
          </a:prstGeom>
          <a:noFill/>
        </p:spPr>
      </p:pic>
      <p:sp>
        <p:nvSpPr>
          <p:cNvPr id="17415" name="WordArt 7"/>
          <p:cNvSpPr>
            <a:spLocks noChangeArrowheads="1" noChangeShapeType="1" noTextEdit="1"/>
          </p:cNvSpPr>
          <p:nvPr/>
        </p:nvSpPr>
        <p:spPr bwMode="auto">
          <a:xfrm>
            <a:off x="1331913" y="260350"/>
            <a:ext cx="5183187" cy="936625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план работы</a:t>
            </a:r>
          </a:p>
        </p:txBody>
      </p:sp>
    </p:spTree>
  </p:cSld>
  <p:clrMapOvr>
    <a:masterClrMapping/>
  </p:clrMapOvr>
  <p:transition advClick="0"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9" name="Picture 7" descr="t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ru-RU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</a:p>
        </p:txBody>
      </p:sp>
      <p:sp>
        <p:nvSpPr>
          <p:cNvPr id="8206" name="WordArt 14"/>
          <p:cNvSpPr>
            <a:spLocks noChangeArrowheads="1" noChangeShapeType="1" noTextEdit="1"/>
          </p:cNvSpPr>
          <p:nvPr/>
        </p:nvSpPr>
        <p:spPr bwMode="auto">
          <a:xfrm>
            <a:off x="250825" y="-171450"/>
            <a:ext cx="8893175" cy="727233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prstDash val="sysDot"/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Impact"/>
              </a:rPr>
              <a:t>мы провели опрос</a:t>
            </a:r>
          </a:p>
          <a:p>
            <a:pPr algn="ctr"/>
            <a:r>
              <a:rPr lang="ru-RU" sz="3600" kern="10">
                <a:ln w="9525">
                  <a:noFill/>
                  <a:prstDash val="sysDot"/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Impact"/>
              </a:rPr>
              <a:t> в 9-а, 9-б, 10, 11 классах: </a:t>
            </a:r>
          </a:p>
          <a:p>
            <a:pPr algn="ctr"/>
            <a:r>
              <a:rPr lang="ru-RU" sz="3600" kern="10">
                <a:ln w="9525">
                  <a:noFill/>
                  <a:prstDash val="sysDot"/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Impact"/>
              </a:rPr>
              <a:t>"Может ли закат быть зелёным?"</a:t>
            </a:r>
          </a:p>
          <a:p>
            <a:pPr algn="ctr"/>
            <a:r>
              <a:rPr lang="ru-RU" sz="3600" kern="10">
                <a:ln w="9525">
                  <a:noFill/>
                  <a:prstDash val="sysDot"/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107763" dir="13500000" algn="ctr" rotWithShape="0">
                    <a:srgbClr val="808080">
                      <a:alpha val="50000"/>
                    </a:srgbClr>
                  </a:outerShdw>
                </a:effectLst>
                <a:latin typeface="Impact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000099"/>
            </a:gs>
            <a:gs pos="100000">
              <a:schemeClr val="accent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696200" cy="3657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b="1" i="1">
                <a:solidFill>
                  <a:srgbClr val="990000"/>
                </a:solidFill>
              </a:rPr>
              <a:t> </a:t>
            </a:r>
            <a:r>
              <a:rPr lang="ru-RU" sz="4400" b="1" i="1">
                <a:solidFill>
                  <a:srgbClr val="990000"/>
                </a:solidFill>
              </a:rPr>
              <a:t>Многие считают, что такого явления просто не бывает. Обьяснить своё мнение они не смогли. Многие отвечали, что они не знают и первый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4400" b="1" i="1">
                <a:solidFill>
                  <a:srgbClr val="990000"/>
                </a:solidFill>
              </a:rPr>
              <a:t>  раз слышат о таком явлении…</a:t>
            </a:r>
          </a:p>
        </p:txBody>
      </p:sp>
      <p:sp>
        <p:nvSpPr>
          <p:cNvPr id="9224" name="WordArt 8" descr="Белый мрамор"/>
          <p:cNvSpPr>
            <a:spLocks noChangeArrowheads="1" noChangeShapeType="1" noTextEdit="1"/>
          </p:cNvSpPr>
          <p:nvPr/>
        </p:nvSpPr>
        <p:spPr bwMode="auto">
          <a:xfrm>
            <a:off x="1258888" y="404813"/>
            <a:ext cx="65532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Итоги опроса:</a:t>
            </a:r>
          </a:p>
        </p:txBody>
      </p:sp>
    </p:spTree>
  </p:cSld>
  <p:clrMapOvr>
    <a:masterClrMapping/>
  </p:clrMapOvr>
  <p:transition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00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6870700" cy="1600200"/>
          </a:xfrm>
        </p:spPr>
        <p:txBody>
          <a:bodyPr/>
          <a:lstStyle/>
          <a:p>
            <a:r>
              <a:rPr lang="ru-RU"/>
              <a:t> </a:t>
            </a:r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>
            <p:ph type="chart" idx="1"/>
          </p:nvPr>
        </p:nvGraphicFramePr>
        <p:xfrm>
          <a:off x="457200" y="1600200"/>
          <a:ext cx="8229600" cy="4525963"/>
        </p:xfrm>
        <a:graphic>
          <a:graphicData uri="http://schemas.openxmlformats.org/presentationml/2006/ole">
            <p:oleObj spid="_x0000_s10246" name="Диаграмма" r:id="rId4" imgW="7696200" imgH="3657600" progId="MSGraph.Chart.8">
              <p:embed followColorScheme="full"/>
            </p:oleObj>
          </a:graphicData>
        </a:graphic>
      </p:graphicFrame>
      <p:sp>
        <p:nvSpPr>
          <p:cNvPr id="10248" name="WordArt 8"/>
          <p:cNvSpPr>
            <a:spLocks noChangeArrowheads="1" noChangeShapeType="1" noTextEdit="1"/>
          </p:cNvSpPr>
          <p:nvPr/>
        </p:nvSpPr>
        <p:spPr bwMode="auto">
          <a:xfrm>
            <a:off x="1116013" y="549275"/>
            <a:ext cx="6080125" cy="5032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Бывает ли закат зелёным?</a:t>
            </a:r>
          </a:p>
        </p:txBody>
      </p:sp>
      <p:sp>
        <p:nvSpPr>
          <p:cNvPr id="10249" name="WordArt 9"/>
          <p:cNvSpPr>
            <a:spLocks noChangeArrowheads="1" noChangeShapeType="1" noTextEdit="1"/>
          </p:cNvSpPr>
          <p:nvPr/>
        </p:nvSpPr>
        <p:spPr bwMode="auto">
          <a:xfrm>
            <a:off x="2051050" y="1557338"/>
            <a:ext cx="4333875" cy="3365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Диаграмма ответов:</a:t>
            </a:r>
          </a:p>
        </p:txBody>
      </p:sp>
    </p:spTree>
  </p:cSld>
  <p:clrMapOvr>
    <a:masterClrMapping/>
  </p:clrMapOvr>
  <p:transition spd="slow">
    <p:sndAc>
      <p:stSnd>
        <p:snd r:embed="rId3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OleChart spid="10246" grpId="0"/>
      <p:bldP spid="10248" grpId="0" animBg="1"/>
      <p:bldP spid="102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Зеленый луч Солнца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ru-RU" sz="4000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 sz="1200" b="1"/>
          </a:p>
          <a:p>
            <a:pPr>
              <a:lnSpc>
                <a:spcPct val="90000"/>
              </a:lnSpc>
              <a:buFontTx/>
              <a:buNone/>
            </a:pPr>
            <a:r>
              <a:rPr 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    </a:t>
            </a: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Многие считают это явление мифом. Другие думают, что оно реально, но причина его неизвестна. Те, кто видел его, гордятся этим фактом. Это явление - зеленый луч появляется в тот момент, когда заходящее Солнце полностью скрывается из виду, последний проблеск выглядит поразительно зеленым. </a:t>
            </a:r>
            <a:endParaRPr lang="ru-RU" sz="40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6" name="Picture 4" descr="Зеленый луч Солнца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-571500"/>
            <a:ext cx="8229600" cy="1143000"/>
          </a:xfrm>
        </p:spPr>
        <p:txBody>
          <a:bodyPr/>
          <a:lstStyle/>
          <a:p>
            <a:r>
              <a:rPr lang="ru-RU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  <a:effectLst>
            <a:outerShdw dist="56796" dir="1593903" algn="ctr" rotWithShape="0">
              <a:schemeClr val="tx1"/>
            </a:outerShdw>
          </a:effec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4800" b="1">
                <a:solidFill>
                  <a:schemeClr val="bg1"/>
                </a:solidFill>
              </a:rPr>
              <a:t>   В местах, где горизонт низок и далек, зелёный луч продолжается всего несколько секунд.  Его можно увидеть и на восходе Солнца. Эффектный зеленый луч удалось запечатлеть на этой фотографии, полученной в 1992 году в Финляндии.</a:t>
            </a:r>
            <a:r>
              <a:rPr lang="ru-RU" sz="2000" b="1">
                <a:solidFill>
                  <a:schemeClr val="bg1"/>
                </a:solidFill>
              </a:rPr>
              <a:t> </a:t>
            </a:r>
            <a:endParaRPr lang="ru-RU" sz="20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2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925" accel="100000">
                                          <p:stCondLst>
                                            <p:cond delay="3075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1925" accel="100000">
                                          <p:stCondLst>
                                            <p:cond delay="3075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14" dur="3075" decel="100000"/>
                                        <p:tgtEl>
                                          <p:spTgt spid="64516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15" dur="3075" decel="100000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16" dur="1925">
                                          <p:stCondLst>
                                            <p:cond delay="3075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17" dur="3075" decel="100000"/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18" dur="1925">
                                          <p:stCondLst>
                                            <p:cond delay="3075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</TotalTime>
  <Words>642</Words>
  <Application>Microsoft Office PowerPoint</Application>
  <PresentationFormat>Экран (4:3)</PresentationFormat>
  <Paragraphs>79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Goudy Stout</vt:lpstr>
      <vt:lpstr>Rockwell Condensed</vt:lpstr>
      <vt:lpstr>Franklin Gothic Heavy</vt:lpstr>
      <vt:lpstr>Comic Sans MS</vt:lpstr>
      <vt:lpstr>Futura Md BT</vt:lpstr>
      <vt:lpstr>Оформление по умолчанию</vt:lpstr>
      <vt:lpstr>Диаграмма Microsoft Graph</vt:lpstr>
      <vt:lpstr> </vt:lpstr>
      <vt:lpstr>Луч, подобный, изумруду,  Золотого счастья –  Я его ещё добуду Мой зелёный  Слабый луч… Н. Заболотский.</vt:lpstr>
      <vt:lpstr> </vt:lpstr>
      <vt:lpstr>            1. Проведение опроса среди учащихся 2.Общие сведения о явлении зелёного луча 3.Причины возникновения 4.Где возникает Зелёный луч 5.Явление вспышки 6. Свойства вспышки 7. Особенности вспышки 8. Наши пожелания </vt:lpstr>
      <vt:lpstr> </vt:lpstr>
      <vt:lpstr> </vt:lpstr>
      <vt:lpstr> </vt:lpstr>
      <vt:lpstr> </vt:lpstr>
      <vt:lpstr> </vt:lpstr>
      <vt:lpstr> </vt:lpstr>
      <vt:lpstr>Где возникает зелёный луч?</vt:lpstr>
      <vt:lpstr> Явление вспышки…</vt:lpstr>
      <vt:lpstr> </vt:lpstr>
      <vt:lpstr> Свойства вспышки…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student</dc:creator>
  <cp:lastModifiedBy>Папа</cp:lastModifiedBy>
  <cp:revision>20</cp:revision>
  <dcterms:created xsi:type="dcterms:W3CDTF">2005-12-03T07:39:08Z</dcterms:created>
  <dcterms:modified xsi:type="dcterms:W3CDTF">2010-01-24T07:18:12Z</dcterms:modified>
</cp:coreProperties>
</file>