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270" r:id="rId2"/>
    <p:sldId id="256" r:id="rId3"/>
    <p:sldId id="274" r:id="rId4"/>
    <p:sldId id="258" r:id="rId5"/>
    <p:sldId id="259" r:id="rId6"/>
    <p:sldId id="260" r:id="rId7"/>
    <p:sldId id="276" r:id="rId8"/>
    <p:sldId id="262" r:id="rId9"/>
    <p:sldId id="263" r:id="rId10"/>
    <p:sldId id="275" r:id="rId11"/>
    <p:sldId id="264" r:id="rId12"/>
    <p:sldId id="265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E622"/>
    <a:srgbClr val="7A7CD8"/>
    <a:srgbClr val="FF0066"/>
    <a:srgbClr val="D60093"/>
    <a:srgbClr val="6600FF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4660"/>
  </p:normalViewPr>
  <p:slideViewPr>
    <p:cSldViewPr>
      <p:cViewPr>
        <p:scale>
          <a:sx n="66" d="100"/>
          <a:sy n="66" d="100"/>
        </p:scale>
        <p:origin x="-126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780444-8F23-40F9-9D35-CE7E03097E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468F7-CB42-401A-8ECF-118EE7A66C5D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9033B-25ED-4DA0-AF89-436331DDE585}" type="slidenum">
              <a:rPr lang="ru-RU"/>
              <a:pPr/>
              <a:t>3</a:t>
            </a:fld>
            <a:endParaRPr lang="ru-RU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хреново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A38E44-C9A6-4D8E-8375-75B5A2DE66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3E3D3-C2B3-4B11-ACA2-C0EE390138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7379-AB24-41AF-ADAF-FF02AE63A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F317-AAC9-4DD6-8E76-72A097D26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BA3C3-E8F2-4453-A95C-A71F7DB58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5D6CE-69ED-4EBC-89FC-42243E98D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483C-2AD5-4B1A-BCB3-002C127BE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BD996-32AE-4646-BFF1-503DCCCA2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3106B-96FA-4C44-B4F2-F1EE08D10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B8C96-EFD8-4ED8-8792-8E9827B3B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85CB0-EF02-4676-A31A-F713ECDDE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2CAE53F-2434-4E3B-B0D0-CA08474B167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8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8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8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8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1153_416e8c79cb9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b="1" i="1">
                <a:latin typeface="Comic Sans MS" pitchFamily="66" charset="0"/>
              </a:rPr>
              <a:t>				</a:t>
            </a:r>
          </a:p>
          <a:p>
            <a:pPr>
              <a:buFont typeface="Wingdings" pitchFamily="2" charset="2"/>
              <a:buNone/>
            </a:pPr>
            <a:r>
              <a:rPr lang="en-US" sz="4000" b="1" i="1">
                <a:latin typeface="Comic Sans MS" pitchFamily="66" charset="0"/>
              </a:rPr>
              <a:t>				</a:t>
            </a:r>
          </a:p>
          <a:p>
            <a:pPr>
              <a:buFont typeface="Wingdings" pitchFamily="2" charset="2"/>
              <a:buNone/>
            </a:pPr>
            <a:r>
              <a:rPr lang="en-US" sz="4000" b="1" i="1">
                <a:latin typeface="Comic Sans MS" pitchFamily="66" charset="0"/>
              </a:rPr>
              <a:t>				</a:t>
            </a:r>
          </a:p>
          <a:p>
            <a:pPr>
              <a:buFont typeface="Wingdings" pitchFamily="2" charset="2"/>
              <a:buNone/>
            </a:pPr>
            <a:r>
              <a:rPr lang="en-US" sz="4000" b="1" i="1">
                <a:latin typeface="Comic Sans MS" pitchFamily="66" charset="0"/>
              </a:rPr>
              <a:t>			</a:t>
            </a:r>
            <a:r>
              <a:rPr lang="ru-RU" sz="4000" b="1" i="1">
                <a:latin typeface="Comic Sans MS" pitchFamily="66" charset="0"/>
              </a:rPr>
              <a:t>   </a:t>
            </a:r>
            <a:r>
              <a:rPr lang="en-US" sz="5400" b="1" i="1">
                <a:solidFill>
                  <a:srgbClr val="FFFFFF"/>
                </a:solidFill>
                <a:latin typeface="Comic Sans MS" pitchFamily="66" charset="0"/>
              </a:rPr>
              <a:t>Present</a:t>
            </a:r>
            <a:r>
              <a:rPr lang="ru-RU" sz="5400" b="1" i="1">
                <a:solidFill>
                  <a:srgbClr val="FFFFFF"/>
                </a:solidFill>
                <a:latin typeface="Comic Sans MS" pitchFamily="66" charset="0"/>
              </a:rPr>
              <a:t>  </a:t>
            </a:r>
            <a:endParaRPr lang="en-US" sz="5400" b="1" i="1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ru-RU" sz="5400" b="1" i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31670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KLIO WORLD</a:t>
            </a:r>
            <a:endParaRPr lang="ru-RU" sz="54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AT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0"/>
            <a:ext cx="410368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852738"/>
          </a:xfrm>
        </p:spPr>
        <p:txBody>
          <a:bodyPr/>
          <a:lstStyle/>
          <a:p>
            <a:r>
              <a:rPr lang="ru-RU" sz="6000" b="1">
                <a:solidFill>
                  <a:srgbClr val="D60093"/>
                </a:solidFill>
                <a:latin typeface="Bauhaus 93" pitchFamily="82" charset="0"/>
              </a:rPr>
              <a:t>Мир в представлении древних греков.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892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Титан Атлант, держит мир на своих плечах.</a:t>
            </a:r>
            <a:r>
              <a:rPr lang="ru-RU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ru-RU" sz="4000">
                <a:solidFill>
                  <a:srgbClr val="00CC00"/>
                </a:solidFill>
              </a:rPr>
              <a:t>В центре мира – Земля, </a:t>
            </a:r>
            <a:r>
              <a:rPr lang="ru-RU" sz="3200">
                <a:solidFill>
                  <a:srgbClr val="00CC00"/>
                </a:solidFill>
              </a:rPr>
              <a:t>заведомо неподвижная, вокруг которой вращаются 8 небесных сфер, твёрдых и прозрачных</a:t>
            </a:r>
            <a:r>
              <a:rPr lang="en-US" sz="3200">
                <a:solidFill>
                  <a:srgbClr val="00CC00"/>
                </a:solidFill>
              </a:rPr>
              <a:t>.</a:t>
            </a:r>
            <a:r>
              <a:rPr lang="ru-RU" sz="3200">
                <a:solidFill>
                  <a:srgbClr val="00CC00"/>
                </a:solidFill>
              </a:rPr>
              <a:t> Девятая сфера – двигатель Вселенной</a:t>
            </a:r>
            <a:r>
              <a:rPr lang="en-US" sz="3200">
                <a:solidFill>
                  <a:srgbClr val="00CC00"/>
                </a:solidFill>
              </a:rPr>
              <a:t>.</a:t>
            </a:r>
            <a:endParaRPr lang="ru-RU" sz="3200">
              <a:solidFill>
                <a:srgbClr val="00CC00"/>
              </a:solidFill>
            </a:endParaRPr>
          </a:p>
        </p:txBody>
      </p:sp>
      <p:pic>
        <p:nvPicPr>
          <p:cNvPr id="48132" name="Picture 4" descr="система по Аристотелю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05038"/>
            <a:ext cx="5435600" cy="4652962"/>
          </a:xfrm>
          <a:prstGeom prst="rect">
            <a:avLst/>
          </a:prstGeom>
          <a:noFill/>
        </p:spPr>
      </p:pic>
      <p:graphicFrame>
        <p:nvGraphicFramePr>
          <p:cNvPr id="48133" name="Object 5"/>
          <p:cNvGraphicFramePr>
            <a:graphicFrameLocks noChangeAspect="1"/>
          </p:cNvGraphicFramePr>
          <p:nvPr>
            <p:ph idx="1"/>
          </p:nvPr>
        </p:nvGraphicFramePr>
        <p:xfrm>
          <a:off x="5435600" y="2205038"/>
          <a:ext cx="3708400" cy="3789362"/>
        </p:xfrm>
        <a:graphic>
          <a:graphicData uri="http://schemas.openxmlformats.org/presentationml/2006/ole">
            <p:oleObj spid="_x0000_s48133" name="Фотография Photo Editor" r:id="rId6" imgW="1238423" imgH="1523810" progId="MSPhotoEd.3">
              <p:embed/>
            </p:oleObj>
          </a:graphicData>
        </a:graphic>
      </p:graphicFrame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5508625" y="5300663"/>
            <a:ext cx="3635375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Аристотель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5940425" y="6138863"/>
            <a:ext cx="29876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lV </a:t>
            </a:r>
            <a:r>
              <a:rPr lang="ru-RU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в. до н.э.</a:t>
            </a:r>
          </a:p>
        </p:txBody>
      </p:sp>
    </p:spTree>
  </p:cSld>
  <p:clrMapOvr>
    <a:masterClrMapping/>
  </p:clrMapOvr>
  <p:transition spd="slow">
    <p:diamond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Коперник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1438"/>
            <a:ext cx="3403600" cy="4749800"/>
          </a:xfrm>
          <a:noFill/>
          <a:ln/>
        </p:spPr>
      </p:pic>
      <p:pic>
        <p:nvPicPr>
          <p:cNvPr id="49156" name="Picture 4" descr="система по Коперник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1341438"/>
            <a:ext cx="5724525" cy="5516562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3708400" cy="908050"/>
          </a:xfrm>
        </p:spPr>
        <p:txBody>
          <a:bodyPr/>
          <a:lstStyle/>
          <a:p>
            <a:r>
              <a:rPr lang="ru-RU">
                <a:solidFill>
                  <a:srgbClr val="D60093"/>
                </a:solidFill>
              </a:rPr>
              <a:t>Коперник Н.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Система мира по Копернику</a:t>
            </a:r>
          </a:p>
        </p:txBody>
      </p:sp>
    </p:spTree>
  </p:cSld>
  <p:clrMapOvr>
    <a:masterClrMapping/>
  </p:clrMapOvr>
  <p:transition spd="med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z="6000" b="1">
                <a:solidFill>
                  <a:srgbClr val="00FF00"/>
                </a:solidFill>
              </a:rPr>
              <a:t>Солнечная система</a:t>
            </a:r>
          </a:p>
        </p:txBody>
      </p:sp>
      <p:pic>
        <p:nvPicPr>
          <p:cNvPr id="55299" name="Picture 3" descr="Solar system 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  <a:ln/>
        </p:spPr>
      </p:pic>
    </p:spTree>
  </p:cSld>
  <p:clrMapOvr>
    <a:masterClrMapping/>
  </p:clrMapOvr>
  <p:transition spd="slow">
    <p:wipe dir="d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вывод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  </a:t>
            </a:r>
            <a:r>
              <a:rPr lang="en-US" b="1"/>
              <a:t>	</a:t>
            </a: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Рассмотрев и проанализировав воззрения людей о мироздании и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изучив две системы строения мира и опираясь на открытия астрономов, мы пришли к выводу, что именно Солнце – центр Солнечной системы, которая является всего-навсего элементарной частицей необъятной Вселенной. </a:t>
            </a:r>
          </a:p>
        </p:txBody>
      </p:sp>
      <p:pic>
        <p:nvPicPr>
          <p:cNvPr id="56325" name="Picture 5" descr="проверь себ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900113" cy="86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 descr="back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  <a:latin typeface="Berlin Sans FB Demi" pitchFamily="34" charset="0"/>
              </a:rPr>
              <a:t>Список литературы: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8" y="5300663"/>
            <a:ext cx="9145588" cy="17287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				</a:t>
            </a:r>
            <a:r>
              <a:rPr lang="ru-RU"/>
              <a:t>             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9388" y="2708275"/>
            <a:ext cx="89646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>
                    <a:alpha val="83000"/>
                  </a:srgb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"Природоведение 5 класс" А. А. Плешаков.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179388" y="1773238"/>
            <a:ext cx="89646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"Астрономия 11 класс" Е. П. Левитан.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-180975" y="3644900"/>
            <a:ext cx="932497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Narrow"/>
              </a:rPr>
              <a:t>	"Интернет-ресурсы: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Narrow"/>
              </a:rPr>
              <a:t>-</a:t>
            </a:r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Narrow"/>
              </a:rPr>
              <a:t>astroweb.ru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Narrow"/>
              </a:rPr>
              <a:t>-astrolab.ru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Narrow"/>
              </a:rPr>
              <a:t>-astrogalaxy.ru"</a:t>
            </a:r>
            <a:endParaRPr lang="ru-RU" sz="3600" kern="10" spc="72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Narrow"/>
            </a:endParaRPr>
          </a:p>
        </p:txBody>
      </p:sp>
    </p:spTree>
  </p:cSld>
  <p:clrMapOvr>
    <a:masterClrMapping/>
  </p:clrMapOvr>
  <p:transition spd="med">
    <p:cover dir="d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3714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Дорогие друзья! </a:t>
            </a: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2714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Увлекайтесь</a:t>
            </a:r>
          </a:p>
        </p:txBody>
      </p:sp>
      <p:sp>
        <p:nvSpPr>
          <p:cNvPr id="59404" name="WordArt 12"/>
          <p:cNvSpPr>
            <a:spLocks noChangeArrowheads="1" noChangeShapeType="1" noTextEdit="1"/>
          </p:cNvSpPr>
          <p:nvPr/>
        </p:nvSpPr>
        <p:spPr bwMode="auto">
          <a:xfrm>
            <a:off x="4716463" y="692150"/>
            <a:ext cx="305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астрономией, </a:t>
            </a:r>
          </a:p>
        </p:txBody>
      </p:sp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92275" y="1341438"/>
            <a:ext cx="5972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одной из древнейших наук, </a:t>
            </a:r>
          </a:p>
        </p:txBody>
      </p:sp>
      <p:sp>
        <p:nvSpPr>
          <p:cNvPr id="59406" name="WordArt 14"/>
          <p:cNvSpPr>
            <a:spLocks noChangeArrowheads="1" noChangeShapeType="1" noTextEdit="1"/>
          </p:cNvSpPr>
          <p:nvPr/>
        </p:nvSpPr>
        <p:spPr bwMode="auto">
          <a:xfrm>
            <a:off x="900113" y="1989138"/>
            <a:ext cx="7258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ведь впереди нас ждут открытия, </a:t>
            </a:r>
          </a:p>
        </p:txBody>
      </p:sp>
      <p:sp>
        <p:nvSpPr>
          <p:cNvPr id="59407" name="WordArt 15"/>
          <p:cNvSpPr>
            <a:spLocks noChangeArrowheads="1" noChangeShapeType="1" noTextEdit="1"/>
          </p:cNvSpPr>
          <p:nvPr/>
        </p:nvSpPr>
        <p:spPr bwMode="auto">
          <a:xfrm>
            <a:off x="1763713" y="2565400"/>
            <a:ext cx="5314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которые могут изменить </a:t>
            </a:r>
          </a:p>
        </p:txBody>
      </p:sp>
      <p:sp>
        <p:nvSpPr>
          <p:cNvPr id="59408" name="WordArt 16"/>
          <p:cNvSpPr>
            <a:spLocks noChangeArrowheads="1" noChangeShapeType="1" noTextEdit="1"/>
          </p:cNvSpPr>
          <p:nvPr/>
        </p:nvSpPr>
        <p:spPr bwMode="auto">
          <a:xfrm>
            <a:off x="1187450" y="3141663"/>
            <a:ext cx="7372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C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жизнь всего человечества.          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2781300"/>
            <a:ext cx="9144000" cy="4292600"/>
          </a:xfrm>
        </p:spPr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Авторы:</a:t>
            </a:r>
            <a:br>
              <a:rPr lang="ru-RU">
                <a:solidFill>
                  <a:srgbClr val="CC0000"/>
                </a:solidFill>
              </a:rPr>
            </a:br>
            <a:r>
              <a:rPr lang="ru-RU">
                <a:solidFill>
                  <a:srgbClr val="CC0000"/>
                </a:solidFill>
              </a:rPr>
              <a:t>Охорзин Андрей, Устинов Сергей,</a:t>
            </a:r>
            <a:br>
              <a:rPr lang="ru-RU">
                <a:solidFill>
                  <a:srgbClr val="CC0000"/>
                </a:solidFill>
              </a:rPr>
            </a:br>
            <a:r>
              <a:rPr lang="ru-RU">
                <a:solidFill>
                  <a:srgbClr val="CC0000"/>
                </a:solidFill>
              </a:rPr>
              <a:t>Титов Андрей, Яговкина Екатерина, Малыгина Анастасия.</a:t>
            </a:r>
          </a:p>
        </p:txBody>
      </p:sp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             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497887" cy="619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 algn="ctr"/>
            <a:r>
              <a:rPr lang="en-US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The End</a:t>
            </a:r>
            <a:endParaRPr lang="ru-RU" sz="7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mb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anel_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8" name="Picture 10" descr="j01892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51275" y="2492375"/>
            <a:ext cx="1333500" cy="122396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24863" cy="5589588"/>
          </a:xfrm>
        </p:spPr>
        <p:txBody>
          <a:bodyPr/>
          <a:lstStyle/>
          <a:p>
            <a:r>
              <a:rPr lang="ru-RU" sz="9600" b="1" i="1" dirty="0">
                <a:solidFill>
                  <a:srgbClr val="0066FF"/>
                </a:solidFill>
              </a:rPr>
              <a:t>Земля</a:t>
            </a:r>
            <a:r>
              <a:rPr lang="ru-RU" sz="9600" b="1" i="1" dirty="0">
                <a:solidFill>
                  <a:schemeClr val="accent1"/>
                </a:solidFill>
              </a:rPr>
              <a:t/>
            </a:r>
            <a:br>
              <a:rPr lang="ru-RU" sz="9600" b="1" i="1" dirty="0">
                <a:solidFill>
                  <a:schemeClr val="accent1"/>
                </a:solidFill>
              </a:rPr>
            </a:br>
            <a:r>
              <a:rPr lang="ru-RU" sz="8000" b="1" i="1" dirty="0">
                <a:solidFill>
                  <a:srgbClr val="00CC00"/>
                </a:solidFill>
              </a:rPr>
              <a:t>против</a:t>
            </a:r>
            <a:br>
              <a:rPr lang="ru-RU" sz="8000" b="1" i="1" dirty="0">
                <a:solidFill>
                  <a:srgbClr val="00CC00"/>
                </a:solidFill>
              </a:rPr>
            </a:br>
            <a:r>
              <a:rPr lang="ru-RU" sz="9600" b="1" dirty="0">
                <a:solidFill>
                  <a:srgbClr val="FFCC00"/>
                </a:solidFill>
              </a:rPr>
              <a:t>Солнца.</a:t>
            </a:r>
            <a:endParaRPr lang="ru-RU" sz="9600" b="1" i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3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астрон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2411413" cy="2708275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ru-RU" b="1">
                <a:solidFill>
                  <a:srgbClr val="CC0000"/>
                </a:solidFill>
                <a:latin typeface="Arial Black" pitchFamily="34" charset="0"/>
              </a:rPr>
              <a:t>                         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532812" cy="45354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сколько нам открытий чудных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Готовит просвещенья дух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И Опыт – сын ошибок трудных,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И Гений – парадоксов друг!»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А. С. Пушкин.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>
              <a:solidFill>
                <a:srgbClr val="68E62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«И всё-таки ОНА вертится…»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68E6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Галилей.	</a:t>
            </a:r>
            <a:r>
              <a:rPr lang="ru-RU"/>
              <a:t>	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1728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/>
              <a:t>	</a:t>
            </a:r>
            <a:r>
              <a:rPr lang="ru-RU" sz="6000" b="1"/>
              <a:t>         </a:t>
            </a:r>
            <a:endParaRPr lang="ru-RU" sz="4400" i="1"/>
          </a:p>
        </p:txBody>
      </p:sp>
      <p:pic>
        <p:nvPicPr>
          <p:cNvPr id="11274" name="Picture 10" descr="Зем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49500"/>
            <a:ext cx="3348038" cy="3429000"/>
          </a:xfrm>
          <a:prstGeom prst="rect">
            <a:avLst/>
          </a:prstGeom>
          <a:solidFill>
            <a:srgbClr val="6600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5" name="Picture 11" descr="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3725" y="2276475"/>
            <a:ext cx="3470275" cy="36004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5724525" y="5805488"/>
            <a:ext cx="3419475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Солнце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0" y="5805488"/>
            <a:ext cx="3348038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Земля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3708400" y="6092825"/>
            <a:ext cx="172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или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53292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Что же в центре 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5580063" y="333375"/>
            <a:ext cx="32400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>
                    <a:alpha val="69000"/>
                  </a:srgb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МИРА:</a:t>
            </a:r>
          </a:p>
        </p:txBody>
      </p:sp>
      <p:pic>
        <p:nvPicPr>
          <p:cNvPr id="11284" name="Picture 20" descr="zvezdoche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636838"/>
            <a:ext cx="2303463" cy="3024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Ог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-531813"/>
            <a:ext cx="10225088" cy="7993063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ru-RU" sz="6000"/>
              <a:t>	 </a:t>
            </a:r>
            <a:r>
              <a:rPr lang="en-US" sz="6000"/>
              <a:t>			</a:t>
            </a:r>
            <a:r>
              <a:rPr lang="ru-RU"/>
              <a:t>	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555875" y="692150"/>
            <a:ext cx="43211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СОЛНЦЕ - 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3419475" y="2924175"/>
            <a:ext cx="2078038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центр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755650" y="4437063"/>
            <a:ext cx="7777163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Солнеччной системы</a:t>
            </a:r>
          </a:p>
        </p:txBody>
      </p:sp>
    </p:spTree>
  </p:cSld>
  <p:clrMapOvr>
    <a:masterClrMapping/>
  </p:clrMapOvr>
  <p:transition spd="med">
    <p:blinds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Наша цель: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solidFill>
            <a:schemeClr val="tx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4DEA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Проследить основные этапы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формирования воззрения о мироздании и доказать точность выдвинутой нами гипотезы.</a:t>
            </a:r>
            <a:endParaRPr lang="ru-RU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lo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88913"/>
            <a:ext cx="2700337" cy="1079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projcto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5780" name="Диаграмма" r:id="rId4" imgW="3657600" imgH="2600249" progId="Excel.Chart.8">
              <p:embed/>
            </p:oleObj>
          </a:graphicData>
        </a:graphic>
      </p:graphicFrame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/>
              <a:t> </a:t>
            </a:r>
            <a:r>
              <a:rPr lang="ru-RU" b="1">
                <a:solidFill>
                  <a:schemeClr val="bg2"/>
                </a:solidFill>
                <a:latin typeface="Berlin Sans FB Demi" pitchFamily="34" charset="0"/>
              </a:rPr>
              <a:t>Результаты исследований.</a:t>
            </a:r>
          </a:p>
        </p:txBody>
      </p:sp>
    </p:spTree>
  </p:cSld>
  <p:clrMapOvr>
    <a:masterClrMapping/>
  </p:clrMapOvr>
  <p:transition spd="slow">
    <p:strips dir="rd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Вселенная Индия коп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3600">
                <a:solidFill>
                  <a:schemeClr val="bg1"/>
                </a:solidFill>
              </a:rPr>
              <a:t>Вселенная в представлении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древних индийцев.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</a:t>
            </a:r>
          </a:p>
        </p:txBody>
      </p:sp>
      <p:pic>
        <p:nvPicPr>
          <p:cNvPr id="47111" name="Picture 7" descr="кор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12" name="Picture 8" descr="NUT-G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0"/>
            <a:ext cx="3779837" cy="1773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>
    <p:cover dir="u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930</TotalTime>
  <Words>181</Words>
  <Application>Microsoft Office PowerPoint</Application>
  <PresentationFormat>Экран (4:3)</PresentationFormat>
  <Paragraphs>73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Times New Roman</vt:lpstr>
      <vt:lpstr>Wingdings</vt:lpstr>
      <vt:lpstr>Comic Sans MS</vt:lpstr>
      <vt:lpstr>Arial Black</vt:lpstr>
      <vt:lpstr>Bodoni MT Black</vt:lpstr>
      <vt:lpstr>Berlin Sans FB Demi</vt:lpstr>
      <vt:lpstr>Bauhaus 93</vt:lpstr>
      <vt:lpstr>Broadway</vt:lpstr>
      <vt:lpstr>Орбита</vt:lpstr>
      <vt:lpstr>Фотография Microsoft Photo Editor 3.0</vt:lpstr>
      <vt:lpstr>Диаграмма Microsoft Office Excel</vt:lpstr>
      <vt:lpstr>         </vt:lpstr>
      <vt:lpstr>Земля против Солнца.</vt:lpstr>
      <vt:lpstr>                          </vt:lpstr>
      <vt:lpstr>    </vt:lpstr>
      <vt:lpstr>                </vt:lpstr>
      <vt:lpstr>  Наша цель:</vt:lpstr>
      <vt:lpstr> Результаты исследований.</vt:lpstr>
      <vt:lpstr>Вселенная в представлении древних индийцев.</vt:lpstr>
      <vt:lpstr>          </vt:lpstr>
      <vt:lpstr>Мир в представлении древних греков.</vt:lpstr>
      <vt:lpstr>В центре мира – Земля, заведомо неподвижная, вокруг которой вращаются 8 небесных сфер, твёрдых и прозрачных. Девятая сфера – двигатель Вселенной.</vt:lpstr>
      <vt:lpstr>Коперник Н.</vt:lpstr>
      <vt:lpstr>Солнечная система</vt:lpstr>
      <vt:lpstr>                      </vt:lpstr>
      <vt:lpstr>Список литературы:</vt:lpstr>
      <vt:lpstr>Авторы: Охорзин Андрей, Устинов Сергей, Титов Андрей, Яговкина Екатерина, Малыгина Анастасия.</vt:lpstr>
      <vt:lpstr>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Папа</cp:lastModifiedBy>
  <cp:revision>27</cp:revision>
  <dcterms:created xsi:type="dcterms:W3CDTF">2005-12-02T10:03:36Z</dcterms:created>
  <dcterms:modified xsi:type="dcterms:W3CDTF">2010-01-24T07:17:35Z</dcterms:modified>
</cp:coreProperties>
</file>