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71" r:id="rId3"/>
    <p:sldId id="257" r:id="rId4"/>
    <p:sldId id="270" r:id="rId5"/>
    <p:sldId id="260" r:id="rId6"/>
    <p:sldId id="258" r:id="rId7"/>
    <p:sldId id="259" r:id="rId8"/>
    <p:sldId id="267" r:id="rId9"/>
    <p:sldId id="266" r:id="rId10"/>
    <p:sldId id="261" r:id="rId11"/>
    <p:sldId id="262" r:id="rId12"/>
    <p:sldId id="263" r:id="rId13"/>
    <p:sldId id="265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8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B31509"/>
    <a:srgbClr val="008000"/>
    <a:srgbClr val="FF0066"/>
    <a:srgbClr val="DDB50D"/>
    <a:srgbClr val="248F0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64" autoAdjust="0"/>
  </p:normalViewPr>
  <p:slideViewPr>
    <p:cSldViewPr>
      <p:cViewPr varScale="1">
        <p:scale>
          <a:sx n="85" d="100"/>
          <a:sy n="85" d="100"/>
        </p:scale>
        <p:origin x="-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5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40B-5118-4EF9-B85F-2B6DEEB77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09FA-589C-4485-9C87-C67CD7D18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A3A4-7282-4C90-93C6-C054929AC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4C4F-1A3E-4BCB-8054-EF1733054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545C9-31D9-471D-B88D-169EF82BB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F2C6-D536-464A-90CE-2C40EC9E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DA65-333D-467A-BCCA-2C1827207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6A89-038D-446D-9649-FB48A0833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2F76-6542-49D6-A7A8-BE704E04E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FAD8-BC39-482A-A325-6958AACE5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0575-67ED-4AB7-BFF7-06B8080B0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35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142792DD-B868-4592-BBE4-BF29524E2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WINDOWS\Media\notify.wav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200" b="1" smtClean="0">
                <a:solidFill>
                  <a:srgbClr val="3E0838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248F0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Жизнь звезд</a:t>
            </a: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900113" y="1773238"/>
            <a:ext cx="7353300" cy="1708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9600" kern="10" spc="-9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Кое-что  о  звездах</a:t>
            </a:r>
          </a:p>
        </p:txBody>
      </p:sp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7667625" y="4797425"/>
            <a:ext cx="914400" cy="914400"/>
          </a:xfrm>
          <a:prstGeom prst="star4">
            <a:avLst>
              <a:gd name="adj" fmla="val 12500"/>
            </a:avLst>
          </a:prstGeom>
          <a:solidFill>
            <a:srgbClr val="DDB50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900113" y="5876925"/>
            <a:ext cx="914400" cy="914400"/>
          </a:xfrm>
          <a:prstGeom prst="star4">
            <a:avLst>
              <a:gd name="adj" fmla="val 12500"/>
            </a:avLst>
          </a:prstGeom>
          <a:solidFill>
            <a:srgbClr val="DDB50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8"/>
          <p:cNvSpPr>
            <a:spLocks noChangeArrowheads="1"/>
          </p:cNvSpPr>
          <p:nvPr/>
        </p:nvSpPr>
        <p:spPr bwMode="auto">
          <a:xfrm>
            <a:off x="611188" y="260350"/>
            <a:ext cx="9144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9"/>
          <p:cNvSpPr>
            <a:spLocks noChangeArrowheads="1"/>
          </p:cNvSpPr>
          <p:nvPr/>
        </p:nvSpPr>
        <p:spPr bwMode="auto">
          <a:xfrm>
            <a:off x="6877050" y="1052513"/>
            <a:ext cx="9144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63" name="notif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3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А можно ли достать с неба звезду?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Расстояние до солнца 150 млн. км.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Расстояние до ближайшей звезды альфа Центавра достигает 4 световых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 до других отдаленных звезд расстоянии в 10 - 100 световых лет.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Цвет и спектр звезд связан с их температурой. В горячих голубых звездах температура свыше 10000-15000 К.</a:t>
            </a:r>
          </a:p>
        </p:txBody>
      </p:sp>
      <p:pic>
        <p:nvPicPr>
          <p:cNvPr id="13316" name="Picture 4" descr="1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В холодных звездах с температурой фотосферы около 3000 К преобладает излучение в красной области спектра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140200" y="5084763"/>
            <a:ext cx="4551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936750" algn="l"/>
              </a:tabLst>
            </a:pPr>
            <a:r>
              <a:rPr lang="ru-RU" dirty="0" smtClean="0"/>
              <a:t>Спектры </a:t>
            </a:r>
            <a:r>
              <a:rPr lang="ru-RU" dirty="0"/>
              <a:t>звезд – это их паспорта с </a:t>
            </a:r>
          </a:p>
          <a:p>
            <a:pPr>
              <a:tabLst>
                <a:tab pos="1936750" algn="l"/>
              </a:tabLst>
            </a:pPr>
            <a:r>
              <a:rPr lang="ru-RU" dirty="0"/>
              <a:t>описанием всех звездных особенностей.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1952625"/>
            <a:ext cx="3762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229600" cy="56308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Одни звезды светят более мощно, другие слабее. Мощность излучения звезды называется светимостью. </a:t>
            </a:r>
          </a:p>
          <a:p>
            <a:pPr eaLnBrk="1" hangingPunct="1">
              <a:defRPr/>
            </a:pPr>
            <a:r>
              <a:rPr lang="ru-RU" sz="2800" dirty="0" smtClean="0"/>
              <a:t>Светимость – это полная энергия, излучаемая звездой за 1 секунду.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6429420" cy="36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smtClean="0"/>
              <a:t>Одним из самых примечательных объектов звездного неба является Млечный Путь. Древние греки называли его galaxias, </a:t>
            </a:r>
            <a:br>
              <a:rPr lang="ru-RU" sz="1800" b="1" smtClean="0"/>
            </a:br>
            <a:r>
              <a:rPr lang="ru-RU" sz="1800" b="1" smtClean="0"/>
              <a:t>то есть "молочный круг". Уже первые наблюдения в телескоп, проведенные Галилеем, показали, что Млечный Путь – это скопление очень далеких и слабых звезд</a:t>
            </a:r>
            <a:r>
              <a:rPr lang="ru-RU" sz="1800" smtClean="0"/>
              <a:t> 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173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19250"/>
            <a:ext cx="8713787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· </a:t>
            </a:r>
            <a:r>
              <a:rPr lang="ru-RU" sz="5200" dirty="0" smtClean="0"/>
              <a:t>Только в 58 созвездиях самые яркие звезды называются </a:t>
            </a:r>
            <a:r>
              <a:rPr lang="ru-RU" sz="5200" dirty="0" err="1" smtClean="0"/>
              <a:t>α</a:t>
            </a:r>
            <a:endParaRPr lang="ru-RU" sz="5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200" dirty="0" smtClean="0"/>
              <a:t> (альфа)</a:t>
            </a:r>
          </a:p>
        </p:txBody>
      </p:sp>
      <p:sp>
        <p:nvSpPr>
          <p:cNvPr id="215044" name="WordArt 4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056437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Интересно что: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5200" i="1" dirty="0" smtClean="0"/>
              <a:t>               В 13 созвездиях самые яркие звезды – </a:t>
            </a:r>
            <a:r>
              <a:rPr lang="ru-RU" sz="5200" i="1" dirty="0" err="1" smtClean="0"/>
              <a:t>β</a:t>
            </a:r>
            <a:r>
              <a:rPr lang="ru-RU" sz="5200" i="1" dirty="0" smtClean="0"/>
              <a:t>  (бета),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200" i="1" dirty="0" smtClean="0"/>
              <a:t>а в некоторых других – и другие буквы </a:t>
            </a:r>
            <a:r>
              <a:rPr lang="ru-RU" sz="5200" i="1" dirty="0" err="1" smtClean="0"/>
              <a:t>гречес</a:t>
            </a:r>
            <a:r>
              <a:rPr lang="ru-RU" sz="5200" i="1" dirty="0" smtClean="0"/>
              <a:t>- кого алфавита. </a:t>
            </a:r>
            <a:endParaRPr lang="ru-RU" sz="5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200" dirty="0" smtClean="0"/>
              <a:t>  </a:t>
            </a:r>
            <a:endParaRPr lang="ru-RU" sz="5200" i="1" dirty="0" smtClean="0"/>
          </a:p>
          <a:p>
            <a:pPr eaLnBrk="1" hangingPunct="1">
              <a:defRPr/>
            </a:pPr>
            <a:endParaRPr lang="ru-RU" sz="52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08050"/>
            <a:ext cx="8786812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5200" i="1" dirty="0" smtClean="0"/>
              <a:t> Самые большие размеры имеет созвездие    Гидра  (1303 квадратных градуса). </a:t>
            </a:r>
            <a:endParaRPr lang="ru-RU" sz="5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200" dirty="0" smtClean="0"/>
              <a:t>  </a:t>
            </a:r>
            <a:endParaRPr lang="ru-RU" sz="5200" i="1" dirty="0" smtClean="0"/>
          </a:p>
          <a:p>
            <a:pPr eaLnBrk="1" hangingPunct="1">
              <a:defRPr/>
            </a:pPr>
            <a:endParaRPr lang="ru-RU" sz="52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573588"/>
          </a:xfrm>
        </p:spPr>
        <p:txBody>
          <a:bodyPr/>
          <a:lstStyle/>
          <a:p>
            <a:pPr eaLnBrk="1" hangingPunct="1">
              <a:defRPr/>
            </a:pPr>
            <a:r>
              <a:rPr lang="ru-RU" sz="5200" i="1" smtClean="0"/>
              <a:t> Самые маленькие раз- меры имеет созвездие  Южный Крест – (68 квадратных градусов). </a:t>
            </a:r>
            <a:endParaRPr lang="ru-RU" sz="5200" smtClean="0"/>
          </a:p>
          <a:p>
            <a:pPr eaLnBrk="1" hangingPunct="1">
              <a:defRPr/>
            </a:pPr>
            <a:endParaRPr lang="ru-RU" sz="52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200" i="1" smtClean="0"/>
              <a:t>Самые большие размеры из видимых в северном полушарии имеет </a:t>
            </a:r>
            <a:r>
              <a:rPr lang="ru-RU" sz="5200" smtClean="0"/>
              <a:t> </a:t>
            </a:r>
            <a:endParaRPr lang="ru-RU" sz="5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200" i="1" smtClean="0"/>
              <a:t>созвездие Большая Мед- ведица (1280 квадратных градусов). </a:t>
            </a:r>
            <a:endParaRPr lang="ru-RU" sz="52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52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   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преданье  старом говорится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когда родиться человек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звезда на небе загорится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чтобы светить ему весь век.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звезды зажигают значит это кому-нибудь нужно.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	 В.Маяковский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5200" i="1" smtClean="0"/>
              <a:t>Самое большое число </a:t>
            </a:r>
            <a:endParaRPr lang="en-US" sz="5200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200" i="1" smtClean="0"/>
              <a:t>звезд ярче второй звездной величины содержитсозвездие Орион </a:t>
            </a:r>
            <a:r>
              <a:rPr lang="en-US" sz="5200" i="1" smtClean="0"/>
              <a:t>- </a:t>
            </a:r>
            <a:r>
              <a:rPr lang="ru-RU" sz="5200" i="1" smtClean="0"/>
              <a:t>5 звезд. </a:t>
            </a:r>
            <a:endParaRPr lang="ru-RU" sz="52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200" smtClean="0"/>
              <a:t>  </a:t>
            </a:r>
            <a:endParaRPr lang="ru-RU" sz="5200" i="1" smtClean="0"/>
          </a:p>
          <a:p>
            <a:pPr eaLnBrk="1" hangingPunct="1">
              <a:defRPr/>
            </a:pPr>
            <a:endParaRPr lang="ru-RU" sz="52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200" i="1" smtClean="0"/>
              <a:t> Самое большое количество звезд ярче четвертой звездной величины содержит </a:t>
            </a:r>
            <a:r>
              <a:rPr lang="ru-RU" sz="5200" smtClean="0"/>
              <a:t> </a:t>
            </a:r>
            <a:r>
              <a:rPr lang="ru-RU" sz="5200" i="1" smtClean="0"/>
              <a:t>созвездие Большая Медведица – 19 звезд.</a:t>
            </a:r>
            <a:r>
              <a:rPr lang="ru-RU" sz="5200" smtClean="0"/>
              <a:t> </a:t>
            </a:r>
          </a:p>
          <a:p>
            <a:pPr eaLnBrk="1" hangingPunct="1">
              <a:defRPr/>
            </a:pPr>
            <a:endParaRPr lang="ru-RU" sz="52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75"/>
            <a:ext cx="8229600" cy="5416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следствие нашей работы мы сделали вывод: невозможно узнать точное количество звёзд на небе, т.к.  взору человека открывается картина, состоящая из света ярких звезд, а тусклые  далекие звезды на фоне этого просто невидны.</a:t>
            </a:r>
          </a:p>
        </p:txBody>
      </p:sp>
      <p:pic>
        <p:nvPicPr>
          <p:cNvPr id="24579" name="Picture 5" descr="астро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581525"/>
            <a:ext cx="2057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576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B3150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Панова Яна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rgbClr val="B3150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Пелевин Андрей 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rgbClr val="B3150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Окружкова Елена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rgbClr val="B3150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Новоселова Алевтина</a:t>
            </a: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761038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Над проектом работали: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5400" smtClean="0">
              <a:solidFill>
                <a:srgbClr val="008000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звезд на небе?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b="1" dirty="0" smtClean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619250" y="4005263"/>
            <a:ext cx="1320800" cy="1741487"/>
          </a:xfrm>
          <a:prstGeom prst="moon">
            <a:avLst>
              <a:gd name="adj" fmla="val 50000"/>
            </a:avLst>
          </a:prstGeom>
          <a:solidFill>
            <a:srgbClr val="DDB50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54" name="Cloud"/>
          <p:cNvSpPr>
            <a:spLocks noChangeAspect="1" noEditPoints="1" noChangeArrowheads="1"/>
          </p:cNvSpPr>
          <p:nvPr/>
        </p:nvSpPr>
        <p:spPr bwMode="auto">
          <a:xfrm>
            <a:off x="4572000" y="44370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859338" y="3500438"/>
            <a:ext cx="9144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179388" y="3500438"/>
            <a:ext cx="914400" cy="914400"/>
          </a:xfrm>
          <a:prstGeom prst="star4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DDB50D"/>
              </a:solidFill>
              <a:latin typeface="Tahoma" pitchFamily="34" charset="0"/>
            </a:endParaRP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39750" y="5516563"/>
            <a:ext cx="9144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7667625" y="5157788"/>
            <a:ext cx="9144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2"/>
          <p:cNvSpPr>
            <a:spLocks noChangeArrowheads="1"/>
          </p:cNvSpPr>
          <p:nvPr/>
        </p:nvSpPr>
        <p:spPr bwMode="auto">
          <a:xfrm>
            <a:off x="3419475" y="5805488"/>
            <a:ext cx="914400" cy="914400"/>
          </a:xfrm>
          <a:prstGeom prst="star4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WordArt 13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00700" cy="1073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6000" kern="10" spc="-6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Как    вы    думаете: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7"/>
            <a:ext cx="9144000" cy="68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5000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Так</a:t>
            </a:r>
            <a:r>
              <a:rPr lang="ru-RU" smtClean="0"/>
              <a:t> </a:t>
            </a:r>
            <a:r>
              <a:rPr lang="ru-RU" smtClean="0">
                <a:solidFill>
                  <a:srgbClr val="FFFF00"/>
                </a:solidFill>
              </a:rPr>
              <a:t>сколько</a:t>
            </a:r>
            <a:r>
              <a:rPr lang="ru-RU" smtClean="0">
                <a:solidFill>
                  <a:srgbClr val="DDB50D"/>
                </a:solidFill>
              </a:rPr>
              <a:t> </a:t>
            </a:r>
            <a:r>
              <a:rPr lang="ru-RU" smtClean="0">
                <a:solidFill>
                  <a:srgbClr val="FFFF00"/>
                </a:solidFill>
              </a:rPr>
              <a:t>же</a:t>
            </a:r>
            <a:r>
              <a:rPr lang="ru-RU" smtClean="0">
                <a:solidFill>
                  <a:srgbClr val="DDB50D"/>
                </a:solidFill>
              </a:rPr>
              <a:t> </a:t>
            </a:r>
            <a:r>
              <a:rPr lang="ru-RU" smtClean="0">
                <a:solidFill>
                  <a:srgbClr val="FFFF00"/>
                </a:solidFill>
              </a:rPr>
              <a:t>звезд</a:t>
            </a:r>
            <a:r>
              <a:rPr lang="ru-RU" smtClean="0">
                <a:solidFill>
                  <a:srgbClr val="DDB50D"/>
                </a:solidFill>
              </a:rPr>
              <a:t> </a:t>
            </a:r>
            <a:r>
              <a:rPr lang="ru-RU" smtClean="0">
                <a:solidFill>
                  <a:srgbClr val="FFFF00"/>
                </a:solidFill>
              </a:rPr>
              <a:t>на</a:t>
            </a:r>
            <a:r>
              <a:rPr lang="ru-RU" smtClean="0">
                <a:solidFill>
                  <a:srgbClr val="DDB50D"/>
                </a:solidFill>
              </a:rPr>
              <a:t> </a:t>
            </a:r>
            <a:r>
              <a:rPr lang="ru-RU" smtClean="0">
                <a:solidFill>
                  <a:srgbClr val="FFFF00"/>
                </a:solidFill>
              </a:rPr>
              <a:t>небе</a:t>
            </a:r>
            <a:r>
              <a:rPr lang="ru-RU" smtClean="0">
                <a:solidFill>
                  <a:srgbClr val="DDB50D"/>
                </a:solidFill>
              </a:rPr>
              <a:t>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звездную ночь вдали от населенных пунктов можно различить около 3000 звезд.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Вся небесная сфера содержит около 6000 звезд, видимых невооруженным взглядом.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rgbClr val="B315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8196" name="Picture 4" descr="1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916113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63938" y="5805488"/>
            <a:ext cx="3360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936750" algn="l"/>
              </a:tabLst>
            </a:pPr>
            <a:r>
              <a:rPr lang="ru-RU">
                <a:solidFill>
                  <a:schemeClr val="bg2"/>
                </a:solidFill>
              </a:rPr>
              <a:t>Созвездие</a:t>
            </a:r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Змееносец</a:t>
            </a:r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и</a:t>
            </a:r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Змея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Тысячи лет назад яркие звезды условно соединяли в фигуры, которые называли созвездиями.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Изображения созвездий из старинного атласа Гевелия.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Picture 4" descr="1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0989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2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39989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55875" y="5229225"/>
            <a:ext cx="445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Всего на небесной сфере 88 созвездий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 smtClean="0"/>
              <a:t>Подводные кораллы? Очарованные замки? Космические змеи? </a:t>
            </a:r>
            <a:br>
              <a:rPr lang="ru-RU" sz="1800" b="1" dirty="0" smtClean="0"/>
            </a:br>
            <a:r>
              <a:rPr lang="ru-RU" sz="1800" b="1" dirty="0" smtClean="0"/>
              <a:t>В действительности эти таинственные темные колонны – очень</a:t>
            </a:r>
            <a:br>
              <a:rPr lang="ru-RU" sz="1800" b="1" dirty="0" smtClean="0"/>
            </a:br>
            <a:r>
              <a:rPr lang="ru-RU" sz="1800" b="1" dirty="0" smtClean="0"/>
              <a:t>плотные газопылевые облака туманности  Орел в созвездии Змеи</a:t>
            </a:r>
          </a:p>
        </p:txBody>
      </p:sp>
      <p:pic>
        <p:nvPicPr>
          <p:cNvPr id="10243" name="Picture 4" descr="1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60483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Туманность Конская Голова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1759">
            <a:hlinkClick r:id="" action="ppaction://noaction">
              <a:snd r:embed="rId2" name="ding.wav"/>
            </a:hlinkClick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379</TotalTime>
  <Words>286</Words>
  <Application>Microsoft Office PowerPoint</Application>
  <PresentationFormat>Экран (4:3)</PresentationFormat>
  <Paragraphs>60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Орбита</vt:lpstr>
      <vt:lpstr> </vt:lpstr>
      <vt:lpstr>Слайд 2</vt:lpstr>
      <vt:lpstr>Слайд 3</vt:lpstr>
      <vt:lpstr>Слайд 4</vt:lpstr>
      <vt:lpstr>Так сколько же звезд на небе?</vt:lpstr>
      <vt:lpstr>Тысячи лет назад яркие звезды условно соединяли в фигуры, которые называли созвездиями.</vt:lpstr>
      <vt:lpstr>Изображения созвездий из старинного атласа Гевелия.</vt:lpstr>
      <vt:lpstr>Подводные кораллы? Очарованные замки? Космические змеи?  В действительности эти таинственные темные колонны – очень плотные газопылевые облака туманности  Орел в созвездии Змеи</vt:lpstr>
      <vt:lpstr>Туманность Конская Голова</vt:lpstr>
      <vt:lpstr>А можно ли достать с неба звезду?</vt:lpstr>
      <vt:lpstr>Слайд 11</vt:lpstr>
      <vt:lpstr>В холодных звездах с температурой фотосферы около 3000 К преобладает излучение в красной области спектра</vt:lpstr>
      <vt:lpstr>Слайд 13</vt:lpstr>
      <vt:lpstr>Одним из самых примечательных объектов звездного неба является Млечный Путь. Древние греки называли его galaxias,  то есть "молочный круг". Уже первые наблюдения в телескоп, проведенные Галилеем, показали, что Млечный Путь – это скопление очень далеких и слабых звезд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Персональная ЭВМ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Папа</cp:lastModifiedBy>
  <cp:revision>22</cp:revision>
  <dcterms:created xsi:type="dcterms:W3CDTF">2005-12-01T09:52:32Z</dcterms:created>
  <dcterms:modified xsi:type="dcterms:W3CDTF">2010-01-28T17:25:30Z</dcterms:modified>
</cp:coreProperties>
</file>