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83" r:id="rId3"/>
    <p:sldId id="280" r:id="rId4"/>
    <p:sldId id="259" r:id="rId5"/>
    <p:sldId id="286" r:id="rId6"/>
    <p:sldId id="271" r:id="rId7"/>
    <p:sldId id="292" r:id="rId8"/>
    <p:sldId id="277" r:id="rId9"/>
    <p:sldId id="288" r:id="rId10"/>
    <p:sldId id="278" r:id="rId11"/>
    <p:sldId id="289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CC6600"/>
    <a:srgbClr val="99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cover dir="d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2.jpeg"/><Relationship Id="rId7" Type="http://schemas.openxmlformats.org/officeDocument/2006/relationships/hyperlink" Target="http://images.google.ru/imgres?imgurl=http://www.power-m.ru/common/data/pub/images/articles/4044/2813.jpg&amp;imgrefurl=http://www.power-m.ru/themes/basic/press-list.asp?folder=1454&amp;FoundID=4044&amp;usg=__ezDFMl2uMagqxErXD4AZaVm9A6o=&amp;h=243&amp;w=300&amp;sz=85&amp;hl=ru&amp;start=67&amp;um=1&amp;tbnid=1AjOteqy-OoJ5M:&amp;tbnh=94&amp;tbnw=116&amp;prev=/images?q=%D0%B1%D0%BE%D0%B3%D1%83%D1%87%D0%B0%D0%BD%D1%81%D0%BA%D0%B0%D1%8F+%D0%B3%D1%8D%D1%81&amp;ndsp=21&amp;hl=ru&amp;rlz=1T4ADBF_ruRU306RU308&amp;sa=N&amp;start=63&amp;um=1&amp;newwindow=1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4.jpeg"/><Relationship Id="rId5" Type="http://schemas.openxmlformats.org/officeDocument/2006/relationships/hyperlink" Target="http://images.google.ru/imgres?imgurl=http://kaygorodova.com/blog/wp-content/uploads/2008/05/21_angara_s_mosta_800.jpg&amp;imgrefurl=http://kaygorodova.com/blog/?cat=17&amp;usg=__8MZjzPQyZy5XROgSmnV61RiZBog=&amp;h=600&amp;w=800&amp;sz=96&amp;hl=ru&amp;start=38&amp;um=1&amp;tbnid=jBkW3LgeX298tM:&amp;tbnh=107&amp;tbnw=143&amp;prev=/images?q=%D0%B1%D0%BE%D0%B3%D1%83%D1%87%D0%B0%D0%BD%D1%81%D0%BA%D0%B0%D1%8F+%D0%B3%D1%8D%D1%81&amp;ndsp=21&amp;hl=ru&amp;rlz=1T4ADBF_ruRU306RU308&amp;sa=N&amp;start=21&amp;um=1&amp;newwindow=1" TargetMode="Externa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2057400"/>
            <a:ext cx="7710509" cy="2585323"/>
          </a:xfrm>
          <a:prstGeom prst="rect">
            <a:avLst/>
          </a:prstGeom>
          <a:noFill/>
          <a:effectLst/>
          <a:scene3d>
            <a:camera prst="perspectiveAbove"/>
            <a:lightRig rig="threePt" dir="t"/>
          </a:scene3d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small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Инвестиции.</a:t>
            </a:r>
            <a:br>
              <a:rPr lang="ru-RU" sz="5400" b="1" cap="small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5400" b="1" cap="small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Источники  и методы</a:t>
            </a:r>
            <a:br>
              <a:rPr lang="ru-RU" sz="5400" b="1" cap="small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5400" b="1" cap="small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финансирования</a:t>
            </a:r>
            <a:endParaRPr lang="ru-RU" sz="5400" b="1" cap="small" spc="50" dirty="0">
              <a:ln w="11430"/>
              <a:solidFill>
                <a:schemeClr val="accent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idx="2"/>
          </p:nvPr>
        </p:nvSpPr>
        <p:spPr>
          <a:xfrm>
            <a:off x="533400" y="1676400"/>
            <a:ext cx="4495800" cy="45720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Стройплощадка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</a:rPr>
              <a:t>Богучанской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 ГЭС расположена на реке Ангара в 15 км от города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</a:rPr>
              <a:t>Кодинска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. Она является частью комплексного развития зоны Нижнего 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</a:rPr>
              <a:t>Приангарья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, которая  включает в себя строительство алюминиевого завода, лесоперерабатывающего комплекса, строительство автомобильных и железных дорог.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3795" name="Picture 3" descr="C:\Documents and Settings\bruhanova\Мои документы\Мои рисунки\CAQ3GBPM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5410200" y="1447800"/>
            <a:ext cx="1133475" cy="847725"/>
          </a:xfrm>
          <a:prstGeom prst="rect">
            <a:avLst/>
          </a:prstGeom>
          <a:noFill/>
        </p:spPr>
      </p:pic>
      <p:pic>
        <p:nvPicPr>
          <p:cNvPr id="33794" name="Picture 2" descr="C:\Documents and Settings\bruhanova\Мои документы\Мои рисунки\GES_JA[1]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tretch>
            <a:fillRect/>
          </a:stretch>
        </p:blipFill>
        <p:spPr bwMode="auto">
          <a:xfrm>
            <a:off x="5334000" y="2667000"/>
            <a:ext cx="3162300" cy="2362200"/>
          </a:xfrm>
          <a:prstGeom prst="rect">
            <a:avLst/>
          </a:prstGeom>
          <a:noFill/>
        </p:spPr>
      </p:pic>
      <p:pic>
        <p:nvPicPr>
          <p:cNvPr id="33796" name="Picture 4" descr="C:\Documents and Settings\bruhanova\Мои документы\Мои рисунки\CAJ5DZI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5334000"/>
            <a:ext cx="1752600" cy="1219200"/>
          </a:xfrm>
          <a:prstGeom prst="rect">
            <a:avLst/>
          </a:prstGeom>
          <a:noFill/>
        </p:spPr>
      </p:pic>
      <p:pic>
        <p:nvPicPr>
          <p:cNvPr id="33798" name="Picture 6" descr="http://tbn2.google.com/images?q=tbn:jBkW3LgeX298tM:http://kaygorodova.com/blog/wp-content/uploads/2008/05/21_angara_s_mosta_800.jpg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3800" y="5334000"/>
            <a:ext cx="1362075" cy="1019176"/>
          </a:xfrm>
          <a:prstGeom prst="rect">
            <a:avLst/>
          </a:prstGeom>
          <a:noFill/>
        </p:spPr>
      </p:pic>
      <p:pic>
        <p:nvPicPr>
          <p:cNvPr id="33800" name="Picture 8" descr="http://tbn2.google.com/images?q=tbn:1AjOteqy-OoJ5M:http://www.power-m.ru/common/data/pub/images/articles/4044/2813.jpg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43800" y="1447800"/>
            <a:ext cx="1409700" cy="106680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1791241" y="609600"/>
            <a:ext cx="4914359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Above"/>
            <a:lightRig rig="threePt" dir="t"/>
          </a:scene3d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dirty="0" err="1" smtClean="0">
                <a:solidFill>
                  <a:schemeClr val="accent2">
                    <a:lumMod val="50000"/>
                  </a:schemeClr>
                </a:solidFill>
              </a:rPr>
              <a:t>Богучанская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 ГЭС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914400" y="2209800"/>
            <a:ext cx="7772400" cy="4114800"/>
          </a:xfrm>
        </p:spPr>
        <p:txBody>
          <a:bodyPr/>
          <a:lstStyle/>
          <a:p>
            <a:pPr marL="514350" indent="-514350"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Переписать в тетрадь таблицу из  раздаточного материала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  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«Источники и методы финансирования»</a:t>
            </a:r>
          </a:p>
          <a:p>
            <a:pPr marL="514350" indent="-514350">
              <a:buNone/>
            </a:pP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Выполнить задание теста в раздаточном материале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№5</a:t>
            </a:r>
          </a:p>
          <a:p>
            <a:pPr marL="514350" indent="-514350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28800" y="838200"/>
            <a:ext cx="5447004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Above"/>
            <a:lightRig rig="threePt" dir="t"/>
          </a:scene3d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Домашнее задание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2"/>
          </p:nvPr>
        </p:nvSpPr>
        <p:spPr>
          <a:xfrm>
            <a:off x="3581400" y="1752600"/>
            <a:ext cx="5562600" cy="4648200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              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27 – 28 февраля 2009 года</a:t>
            </a:r>
          </a:p>
          <a:p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Приоритетное направление в экономике  -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качественный менеджмент: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Умение выстраивать работу с инвесторами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Мобильность в принятии решения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Рациональное управление финансами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Инновационное развитие</a:t>
            </a:r>
          </a:p>
          <a:p>
            <a:endParaRPr lang="ru-RU" dirty="0"/>
          </a:p>
        </p:txBody>
      </p:sp>
      <p:pic>
        <p:nvPicPr>
          <p:cNvPr id="2050" name="Picture 2" descr="C:\Documents and Settings\bruhanova\Мои документы\Мои рисунки\VI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3657600"/>
            <a:ext cx="3009900" cy="2133600"/>
          </a:xfrm>
          <a:prstGeom prst="rect">
            <a:avLst/>
          </a:prstGeom>
          <a:noFill/>
        </p:spPr>
      </p:pic>
      <p:pic>
        <p:nvPicPr>
          <p:cNvPr id="2051" name="Picture 3" descr="C:\Documents and Settings\bruhanova\Мои документы\Мои рисунки\i[14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600200"/>
            <a:ext cx="2057400" cy="14478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52273" y="152400"/>
            <a:ext cx="7224927" cy="144655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Above"/>
            <a:lightRig rig="threePt" dir="t"/>
          </a:scene3d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solidFill>
                  <a:schemeClr val="accent2">
                    <a:lumMod val="50000"/>
                  </a:schemeClr>
                </a:solidFill>
              </a:rPr>
              <a:t>VI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экономический форум</a:t>
            </a:r>
          </a:p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в Красноярске</a:t>
            </a:r>
            <a:endParaRPr lang="ru-RU" sz="4400" b="1" cap="none" spc="-100" dirty="0">
              <a:ln w="11430"/>
              <a:solidFill>
                <a:schemeClr val="accent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5000" y="1935480"/>
            <a:ext cx="5867400" cy="4389120"/>
          </a:xfrm>
        </p:spPr>
        <p:txBody>
          <a:bodyPr/>
          <a:lstStyle/>
          <a:p>
            <a:pPr marL="514350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Основные фонды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Акция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Амортизационный фонд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Чистая прибыль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Кредит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Облигация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Лизинг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Дотации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24000" y="685800"/>
            <a:ext cx="5846152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Above"/>
            <a:lightRig rig="threePt" dir="t"/>
          </a:scene3d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Правильные ответы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8006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3200" b="1" dirty="0" smtClean="0"/>
              <a:t>  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Инвестиции 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– это денежные средства, ценные бумаги, иное имущество, в том числе имущественные права, имеющие денежную оценку, вкладываемые в объекты предпринимательской деятельности в целях получения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прибыли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 или достижения иного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полезного эффекта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900" b="1" dirty="0" smtClean="0">
                <a:solidFill>
                  <a:schemeClr val="accent2">
                    <a:lumMod val="50000"/>
                  </a:schemeClr>
                </a:solidFill>
              </a:rPr>
              <a:t>Закон РФ  №22-ФЗ от 02. 01. 2000 г. «Об инвестиционной деятельности в Российской Федерации, осуществляемой в форме капитальных вложений»</a:t>
            </a:r>
            <a:endParaRPr lang="ru-RU" sz="19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95400" y="685800"/>
            <a:ext cx="6823535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Above"/>
            <a:lightRig rig="threePt" dir="t"/>
          </a:scene3d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Понятие «Инвестиции»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b="1" dirty="0" smtClean="0"/>
              <a:t>  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Инвестиции –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это долгосрочные вложения капитала в предпринимательскую деятельность с целью получения прибыли или другого полезного эффекта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И.В. Сергеев, И.И. Веретенникова. «Экономика организаций (предприятий)». Учебник – М.: ТК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Велби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, 2005. – 560 с. 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95400" y="762000"/>
            <a:ext cx="6722546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Above"/>
            <a:lightRig rig="threePt" dir="t"/>
          </a:scene3d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Понятие «инвестиции»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3397" y="1483614"/>
          <a:ext cx="7924802" cy="4647482"/>
        </p:xfrm>
        <a:graphic>
          <a:graphicData uri="http://schemas.openxmlformats.org/drawingml/2006/table">
            <a:tbl>
              <a:tblPr/>
              <a:tblGrid>
                <a:gridCol w="5140143"/>
                <a:gridCol w="1404343"/>
                <a:gridCol w="1380316"/>
              </a:tblGrid>
              <a:tr h="22476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Понятия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Инвестиции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47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Является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Не является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66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Выпуск и размещение </a:t>
                      </a: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акций и облигаций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66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Личный автомобиль учредителя предприятия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66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Банковский кредит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66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Реклама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66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Прибыль предприятия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66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Зарегистрированная</a:t>
                      </a:r>
                      <a:r>
                        <a:rPr lang="ru-RU" sz="1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торговая марка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66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Сырьё</a:t>
                      </a:r>
                      <a:r>
                        <a:rPr lang="ru-RU" sz="1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и материалы </a:t>
                      </a:r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для </a:t>
                      </a:r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производства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66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Паевые взносы членов кооператива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66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Земельный участок или здание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66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Заработная плата работников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6324600" y="2133600"/>
            <a:ext cx="180000" cy="180000"/>
          </a:xfrm>
          <a:prstGeom prst="ellipse">
            <a:avLst/>
          </a:prstGeom>
          <a:solidFill>
            <a:srgbClr val="99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6324600" y="2590800"/>
            <a:ext cx="180000" cy="180000"/>
          </a:xfrm>
          <a:prstGeom prst="ellipse">
            <a:avLst/>
          </a:prstGeom>
          <a:solidFill>
            <a:srgbClr val="99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6324600" y="2971800"/>
            <a:ext cx="180000" cy="180000"/>
          </a:xfrm>
          <a:prstGeom prst="ellipse">
            <a:avLst/>
          </a:prstGeom>
          <a:solidFill>
            <a:srgbClr val="99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7696200" y="3352800"/>
            <a:ext cx="180000" cy="180000"/>
          </a:xfrm>
          <a:prstGeom prst="ellipse">
            <a:avLst/>
          </a:prstGeom>
          <a:solidFill>
            <a:srgbClr val="99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6324600" y="3810000"/>
            <a:ext cx="180000" cy="180000"/>
          </a:xfrm>
          <a:prstGeom prst="ellipse">
            <a:avLst/>
          </a:prstGeom>
          <a:solidFill>
            <a:srgbClr val="99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7696200" y="4191000"/>
            <a:ext cx="180000" cy="180000"/>
          </a:xfrm>
          <a:prstGeom prst="ellipse">
            <a:avLst/>
          </a:prstGeom>
          <a:solidFill>
            <a:srgbClr val="99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7696200" y="4572000"/>
            <a:ext cx="180000" cy="180000"/>
          </a:xfrm>
          <a:prstGeom prst="ellipse">
            <a:avLst/>
          </a:prstGeom>
          <a:solidFill>
            <a:srgbClr val="99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6324600" y="5029200"/>
            <a:ext cx="180000" cy="180000"/>
          </a:xfrm>
          <a:prstGeom prst="ellipse">
            <a:avLst/>
          </a:prstGeom>
          <a:solidFill>
            <a:srgbClr val="99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6324600" y="5410200"/>
            <a:ext cx="180000" cy="180000"/>
          </a:xfrm>
          <a:prstGeom prst="ellipse">
            <a:avLst/>
          </a:prstGeom>
          <a:solidFill>
            <a:srgbClr val="99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7696200" y="5867400"/>
            <a:ext cx="180000" cy="180000"/>
          </a:xfrm>
          <a:prstGeom prst="ellipse">
            <a:avLst/>
          </a:prstGeom>
          <a:solidFill>
            <a:srgbClr val="99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434963" y="685800"/>
            <a:ext cx="5575437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Above"/>
            <a:lightRig rig="threePt" dir="t"/>
          </a:scene3d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Инвестиции – это…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4343400"/>
              </a:tblGrid>
              <a:tr h="50323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Источники финансирования</a:t>
                      </a:r>
                    </a:p>
                    <a:p>
                      <a:pPr algn="ctr"/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Методы финансирования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Амортизационный фонд, чистая прибыль в резервном и накопительном</a:t>
                      </a:r>
                      <a:r>
                        <a:rPr lang="ru-RU" sz="14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фондах</a:t>
                      </a:r>
                      <a:endParaRPr lang="ru-RU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1.</a:t>
                      </a:r>
                      <a:r>
                        <a:rPr lang="ru-RU" sz="18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Самофинансирование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Кредиты банков и других финансовых</a:t>
                      </a:r>
                      <a:r>
                        <a:rPr lang="ru-RU" sz="14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структур, облигационные займы, привлечённые заёмные средства</a:t>
                      </a:r>
                      <a:endParaRPr lang="ru-RU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</a:t>
                      </a:r>
                      <a:r>
                        <a:rPr lang="ru-RU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Кредитное финансирование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Денежные средства для акционерных компаний от дополнительного выпуска и размещения акций. </a:t>
                      </a:r>
                      <a:endParaRPr lang="ru-RU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3. Акционерное финансирование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Средства из федерального и регионального бюджетов </a:t>
                      </a:r>
                      <a:r>
                        <a:rPr lang="ru-RU" sz="14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для крупных инвестиционных проектов и целевых программ</a:t>
                      </a:r>
                      <a:endParaRPr lang="ru-RU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4.</a:t>
                      </a:r>
                      <a:r>
                        <a:rPr lang="ru-RU" sz="18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Государственное финансирование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Амортизационные отчисления</a:t>
                      </a:r>
                      <a:r>
                        <a:rPr lang="ru-RU" sz="14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и авансовые платежи, включающие аренду оборудования и  платежи по кредиту  на его приобретение</a:t>
                      </a:r>
                      <a:endParaRPr lang="ru-RU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5. Лизинг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Средства из бюджетов разного уровня, инвестиционных фондов, от вышестоящих организаций</a:t>
                      </a:r>
                      <a:r>
                        <a:rPr lang="ru-RU" sz="14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и иностранных инвесторов.</a:t>
                      </a:r>
                      <a:endParaRPr lang="ru-RU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6. Смешанное финансирование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04800" y="457200"/>
            <a:ext cx="8544904" cy="144655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Above"/>
            <a:lightRig rig="threePt" dir="t"/>
          </a:scene3d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Источники и методы</a:t>
            </a:r>
          </a:p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финансирования инвестиций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C:\Documents and Settings\bruhanova\Мои документы\Мои рисунки\xxx_98892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304800" y="1524000"/>
            <a:ext cx="3238500" cy="2571750"/>
          </a:xfrm>
          <a:prstGeom prst="rect">
            <a:avLst/>
          </a:prstGeom>
          <a:noFill/>
        </p:spPr>
      </p:pic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5334000" y="1905000"/>
            <a:ext cx="3581400" cy="44348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</a:rPr>
              <a:t>Ванкорское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 месторождение расположено в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</a:rPr>
              <a:t>Западно-Сибирской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 нефтегазоносной провинции и разделено границей Туруханского и Дудинского района.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2771" name="Picture 3" descr="C:\Documents and Settings\bruhanova\Мои документы\Мои рисунки\vankor-zima-13736_thumb_main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3657600"/>
            <a:ext cx="3181350" cy="1752600"/>
          </a:xfrm>
          <a:prstGeom prst="rect">
            <a:avLst/>
          </a:prstGeom>
          <a:noFill/>
        </p:spPr>
      </p:pic>
      <p:pic>
        <p:nvPicPr>
          <p:cNvPr id="32772" name="Picture 4" descr="C:\Documents and Settings\bruhanova\Мои документы\Мои рисунки\oil01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4876800"/>
            <a:ext cx="2438400" cy="179070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1676400" y="609600"/>
            <a:ext cx="5821017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Above"/>
            <a:lightRig rig="threePt" dir="t"/>
          </a:scene3d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ЗАО «</a:t>
            </a:r>
            <a:r>
              <a:rPr lang="ru-RU" sz="4400" b="1" dirty="0" err="1" smtClean="0">
                <a:solidFill>
                  <a:schemeClr val="accent2">
                    <a:lumMod val="50000"/>
                  </a:schemeClr>
                </a:solidFill>
              </a:rPr>
              <a:t>Ванкорнефть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»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52400" y="2057400"/>
            <a:ext cx="4495800" cy="449580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   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Газонефтяное месторождение входит в состав крупных месторождений Эвенкии. Газ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</a:rPr>
              <a:t>Собинского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 месторождения имеет уникальные, не имеющие аналогов в мире, содержания гелия.</a:t>
            </a: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   Месторождение содержит большие запасы газа и нефти; на его базе планируется строительство газоперерабатывающего и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</a:rPr>
              <a:t>газохимического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  производства</a:t>
            </a:r>
          </a:p>
          <a:p>
            <a:endParaRPr lang="ru-RU" dirty="0"/>
          </a:p>
        </p:txBody>
      </p:sp>
      <p:pic>
        <p:nvPicPr>
          <p:cNvPr id="1026" name="Picture 2" descr="C:\Documents and Settings\bruhanova\Мои документы\Мои рисунки\167871-2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91200" y="3962400"/>
            <a:ext cx="3181350" cy="2133600"/>
          </a:xfrm>
          <a:prstGeom prst="rect">
            <a:avLst/>
          </a:prstGeom>
          <a:noFill/>
        </p:spPr>
      </p:pic>
      <p:pic>
        <p:nvPicPr>
          <p:cNvPr id="1027" name="Picture 3" descr="C:\Documents and Settings\bruhanova\Мои документы\Мои рисунки\307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1905000"/>
            <a:ext cx="1666875" cy="2743200"/>
          </a:xfrm>
          <a:prstGeom prst="rect">
            <a:avLst/>
          </a:prstGeom>
          <a:noFill/>
        </p:spPr>
      </p:pic>
      <p:pic>
        <p:nvPicPr>
          <p:cNvPr id="1028" name="Picture 4" descr="C:\Documents and Settings\bruhanova\Мои документы\Мои рисунки\vankor-zima-13236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1752600"/>
            <a:ext cx="2600325" cy="16764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066800" y="533400"/>
            <a:ext cx="7193379" cy="144655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Above"/>
            <a:lightRig rig="threePt" dir="t"/>
          </a:scene3d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dirty="0" err="1" smtClean="0">
                <a:solidFill>
                  <a:schemeClr val="accent2">
                    <a:lumMod val="50000"/>
                  </a:schemeClr>
                </a:solidFill>
              </a:rPr>
              <a:t>Собинское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 газонефтяное</a:t>
            </a:r>
          </a:p>
          <a:p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месторождение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1806</TotalTime>
  <Words>434</Words>
  <PresentationFormat>Экран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Инвестиционные возможности предприятия.</dc:title>
  <cp:lastModifiedBy>User</cp:lastModifiedBy>
  <cp:revision>139</cp:revision>
  <dcterms:modified xsi:type="dcterms:W3CDTF">2010-01-26T02:06:20Z</dcterms:modified>
</cp:coreProperties>
</file>