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76" r:id="rId5"/>
    <p:sldId id="259" r:id="rId6"/>
    <p:sldId id="260" r:id="rId7"/>
    <p:sldId id="261" r:id="rId8"/>
    <p:sldId id="277" r:id="rId9"/>
    <p:sldId id="262" r:id="rId10"/>
    <p:sldId id="264" r:id="rId11"/>
    <p:sldId id="265" r:id="rId12"/>
    <p:sldId id="266" r:id="rId13"/>
    <p:sldId id="269" r:id="rId14"/>
    <p:sldId id="271" r:id="rId15"/>
    <p:sldId id="272" r:id="rId16"/>
    <p:sldId id="273" r:id="rId17"/>
    <p:sldId id="274" r:id="rId18"/>
    <p:sldId id="275" r:id="rId19"/>
    <p:sldId id="278" r:id="rId20"/>
    <p:sldId id="279" r:id="rId21"/>
    <p:sldId id="282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39" autoAdjust="0"/>
  </p:normalViewPr>
  <p:slideViewPr>
    <p:cSldViewPr>
      <p:cViewPr varScale="1">
        <p:scale>
          <a:sx n="107" d="100"/>
          <a:sy n="107" d="100"/>
        </p:scale>
        <p:origin x="-84" y="-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B6E4C-5A2E-47DC-B63F-D11D423452F8}" type="datetimeFigureOut">
              <a:rPr lang="ru-RU" smtClean="0"/>
              <a:pPr/>
              <a:t>24.01.2010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E6CABA-4D2D-4EA6-BED4-C1425A3D2F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CABA-4D2D-4EA6-BED4-C1425A3D2F1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CABA-4D2D-4EA6-BED4-C1425A3D2F1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CABA-4D2D-4EA6-BED4-C1425A3D2F1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CABA-4D2D-4EA6-BED4-C1425A3D2F1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CABA-4D2D-4EA6-BED4-C1425A3D2F1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CABA-4D2D-4EA6-BED4-C1425A3D2F1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CABA-4D2D-4EA6-BED4-C1425A3D2F1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CABA-4D2D-4EA6-BED4-C1425A3D2F1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CABA-4D2D-4EA6-BED4-C1425A3D2F1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CABA-4D2D-4EA6-BED4-C1425A3D2F1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CABA-4D2D-4EA6-BED4-C1425A3D2F1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CABA-4D2D-4EA6-BED4-C1425A3D2F1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CABA-4D2D-4EA6-BED4-C1425A3D2F1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CABA-4D2D-4EA6-BED4-C1425A3D2F1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CABA-4D2D-4EA6-BED4-C1425A3D2F1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E6CABA-4D2D-4EA6-BED4-C1425A3D2F1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D13-A315-4D1D-9CF8-498480410C68}" type="datetimeFigureOut">
              <a:rPr lang="ru-RU" smtClean="0"/>
              <a:pPr/>
              <a:t>24.01.2010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1CD3-9342-4E4F-933E-E257C62E0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D13-A315-4D1D-9CF8-498480410C68}" type="datetimeFigureOut">
              <a:rPr lang="ru-RU" smtClean="0"/>
              <a:pPr/>
              <a:t>24.01.2010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1CD3-9342-4E4F-933E-E257C62E0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D13-A315-4D1D-9CF8-498480410C68}" type="datetimeFigureOut">
              <a:rPr lang="ru-RU" smtClean="0"/>
              <a:pPr/>
              <a:t>24.01.2010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1CD3-9342-4E4F-933E-E257C62E0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D13-A315-4D1D-9CF8-498480410C68}" type="datetimeFigureOut">
              <a:rPr lang="ru-RU" smtClean="0"/>
              <a:pPr/>
              <a:t>24.01.2010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1CD3-9342-4E4F-933E-E257C62E0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D13-A315-4D1D-9CF8-498480410C68}" type="datetimeFigureOut">
              <a:rPr lang="ru-RU" smtClean="0"/>
              <a:pPr/>
              <a:t>24.01.2010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1CD3-9342-4E4F-933E-E257C62E0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D13-A315-4D1D-9CF8-498480410C68}" type="datetimeFigureOut">
              <a:rPr lang="ru-RU" smtClean="0"/>
              <a:pPr/>
              <a:t>24.01.2010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1CD3-9342-4E4F-933E-E257C62E0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D13-A315-4D1D-9CF8-498480410C68}" type="datetimeFigureOut">
              <a:rPr lang="ru-RU" smtClean="0"/>
              <a:pPr/>
              <a:t>24.01.2010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1CD3-9342-4E4F-933E-E257C62E0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D13-A315-4D1D-9CF8-498480410C68}" type="datetimeFigureOut">
              <a:rPr lang="ru-RU" smtClean="0"/>
              <a:pPr/>
              <a:t>24.01.2010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1CD3-9342-4E4F-933E-E257C62E0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D13-A315-4D1D-9CF8-498480410C68}" type="datetimeFigureOut">
              <a:rPr lang="ru-RU" smtClean="0"/>
              <a:pPr/>
              <a:t>24.01.2010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1CD3-9342-4E4F-933E-E257C62E0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D13-A315-4D1D-9CF8-498480410C68}" type="datetimeFigureOut">
              <a:rPr lang="ru-RU" smtClean="0"/>
              <a:pPr/>
              <a:t>24.01.2010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1CD3-9342-4E4F-933E-E257C62E0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CBD13-A315-4D1D-9CF8-498480410C68}" type="datetimeFigureOut">
              <a:rPr lang="ru-RU" smtClean="0"/>
              <a:pPr/>
              <a:t>24.01.2010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71CD3-9342-4E4F-933E-E257C62E0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CBD13-A315-4D1D-9CF8-498480410C68}" type="datetimeFigureOut">
              <a:rPr lang="ru-RU" smtClean="0"/>
              <a:pPr/>
              <a:t>24.01.2010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71CD3-9342-4E4F-933E-E257C62E01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H:\&#1044;&#1080;&#1087;&#1083;&#1086;&#1084;\&#1088;&#1072;&#1073;&#1086;&#1090;&#1072;%20&#1089;%20&#1040;&#1083;&#1083;&#1086;&#1081;\&#1089;&#1073;&#1086;&#1088;&#1082;&#1072;\&#1050;%20&#1076;&#1080;&#1087;&#1083;&#1086;&#1084;&#1091;\2.wm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H:\&#1044;&#1080;&#1087;&#1083;&#1086;&#1084;\&#1088;&#1072;&#1073;&#1086;&#1090;&#1072;%20&#1089;%20&#1040;&#1083;&#1083;&#1086;&#1081;\&#1089;&#1073;&#1086;&#1088;&#1082;&#1072;\&#1050;%20&#1076;&#1080;&#1087;&#1083;&#1086;&#1084;&#1091;\1.wmv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285728"/>
            <a:ext cx="7929618" cy="30003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ru-RU" dirty="0"/>
              <a:t>Методика проведения уроков по теме «Гомеостаз» и подготовка тренировочных заданий для учащихся основной школы к ГИА</a:t>
            </a:r>
          </a:p>
        </p:txBody>
      </p:sp>
      <p:pic>
        <p:nvPicPr>
          <p:cNvPr id="1026" name="Picture 2" descr="F:\Documents and Settings\integra\Мои документы\Олины документы\фото\Класс\DSC01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214686"/>
            <a:ext cx="4357718" cy="3268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571612"/>
            <a:ext cx="600079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 rot="10800000" flipV="1">
            <a:off x="1142976" y="622660"/>
            <a:ext cx="59293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Образование и движение тканевой жидкости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4051300" y="3086100"/>
          <a:ext cx="1042988" cy="685800"/>
        </p:xfrm>
        <a:graphic>
          <a:graphicData uri="http://schemas.openxmlformats.org/presentationml/2006/ole">
            <p:oleObj spid="_x0000_s15361" name="Пакет" showAsIcon="1" r:id="rId4" imgW="1042560" imgH="6854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0034" y="857232"/>
            <a:ext cx="557216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У</a:t>
            </a:r>
            <a:r>
              <a:rPr lang="ru-RU" sz="2400" b="1" dirty="0" smtClean="0"/>
              <a:t>рок « Гомеостаз</a:t>
            </a:r>
            <a:r>
              <a:rPr lang="ru-RU" sz="2400" b="1" dirty="0"/>
              <a:t>. Регуляция гомеостатических </a:t>
            </a:r>
            <a:r>
              <a:rPr lang="ru-RU" sz="2400" b="1" dirty="0" smtClean="0"/>
              <a:t>параметров</a:t>
            </a:r>
            <a:r>
              <a:rPr lang="ru-RU" sz="2400" b="1" dirty="0"/>
              <a:t>»</a:t>
            </a:r>
            <a:endParaRPr lang="ru-RU" sz="2400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Цели урока: </a:t>
            </a:r>
            <a:r>
              <a:rPr lang="ru-RU" dirty="0"/>
              <a:t>расширить и углубить знания учащихся о внутренней среде организма, показать ее роль в организме и значение ее постоянства. Раскрыть понятия  саморегуляция</a:t>
            </a:r>
            <a:r>
              <a:rPr lang="ru-RU"/>
              <a:t>, </a:t>
            </a:r>
            <a:r>
              <a:rPr lang="ru-RU" smtClean="0"/>
              <a:t>регулятор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24070" y="1081070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0178" name="Picture 2" descr="Untitled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0"/>
            <a:ext cx="7786774" cy="563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 rot="10800000" flipV="1">
            <a:off x="6545479" y="2883062"/>
            <a:ext cx="1141234" cy="6173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Форменные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элементы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Схема 1"/>
          <p:cNvPicPr>
            <a:picLocks noChangeArrowheads="1"/>
          </p:cNvPicPr>
          <p:nvPr/>
        </p:nvPicPr>
        <p:blipFill>
          <a:blip r:embed="rId3"/>
          <a:srcRect l="-3352" t="-12917" r="-1880" b="-14355"/>
          <a:stretch>
            <a:fillRect/>
          </a:stretch>
        </p:blipFill>
        <p:spPr bwMode="auto">
          <a:xfrm>
            <a:off x="357158" y="0"/>
            <a:ext cx="8643998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3857620" y="3643314"/>
          <a:ext cx="857250" cy="485775"/>
        </p:xfrm>
        <a:graphic>
          <a:graphicData uri="http://schemas.openxmlformats.org/presentationml/2006/ole">
            <p:oleObj spid="_x0000_s80898" name="Пакет" r:id="rId4" imgW="857160" imgH="485640" progId="Package">
              <p:embed/>
            </p:oleObj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428728" y="642918"/>
            <a:ext cx="5929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Белки плазмы обеспечивают вязкость и текучесть крови. Препятствуют оседанию эритроцитов.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rrowheads="1"/>
          </p:cNvPicPr>
          <p:nvPr/>
        </p:nvPicPr>
        <p:blipFill>
          <a:blip r:embed="rId3"/>
          <a:srcRect l="-13696" t="-17563" r="-17752" b="-15218"/>
          <a:stretch>
            <a:fillRect/>
          </a:stretch>
        </p:blipFill>
        <p:spPr bwMode="auto">
          <a:xfrm>
            <a:off x="500034" y="142852"/>
            <a:ext cx="785818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5072098" cy="378986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4357694"/>
            <a:ext cx="6715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Механизм поддержания гомеостаза напоминает маятник или весы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/>
          <p:cNvGrpSpPr>
            <a:grpSpLocks/>
          </p:cNvGrpSpPr>
          <p:nvPr/>
        </p:nvGrpSpPr>
        <p:grpSpPr bwMode="auto">
          <a:xfrm>
            <a:off x="142844" y="2179638"/>
            <a:ext cx="8715437" cy="4249759"/>
            <a:chOff x="1305" y="1239"/>
            <a:chExt cx="14280" cy="5931"/>
          </a:xfrm>
        </p:grpSpPr>
        <p:sp>
          <p:nvSpPr>
            <p:cNvPr id="83971" name="AutoShape 3"/>
            <p:cNvSpPr>
              <a:spLocks noChangeArrowheads="1"/>
            </p:cNvSpPr>
            <p:nvPr/>
          </p:nvSpPr>
          <p:spPr bwMode="auto">
            <a:xfrm>
              <a:off x="2340" y="1395"/>
              <a:ext cx="3690" cy="24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972" name="AutoShape 4"/>
            <p:cNvSpPr>
              <a:spLocks noChangeArrowheads="1"/>
            </p:cNvSpPr>
            <p:nvPr/>
          </p:nvSpPr>
          <p:spPr bwMode="auto">
            <a:xfrm>
              <a:off x="7860" y="1387"/>
              <a:ext cx="2580" cy="24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973" name="Oval 5"/>
            <p:cNvSpPr>
              <a:spLocks noChangeArrowheads="1"/>
            </p:cNvSpPr>
            <p:nvPr/>
          </p:nvSpPr>
          <p:spPr bwMode="auto">
            <a:xfrm>
              <a:off x="11760" y="1239"/>
              <a:ext cx="2940" cy="2415"/>
            </a:xfrm>
            <a:prstGeom prst="ellipse">
              <a:avLst/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974" name="AutoShape 6"/>
            <p:cNvSpPr>
              <a:spLocks noChangeArrowheads="1"/>
            </p:cNvSpPr>
            <p:nvPr/>
          </p:nvSpPr>
          <p:spPr bwMode="auto">
            <a:xfrm>
              <a:off x="1305" y="2475"/>
              <a:ext cx="1125" cy="143"/>
            </a:xfrm>
            <a:prstGeom prst="rightArrow">
              <a:avLst>
                <a:gd name="adj1" fmla="val 50000"/>
                <a:gd name="adj2" fmla="val 196678"/>
              </a:avLst>
            </a:prstGeom>
            <a:solidFill>
              <a:srgbClr val="943634"/>
            </a:solidFill>
            <a:ln w="9525">
              <a:solidFill>
                <a:srgbClr val="E5B8B7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975" name="AutoShape 7"/>
            <p:cNvSpPr>
              <a:spLocks noChangeArrowheads="1"/>
            </p:cNvSpPr>
            <p:nvPr/>
          </p:nvSpPr>
          <p:spPr bwMode="auto">
            <a:xfrm>
              <a:off x="6027" y="2475"/>
              <a:ext cx="1833" cy="143"/>
            </a:xfrm>
            <a:prstGeom prst="rightArrow">
              <a:avLst>
                <a:gd name="adj1" fmla="val 50000"/>
                <a:gd name="adj2" fmla="val 320455"/>
              </a:avLst>
            </a:prstGeom>
            <a:solidFill>
              <a:srgbClr val="943634"/>
            </a:solidFill>
            <a:ln w="9525">
              <a:solidFill>
                <a:srgbClr val="E5B8B7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3976" name="AutoShape 8"/>
            <p:cNvSpPr>
              <a:spLocks noChangeArrowheads="1"/>
            </p:cNvSpPr>
            <p:nvPr/>
          </p:nvSpPr>
          <p:spPr bwMode="auto">
            <a:xfrm>
              <a:off x="10440" y="2475"/>
              <a:ext cx="1410" cy="143"/>
            </a:xfrm>
            <a:prstGeom prst="rightArrow">
              <a:avLst>
                <a:gd name="adj1" fmla="val 50000"/>
                <a:gd name="adj2" fmla="val 246503"/>
              </a:avLst>
            </a:prstGeom>
            <a:solidFill>
              <a:srgbClr val="943634"/>
            </a:solidFill>
            <a:ln w="9525">
              <a:solidFill>
                <a:srgbClr val="F2DBD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83977" name="AutoShape 9"/>
            <p:cNvCxnSpPr>
              <a:cxnSpLocks noChangeShapeType="1"/>
            </p:cNvCxnSpPr>
            <p:nvPr/>
          </p:nvCxnSpPr>
          <p:spPr bwMode="auto">
            <a:xfrm>
              <a:off x="15507" y="2835"/>
              <a:ext cx="75" cy="4335"/>
            </a:xfrm>
            <a:prstGeom prst="straightConnector1">
              <a:avLst/>
            </a:prstGeom>
            <a:noFill/>
            <a:ln w="28575">
              <a:solidFill>
                <a:srgbClr val="943634"/>
              </a:solidFill>
              <a:round/>
              <a:headEnd/>
              <a:tailEnd/>
            </a:ln>
          </p:spPr>
        </p:cxnSp>
        <p:cxnSp>
          <p:nvCxnSpPr>
            <p:cNvPr id="83978" name="AutoShape 10"/>
            <p:cNvCxnSpPr>
              <a:cxnSpLocks noChangeShapeType="1"/>
            </p:cNvCxnSpPr>
            <p:nvPr/>
          </p:nvCxnSpPr>
          <p:spPr bwMode="auto">
            <a:xfrm flipH="1">
              <a:off x="1305" y="7170"/>
              <a:ext cx="14280" cy="0"/>
            </a:xfrm>
            <a:prstGeom prst="straightConnector1">
              <a:avLst/>
            </a:prstGeom>
            <a:noFill/>
            <a:ln w="28575">
              <a:solidFill>
                <a:srgbClr val="943634"/>
              </a:solidFill>
              <a:round/>
              <a:headEnd/>
              <a:tailEnd/>
            </a:ln>
          </p:spPr>
        </p:cxnSp>
        <p:cxnSp>
          <p:nvCxnSpPr>
            <p:cNvPr id="83979" name="AutoShape 11"/>
            <p:cNvCxnSpPr>
              <a:cxnSpLocks noChangeShapeType="1"/>
            </p:cNvCxnSpPr>
            <p:nvPr/>
          </p:nvCxnSpPr>
          <p:spPr bwMode="auto">
            <a:xfrm flipV="1">
              <a:off x="1305" y="2475"/>
              <a:ext cx="0" cy="4695"/>
            </a:xfrm>
            <a:prstGeom prst="straightConnector1">
              <a:avLst/>
            </a:prstGeom>
            <a:noFill/>
            <a:ln w="28575">
              <a:solidFill>
                <a:srgbClr val="943634"/>
              </a:solidFill>
              <a:round/>
              <a:headEnd/>
              <a:tailEnd/>
            </a:ln>
          </p:spPr>
        </p:cxnSp>
        <p:sp>
          <p:nvSpPr>
            <p:cNvPr id="83980" name="Text Box 12"/>
            <p:cNvSpPr txBox="1">
              <a:spLocks noChangeArrowheads="1"/>
            </p:cNvSpPr>
            <p:nvPr/>
          </p:nvSpPr>
          <p:spPr bwMode="auto">
            <a:xfrm>
              <a:off x="2640" y="1800"/>
              <a:ext cx="3015" cy="1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6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Управляющая система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6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(нервная, эндокринная)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3981" name="Text Box 13"/>
            <p:cNvSpPr txBox="1">
              <a:spLocks noChangeArrowheads="1"/>
            </p:cNvSpPr>
            <p:nvPr/>
          </p:nvSpPr>
          <p:spPr bwMode="auto">
            <a:xfrm>
              <a:off x="8040" y="1800"/>
              <a:ext cx="2160" cy="1770"/>
            </a:xfrm>
            <a:prstGeom prst="rect">
              <a:avLst/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Управляемая система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3982" name="Text Box 14"/>
            <p:cNvSpPr txBox="1">
              <a:spLocks noChangeArrowheads="1"/>
            </p:cNvSpPr>
            <p:nvPr/>
          </p:nvSpPr>
          <p:spPr bwMode="auto">
            <a:xfrm>
              <a:off x="12315" y="1590"/>
              <a:ext cx="1800" cy="1680"/>
            </a:xfrm>
            <a:prstGeom prst="rect">
              <a:avLst/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Рецептор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3983" name="Text Box 15"/>
            <p:cNvSpPr txBox="1">
              <a:spLocks noChangeArrowheads="1"/>
            </p:cNvSpPr>
            <p:nvPr/>
          </p:nvSpPr>
          <p:spPr bwMode="auto">
            <a:xfrm>
              <a:off x="5753" y="1487"/>
              <a:ext cx="2224" cy="9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96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Сигнал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6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управления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3984" name="Text Box 16"/>
            <p:cNvSpPr txBox="1">
              <a:spLocks noChangeArrowheads="1"/>
            </p:cNvSpPr>
            <p:nvPr/>
          </p:nvSpPr>
          <p:spPr bwMode="auto">
            <a:xfrm>
              <a:off x="6120" y="6270"/>
              <a:ext cx="4725" cy="660"/>
            </a:xfrm>
            <a:prstGeom prst="rect">
              <a:avLst/>
            </a:prstGeom>
            <a:gradFill rotWithShape="1">
              <a:gsLst>
                <a:gs pos="0">
                  <a:srgbClr val="D8D8D8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Сигнал обратной связи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83985" name="WordArt 17"/>
          <p:cNvSpPr>
            <a:spLocks noChangeArrowheads="1" noChangeShapeType="1" noTextEdit="1"/>
          </p:cNvSpPr>
          <p:nvPr/>
        </p:nvSpPr>
        <p:spPr bwMode="auto">
          <a:xfrm>
            <a:off x="1428728" y="785794"/>
            <a:ext cx="6250010" cy="7048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Принцип регуляции функций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3987" name="AutoShape 19"/>
          <p:cNvSpPr>
            <a:spLocks noChangeArrowheads="1"/>
          </p:cNvSpPr>
          <p:nvPr/>
        </p:nvSpPr>
        <p:spPr bwMode="auto">
          <a:xfrm flipV="1">
            <a:off x="8286777" y="2928933"/>
            <a:ext cx="714380" cy="428628"/>
          </a:xfrm>
          <a:custGeom>
            <a:avLst/>
            <a:gdLst>
              <a:gd name="G0" fmla="+- 9257 0 0"/>
              <a:gd name="G1" fmla="+- 16251 0 0"/>
              <a:gd name="G2" fmla="+- 5400 0 0"/>
              <a:gd name="G3" fmla="*/ 9257 1 2"/>
              <a:gd name="G4" fmla="+- G3 10800 0"/>
              <a:gd name="G5" fmla="+- 21600 9257 16251"/>
              <a:gd name="G6" fmla="+- 16251 5400 0"/>
              <a:gd name="G7" fmla="*/ G6 1 2"/>
              <a:gd name="G8" fmla="*/ 16251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6251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5400 h 21600"/>
              <a:gd name="T4" fmla="*/ 0 w 21600"/>
              <a:gd name="T5" fmla="*/ 20507 h 21600"/>
              <a:gd name="T6" fmla="*/ 8126 w 21600"/>
              <a:gd name="T7" fmla="*/ 21600 h 21600"/>
              <a:gd name="T8" fmla="*/ 16251 w 21600"/>
              <a:gd name="T9" fmla="*/ 14389 h 21600"/>
              <a:gd name="T10" fmla="*/ 21600 w 21600"/>
              <a:gd name="T11" fmla="*/ 54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5400"/>
                </a:lnTo>
                <a:lnTo>
                  <a:pt x="14606" y="5400"/>
                </a:lnTo>
                <a:lnTo>
                  <a:pt x="14606" y="19414"/>
                </a:lnTo>
                <a:lnTo>
                  <a:pt x="0" y="19414"/>
                </a:lnTo>
                <a:lnTo>
                  <a:pt x="0" y="21600"/>
                </a:lnTo>
                <a:lnTo>
                  <a:pt x="16251" y="21600"/>
                </a:lnTo>
                <a:lnTo>
                  <a:pt x="16251" y="5400"/>
                </a:lnTo>
                <a:lnTo>
                  <a:pt x="21600" y="5400"/>
                </a:lnTo>
                <a:close/>
              </a:path>
            </a:pathLst>
          </a:custGeom>
          <a:solidFill>
            <a:srgbClr val="943634"/>
          </a:solidFill>
          <a:ln w="9525">
            <a:solidFill>
              <a:srgbClr val="F2DBDB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2976" y="142852"/>
            <a:ext cx="6429420" cy="51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428604"/>
            <a:ext cx="75724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Цель данной </a:t>
            </a:r>
            <a:r>
              <a:rPr lang="ru-RU" sz="4000" b="1" dirty="0" smtClean="0"/>
              <a:t>работы:</a:t>
            </a:r>
            <a:endParaRPr lang="en-US" sz="4000" b="1" dirty="0" smtClean="0"/>
          </a:p>
          <a:p>
            <a:pPr>
              <a:buFont typeface="Arial" pitchFamily="34" charset="0"/>
              <a:buChar char="•"/>
            </a:pPr>
            <a:r>
              <a:rPr lang="ru-RU" sz="4000" dirty="0" smtClean="0"/>
              <a:t>  </a:t>
            </a:r>
            <a:r>
              <a:rPr lang="ru-RU" sz="4000" dirty="0"/>
              <a:t>подготовка </a:t>
            </a:r>
            <a:r>
              <a:rPr lang="ru-RU" sz="4000" dirty="0" smtClean="0"/>
              <a:t>уроков</a:t>
            </a:r>
          </a:p>
          <a:p>
            <a:pPr>
              <a:buFont typeface="Arial" pitchFamily="34" charset="0"/>
              <a:buChar char="•"/>
            </a:pPr>
            <a:r>
              <a:rPr lang="ru-RU" sz="4000" dirty="0" smtClean="0"/>
              <a:t> </a:t>
            </a:r>
            <a:r>
              <a:rPr lang="ru-RU" sz="4000" dirty="0"/>
              <a:t> </a:t>
            </a:r>
            <a:r>
              <a:rPr lang="ru-RU" sz="4000" dirty="0" smtClean="0"/>
              <a:t>подбор</a:t>
            </a:r>
            <a:r>
              <a:rPr lang="ru-RU" sz="4000" dirty="0"/>
              <a:t>, создание и апробация тестовых заданий и задач повышенного уровня сложности  по теме «Гомеостаз». </a:t>
            </a:r>
            <a:endParaRPr lang="ru-RU" sz="4000" dirty="0" smtClean="0"/>
          </a:p>
          <a:p>
            <a:endParaRPr lang="ru-RU" sz="2400" dirty="0"/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5" name="Group 3"/>
          <p:cNvGrpSpPr>
            <a:grpSpLocks/>
          </p:cNvGrpSpPr>
          <p:nvPr/>
        </p:nvGrpSpPr>
        <p:grpSpPr bwMode="auto">
          <a:xfrm>
            <a:off x="1142976" y="1928676"/>
            <a:ext cx="6786610" cy="3929346"/>
            <a:chOff x="767" y="4664"/>
            <a:chExt cx="14918" cy="5230"/>
          </a:xfrm>
        </p:grpSpPr>
        <p:sp>
          <p:nvSpPr>
            <p:cNvPr id="84996" name="AutoShape 4"/>
            <p:cNvSpPr>
              <a:spLocks noChangeArrowheads="1"/>
            </p:cNvSpPr>
            <p:nvPr/>
          </p:nvSpPr>
          <p:spPr bwMode="auto">
            <a:xfrm>
              <a:off x="767" y="7479"/>
              <a:ext cx="3666" cy="24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997" name="AutoShape 5"/>
            <p:cNvSpPr>
              <a:spLocks noChangeArrowheads="1"/>
            </p:cNvSpPr>
            <p:nvPr/>
          </p:nvSpPr>
          <p:spPr bwMode="auto">
            <a:xfrm>
              <a:off x="6281" y="6489"/>
              <a:ext cx="4427" cy="333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998" name="AutoShape 6"/>
            <p:cNvSpPr>
              <a:spLocks noChangeArrowheads="1"/>
            </p:cNvSpPr>
            <p:nvPr/>
          </p:nvSpPr>
          <p:spPr bwMode="auto">
            <a:xfrm>
              <a:off x="12019" y="7269"/>
              <a:ext cx="3666" cy="24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4999" name="AutoShape 7"/>
            <p:cNvSpPr>
              <a:spLocks noChangeArrowheads="1"/>
            </p:cNvSpPr>
            <p:nvPr/>
          </p:nvSpPr>
          <p:spPr bwMode="auto">
            <a:xfrm rot="21600000" flipH="1" flipV="1">
              <a:off x="2168" y="5334"/>
              <a:ext cx="1341" cy="2145"/>
            </a:xfrm>
            <a:custGeom>
              <a:avLst/>
              <a:gdLst>
                <a:gd name="G0" fmla="+- 9257 0 0"/>
                <a:gd name="G1" fmla="+- 16251 0 0"/>
                <a:gd name="G2" fmla="+- 5400 0 0"/>
                <a:gd name="G3" fmla="*/ 9257 1 2"/>
                <a:gd name="G4" fmla="+- G3 10800 0"/>
                <a:gd name="G5" fmla="+- 21600 9257 16251"/>
                <a:gd name="G6" fmla="+- 16251 5400 0"/>
                <a:gd name="G7" fmla="*/ G6 1 2"/>
                <a:gd name="G8" fmla="*/ 16251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6251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5400 h 21600"/>
                <a:gd name="T4" fmla="*/ 0 w 21600"/>
                <a:gd name="T5" fmla="*/ 20507 h 21600"/>
                <a:gd name="T6" fmla="*/ 8126 w 21600"/>
                <a:gd name="T7" fmla="*/ 21600 h 21600"/>
                <a:gd name="T8" fmla="*/ 16251 w 21600"/>
                <a:gd name="T9" fmla="*/ 14389 h 21600"/>
                <a:gd name="T10" fmla="*/ 21600 w 21600"/>
                <a:gd name="T11" fmla="*/ 54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5400"/>
                  </a:lnTo>
                  <a:lnTo>
                    <a:pt x="14606" y="5400"/>
                  </a:lnTo>
                  <a:lnTo>
                    <a:pt x="14606" y="19414"/>
                  </a:lnTo>
                  <a:lnTo>
                    <a:pt x="0" y="19414"/>
                  </a:lnTo>
                  <a:lnTo>
                    <a:pt x="0" y="21600"/>
                  </a:lnTo>
                  <a:lnTo>
                    <a:pt x="16251" y="21600"/>
                  </a:lnTo>
                  <a:lnTo>
                    <a:pt x="16251" y="5400"/>
                  </a:lnTo>
                  <a:lnTo>
                    <a:pt x="21600" y="5400"/>
                  </a:lnTo>
                  <a:close/>
                </a:path>
              </a:pathLst>
            </a:custGeom>
            <a:solidFill>
              <a:srgbClr val="943634"/>
            </a:solidFill>
            <a:ln w="9525">
              <a:solidFill>
                <a:srgbClr val="F2DBD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85000" name="AutoShape 8"/>
            <p:cNvCxnSpPr>
              <a:cxnSpLocks noChangeShapeType="1"/>
            </p:cNvCxnSpPr>
            <p:nvPr/>
          </p:nvCxnSpPr>
          <p:spPr bwMode="auto">
            <a:xfrm>
              <a:off x="3421" y="5425"/>
              <a:ext cx="4829" cy="0"/>
            </a:xfrm>
            <a:prstGeom prst="straightConnector1">
              <a:avLst/>
            </a:prstGeom>
            <a:noFill/>
            <a:ln w="111125">
              <a:solidFill>
                <a:srgbClr val="943634"/>
              </a:solidFill>
              <a:round/>
              <a:headEnd/>
              <a:tailEnd/>
            </a:ln>
          </p:spPr>
        </p:cxnSp>
        <p:cxnSp>
          <p:nvCxnSpPr>
            <p:cNvPr id="85001" name="AutoShape 9"/>
            <p:cNvCxnSpPr>
              <a:cxnSpLocks noChangeShapeType="1"/>
            </p:cNvCxnSpPr>
            <p:nvPr/>
          </p:nvCxnSpPr>
          <p:spPr bwMode="auto">
            <a:xfrm>
              <a:off x="8249" y="5334"/>
              <a:ext cx="1" cy="1155"/>
            </a:xfrm>
            <a:prstGeom prst="straightConnector1">
              <a:avLst/>
            </a:prstGeom>
            <a:noFill/>
            <a:ln w="104775">
              <a:solidFill>
                <a:srgbClr val="943634"/>
              </a:solidFill>
              <a:round/>
              <a:headEnd/>
              <a:tailEnd/>
            </a:ln>
          </p:spPr>
        </p:cxnSp>
        <p:sp>
          <p:nvSpPr>
            <p:cNvPr id="85002" name="AutoShape 10"/>
            <p:cNvSpPr>
              <a:spLocks noChangeArrowheads="1"/>
            </p:cNvSpPr>
            <p:nvPr/>
          </p:nvSpPr>
          <p:spPr bwMode="auto">
            <a:xfrm>
              <a:off x="4460" y="8304"/>
              <a:ext cx="1821" cy="322"/>
            </a:xfrm>
            <a:prstGeom prst="rightArrow">
              <a:avLst>
                <a:gd name="adj1" fmla="val 50000"/>
                <a:gd name="adj2" fmla="val 141382"/>
              </a:avLst>
            </a:prstGeom>
            <a:solidFill>
              <a:srgbClr val="943634"/>
            </a:solidFill>
            <a:ln w="9525">
              <a:solidFill>
                <a:srgbClr val="E5B8B7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003" name="AutoShape 11"/>
            <p:cNvSpPr>
              <a:spLocks noChangeArrowheads="1"/>
            </p:cNvSpPr>
            <p:nvPr/>
          </p:nvSpPr>
          <p:spPr bwMode="auto">
            <a:xfrm>
              <a:off x="10708" y="8304"/>
              <a:ext cx="1415" cy="322"/>
            </a:xfrm>
            <a:prstGeom prst="rightArrow">
              <a:avLst>
                <a:gd name="adj1" fmla="val 50000"/>
                <a:gd name="adj2" fmla="val 109860"/>
              </a:avLst>
            </a:prstGeom>
            <a:solidFill>
              <a:srgbClr val="943634"/>
            </a:solidFill>
            <a:ln w="9525">
              <a:solidFill>
                <a:srgbClr val="E5B8B7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5004" name="AutoShape 12"/>
            <p:cNvSpPr>
              <a:spLocks noChangeArrowheads="1"/>
            </p:cNvSpPr>
            <p:nvPr/>
          </p:nvSpPr>
          <p:spPr bwMode="auto">
            <a:xfrm flipV="1">
              <a:off x="13182" y="5334"/>
              <a:ext cx="1341" cy="2010"/>
            </a:xfrm>
            <a:custGeom>
              <a:avLst/>
              <a:gdLst>
                <a:gd name="G0" fmla="+- 9257 0 0"/>
                <a:gd name="G1" fmla="+- 16251 0 0"/>
                <a:gd name="G2" fmla="+- 5400 0 0"/>
                <a:gd name="G3" fmla="*/ 9257 1 2"/>
                <a:gd name="G4" fmla="+- G3 10800 0"/>
                <a:gd name="G5" fmla="+- 21600 9257 16251"/>
                <a:gd name="G6" fmla="+- 16251 5400 0"/>
                <a:gd name="G7" fmla="*/ G6 1 2"/>
                <a:gd name="G8" fmla="*/ 16251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6251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5400 h 21600"/>
                <a:gd name="T4" fmla="*/ 0 w 21600"/>
                <a:gd name="T5" fmla="*/ 20507 h 21600"/>
                <a:gd name="T6" fmla="*/ 8126 w 21600"/>
                <a:gd name="T7" fmla="*/ 21600 h 21600"/>
                <a:gd name="T8" fmla="*/ 16251 w 21600"/>
                <a:gd name="T9" fmla="*/ 14389 h 21600"/>
                <a:gd name="T10" fmla="*/ 21600 w 21600"/>
                <a:gd name="T11" fmla="*/ 54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5400"/>
                  </a:lnTo>
                  <a:lnTo>
                    <a:pt x="14606" y="5400"/>
                  </a:lnTo>
                  <a:lnTo>
                    <a:pt x="14606" y="19414"/>
                  </a:lnTo>
                  <a:lnTo>
                    <a:pt x="0" y="19414"/>
                  </a:lnTo>
                  <a:lnTo>
                    <a:pt x="0" y="21600"/>
                  </a:lnTo>
                  <a:lnTo>
                    <a:pt x="16251" y="21600"/>
                  </a:lnTo>
                  <a:lnTo>
                    <a:pt x="16251" y="5400"/>
                  </a:lnTo>
                  <a:lnTo>
                    <a:pt x="21600" y="5400"/>
                  </a:lnTo>
                  <a:close/>
                </a:path>
              </a:pathLst>
            </a:custGeom>
            <a:solidFill>
              <a:srgbClr val="943634"/>
            </a:solidFill>
            <a:ln w="9525">
              <a:solidFill>
                <a:srgbClr val="F2DBD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85005" name="AutoShape 13"/>
            <p:cNvCxnSpPr>
              <a:cxnSpLocks noChangeShapeType="1"/>
            </p:cNvCxnSpPr>
            <p:nvPr/>
          </p:nvCxnSpPr>
          <p:spPr bwMode="auto">
            <a:xfrm>
              <a:off x="9083" y="5425"/>
              <a:ext cx="4919" cy="0"/>
            </a:xfrm>
            <a:prstGeom prst="straightConnector1">
              <a:avLst/>
            </a:prstGeom>
            <a:noFill/>
            <a:ln w="117475">
              <a:solidFill>
                <a:srgbClr val="943634"/>
              </a:solidFill>
              <a:round/>
              <a:headEnd/>
              <a:tailEnd/>
            </a:ln>
          </p:spPr>
        </p:cxnSp>
        <p:cxnSp>
          <p:nvCxnSpPr>
            <p:cNvPr id="85006" name="AutoShape 14"/>
            <p:cNvCxnSpPr>
              <a:cxnSpLocks noChangeShapeType="1"/>
            </p:cNvCxnSpPr>
            <p:nvPr/>
          </p:nvCxnSpPr>
          <p:spPr bwMode="auto">
            <a:xfrm flipH="1">
              <a:off x="9082" y="5334"/>
              <a:ext cx="1" cy="1155"/>
            </a:xfrm>
            <a:prstGeom prst="straightConnector1">
              <a:avLst/>
            </a:prstGeom>
            <a:noFill/>
            <a:ln w="104775">
              <a:solidFill>
                <a:srgbClr val="943634"/>
              </a:solidFill>
              <a:round/>
              <a:headEnd/>
              <a:tailEnd/>
            </a:ln>
          </p:spPr>
        </p:cxnSp>
        <p:sp>
          <p:nvSpPr>
            <p:cNvPr id="85007" name="Text Box 15"/>
            <p:cNvSpPr txBox="1">
              <a:spLocks noChangeArrowheads="1"/>
            </p:cNvSpPr>
            <p:nvPr/>
          </p:nvSpPr>
          <p:spPr bwMode="auto">
            <a:xfrm>
              <a:off x="5007" y="4664"/>
              <a:ext cx="7538" cy="660"/>
            </a:xfrm>
            <a:prstGeom prst="rect">
              <a:avLst/>
            </a:prstGeom>
            <a:solidFill>
              <a:schemeClr val="bg1">
                <a:lumMod val="85000"/>
                <a:alpha val="34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Отрицательная обратная связь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08" name="Text Box 16"/>
            <p:cNvSpPr txBox="1">
              <a:spLocks noChangeArrowheads="1"/>
            </p:cNvSpPr>
            <p:nvPr/>
          </p:nvSpPr>
          <p:spPr bwMode="auto">
            <a:xfrm>
              <a:off x="1065" y="7689"/>
              <a:ext cx="3041" cy="1995"/>
            </a:xfrm>
            <a:prstGeom prst="rect">
              <a:avLst/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Снижение уровня сахара в крови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09" name="Text Box 17"/>
            <p:cNvSpPr txBox="1">
              <a:spLocks noChangeArrowheads="1"/>
            </p:cNvSpPr>
            <p:nvPr/>
          </p:nvSpPr>
          <p:spPr bwMode="auto">
            <a:xfrm>
              <a:off x="6684" y="6834"/>
              <a:ext cx="3636" cy="2385"/>
            </a:xfrm>
            <a:prstGeom prst="rect">
              <a:avLst/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Печень: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Расщепление гликогена и выход глюкозы в кровь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85010" name="Text Box 18"/>
            <p:cNvSpPr txBox="1">
              <a:spLocks noChangeArrowheads="1"/>
            </p:cNvSpPr>
            <p:nvPr/>
          </p:nvSpPr>
          <p:spPr bwMode="auto">
            <a:xfrm>
              <a:off x="12496" y="7554"/>
              <a:ext cx="3189" cy="1845"/>
            </a:xfrm>
            <a:prstGeom prst="rect">
              <a:avLst/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Увеличение уровня сахара в крови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85011" name="WordArt 19"/>
          <p:cNvSpPr>
            <a:spLocks noChangeArrowheads="1" noChangeShapeType="1" noTextEdit="1"/>
          </p:cNvSpPr>
          <p:nvPr/>
        </p:nvSpPr>
        <p:spPr bwMode="auto">
          <a:xfrm>
            <a:off x="1000100" y="714356"/>
            <a:ext cx="6929486" cy="7143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Регуляция содержания сахара в крови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472" y="500042"/>
            <a:ext cx="807249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Заключение и выводы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Знания о гомеостазе, гомеостатических процессах в организме человека можно отнести к числу важнейших, поскольку они могут составлять основу для формирования современных научных взглядов учащихся.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 Усиление внимания к вопросу о гомеостазе связано с необходимостью формирования у учащихся знаний об организме как саморегулирующейся системе, необходимостью развития внутрипредметных и межпредметных связей.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   В становлении учения о гомеостазе ведущую роль сыграла идея К.Бернара о том,   что для живого организма существует  две среды: одна среда внешняя, в которой помещен организм, другая среда внутренняя, в которой живут элементы тканей.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  В 1878 г. ученый формулирует концепцию о постоянстве состава и свойств внутренней среды.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844" y="714356"/>
            <a:ext cx="87868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 Основы современных научных  представлений  должны быть представлены в школьном курсе биологии. </a:t>
            </a:r>
          </a:p>
          <a:p>
            <a:r>
              <a:rPr lang="ru-RU" dirty="0" smtClean="0"/>
              <a:t>Тема «Гомеостаз», изучаемая в разделе «Человек и его здоровье» позволяет сформировать у учащихся знания об организме как саморегулирующейся системе, развивать  </a:t>
            </a:r>
            <a:r>
              <a:rPr lang="ru-RU" dirty="0" err="1" smtClean="0"/>
              <a:t>внутрипредметные</a:t>
            </a:r>
            <a:r>
              <a:rPr lang="ru-RU" dirty="0" smtClean="0"/>
              <a:t> и </a:t>
            </a:r>
            <a:r>
              <a:rPr lang="ru-RU" dirty="0" err="1" smtClean="0"/>
              <a:t>межпредметные</a:t>
            </a:r>
            <a:r>
              <a:rPr lang="ru-RU" dirty="0" smtClean="0"/>
              <a:t> связи. 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Понятие гомеостаз позволяет интегрировать  знания учащихся об обмене веществ и энергии, питании, дыхании, выделении, регуляции, поведении. Большое значение имеет  саморегуляция гомеостатических параметров. Благодаря саморегуляции  снижается зависимость организма от внешних влияний.</a:t>
            </a:r>
          </a:p>
          <a:p>
            <a:r>
              <a:rPr lang="ru-RU" dirty="0" smtClean="0"/>
              <a:t> В данной работе осуществлена  разработка уроков, подбор, создание и апробация тестовых заданий и задач повышенного уровня сложности  по теме «Гомеостаз».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158" y="428604"/>
            <a:ext cx="864399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З</a:t>
            </a:r>
            <a:r>
              <a:rPr lang="ru-RU" sz="2400" b="1" dirty="0" smtClean="0"/>
              <a:t>адачи: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/>
              <a:t> Познакомиться с литературой, учебными  и интернет ресурсами по теме.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Подобрать  и систематизировать</a:t>
            </a:r>
            <a:r>
              <a:rPr lang="ru-RU" sz="2000" b="1" dirty="0" smtClean="0"/>
              <a:t>  </a:t>
            </a:r>
            <a:r>
              <a:rPr lang="ru-RU" sz="2000" dirty="0" smtClean="0"/>
              <a:t>задания 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Сформулировать новые задания по теме, используя учебно-методические материалы  и дополнительную литературу по биологии.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Способствовать развитию интереса учащихся к  решению биологических задач.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/>
              <a:t> </a:t>
            </a:r>
            <a:r>
              <a:rPr lang="ru-RU" sz="2000" dirty="0" smtClean="0"/>
              <a:t>Использовать  биологические задачи  в учебном процессе.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Выявить  степень усвоения учебного материала, изучавшегося с     использованием биологических задач.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Провести  ряд уроков в курсе «Человек и его здоровье».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Сравнить степень усвоения материала по теме   в экспериментальных классах, в которых были даны  уроки по этой теме и классах, где такие  уроки не проводились.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ocuments and Settings\integra\Мои документы\Олины документы\Claude_Bernard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2794000" cy="29591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5720" y="3500438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Клод Бернар (1813-1878)</a:t>
            </a:r>
            <a:endParaRPr lang="ru-RU" dirty="0"/>
          </a:p>
        </p:txBody>
      </p:sp>
      <p:pic>
        <p:nvPicPr>
          <p:cNvPr id="3075" name="Picture 3" descr="F:\Documents and Settings\integra\Мои документы\Олины документы\2854908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1337901"/>
            <a:ext cx="2417766" cy="320233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214942" y="4643446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Л.С. Штерн (1878–1968)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2000240"/>
            <a:ext cx="75724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/>
              <a:t>Гомеостаз</a:t>
            </a:r>
            <a:r>
              <a:rPr lang="ru-RU" sz="3200" i="1" dirty="0"/>
              <a:t> — состояние относительно динамического равновесия системы, </a:t>
            </a:r>
            <a:r>
              <a:rPr lang="ru-RU" sz="3200" i="1" dirty="0" smtClean="0"/>
              <a:t>поддерживаемого </a:t>
            </a:r>
            <a:r>
              <a:rPr lang="ru-RU" sz="3200" i="1" dirty="0"/>
              <a:t>за счет механизмов </a:t>
            </a:r>
            <a:r>
              <a:rPr lang="ru-RU" sz="3200" i="1" dirty="0" smtClean="0"/>
              <a:t>саморегуляции.</a:t>
            </a:r>
            <a:endParaRPr lang="ru-RU" sz="3200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571472" y="1643050"/>
            <a:ext cx="7634301" cy="4929222"/>
            <a:chOff x="720" y="1767"/>
            <a:chExt cx="15465" cy="7114"/>
          </a:xfrm>
        </p:grpSpPr>
        <p:sp>
          <p:nvSpPr>
            <p:cNvPr id="4099" name="AutoShape 3"/>
            <p:cNvSpPr>
              <a:spLocks noChangeArrowheads="1"/>
            </p:cNvSpPr>
            <p:nvPr/>
          </p:nvSpPr>
          <p:spPr bwMode="auto">
            <a:xfrm>
              <a:off x="720" y="2820"/>
              <a:ext cx="3690" cy="24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0" name="Oval 4"/>
            <p:cNvSpPr>
              <a:spLocks noChangeArrowheads="1"/>
            </p:cNvSpPr>
            <p:nvPr/>
          </p:nvSpPr>
          <p:spPr bwMode="auto">
            <a:xfrm>
              <a:off x="4635" y="2820"/>
              <a:ext cx="3375" cy="2745"/>
            </a:xfrm>
            <a:prstGeom prst="ellipse">
              <a:avLst/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1" name="AutoShape 5"/>
            <p:cNvSpPr>
              <a:spLocks noChangeArrowheads="1"/>
            </p:cNvSpPr>
            <p:nvPr/>
          </p:nvSpPr>
          <p:spPr bwMode="auto">
            <a:xfrm>
              <a:off x="8355" y="2910"/>
              <a:ext cx="3690" cy="24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2" name="AutoShape 6"/>
            <p:cNvSpPr>
              <a:spLocks noChangeArrowheads="1"/>
            </p:cNvSpPr>
            <p:nvPr/>
          </p:nvSpPr>
          <p:spPr bwMode="auto">
            <a:xfrm>
              <a:off x="12495" y="2911"/>
              <a:ext cx="3690" cy="24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3" name="AutoShape 7"/>
            <p:cNvSpPr>
              <a:spLocks noChangeArrowheads="1"/>
            </p:cNvSpPr>
            <p:nvPr/>
          </p:nvSpPr>
          <p:spPr bwMode="auto">
            <a:xfrm>
              <a:off x="12495" y="6000"/>
              <a:ext cx="3690" cy="241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04" name="AutoShape 8"/>
            <p:cNvSpPr>
              <a:spLocks noChangeArrowheads="1"/>
            </p:cNvSpPr>
            <p:nvPr/>
          </p:nvSpPr>
          <p:spPr bwMode="auto">
            <a:xfrm>
              <a:off x="8775" y="6615"/>
              <a:ext cx="2700" cy="123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4105" name="AutoShape 9"/>
            <p:cNvCxnSpPr>
              <a:cxnSpLocks noChangeShapeType="1"/>
            </p:cNvCxnSpPr>
            <p:nvPr/>
          </p:nvCxnSpPr>
          <p:spPr bwMode="auto">
            <a:xfrm flipH="1">
              <a:off x="1950" y="8879"/>
              <a:ext cx="12375" cy="1"/>
            </a:xfrm>
            <a:prstGeom prst="straightConnector1">
              <a:avLst/>
            </a:prstGeom>
            <a:noFill/>
            <a:ln w="50800">
              <a:solidFill>
                <a:srgbClr val="943634"/>
              </a:solidFill>
              <a:round/>
              <a:headEnd/>
              <a:tailEnd/>
            </a:ln>
          </p:spPr>
        </p:cxnSp>
        <p:sp>
          <p:nvSpPr>
            <p:cNvPr id="4106" name="AutoShape 10"/>
            <p:cNvSpPr>
              <a:spLocks noChangeArrowheads="1"/>
            </p:cNvSpPr>
            <p:nvPr/>
          </p:nvSpPr>
          <p:spPr bwMode="auto">
            <a:xfrm flipV="1">
              <a:off x="13500" y="1767"/>
              <a:ext cx="1125" cy="1143"/>
            </a:xfrm>
            <a:custGeom>
              <a:avLst/>
              <a:gdLst>
                <a:gd name="G0" fmla="+- 9257 0 0"/>
                <a:gd name="G1" fmla="+- 16251 0 0"/>
                <a:gd name="G2" fmla="+- 5400 0 0"/>
                <a:gd name="G3" fmla="*/ 9257 1 2"/>
                <a:gd name="G4" fmla="+- G3 10800 0"/>
                <a:gd name="G5" fmla="+- 21600 9257 16251"/>
                <a:gd name="G6" fmla="+- 16251 5400 0"/>
                <a:gd name="G7" fmla="*/ G6 1 2"/>
                <a:gd name="G8" fmla="*/ 16251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6251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5400 h 21600"/>
                <a:gd name="T4" fmla="*/ 0 w 21600"/>
                <a:gd name="T5" fmla="*/ 20507 h 21600"/>
                <a:gd name="T6" fmla="*/ 8126 w 21600"/>
                <a:gd name="T7" fmla="*/ 21600 h 21600"/>
                <a:gd name="T8" fmla="*/ 16251 w 21600"/>
                <a:gd name="T9" fmla="*/ 14389 h 21600"/>
                <a:gd name="T10" fmla="*/ 21600 w 21600"/>
                <a:gd name="T11" fmla="*/ 54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5400"/>
                  </a:lnTo>
                  <a:lnTo>
                    <a:pt x="14606" y="5400"/>
                  </a:lnTo>
                  <a:lnTo>
                    <a:pt x="14606" y="19414"/>
                  </a:lnTo>
                  <a:lnTo>
                    <a:pt x="0" y="19414"/>
                  </a:lnTo>
                  <a:lnTo>
                    <a:pt x="0" y="21600"/>
                  </a:lnTo>
                  <a:lnTo>
                    <a:pt x="16251" y="21600"/>
                  </a:lnTo>
                  <a:lnTo>
                    <a:pt x="16251" y="5400"/>
                  </a:lnTo>
                  <a:lnTo>
                    <a:pt x="21600" y="5400"/>
                  </a:lnTo>
                  <a:close/>
                </a:path>
              </a:pathLst>
            </a:custGeom>
            <a:solidFill>
              <a:srgbClr val="943634"/>
            </a:solidFill>
            <a:ln w="9525">
              <a:solidFill>
                <a:srgbClr val="F2DBD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4107" name="AutoShape 11"/>
            <p:cNvCxnSpPr>
              <a:cxnSpLocks noChangeShapeType="1"/>
            </p:cNvCxnSpPr>
            <p:nvPr/>
          </p:nvCxnSpPr>
          <p:spPr bwMode="auto">
            <a:xfrm flipH="1">
              <a:off x="10215" y="1854"/>
              <a:ext cx="3285" cy="2"/>
            </a:xfrm>
            <a:prstGeom prst="straightConnector1">
              <a:avLst/>
            </a:prstGeom>
            <a:noFill/>
            <a:ln w="47625">
              <a:solidFill>
                <a:srgbClr val="943634"/>
              </a:solidFill>
              <a:round/>
              <a:headEnd/>
              <a:tailEnd/>
            </a:ln>
          </p:spPr>
        </p:cxnSp>
        <p:cxnSp>
          <p:nvCxnSpPr>
            <p:cNvPr id="4108" name="AutoShape 12"/>
            <p:cNvCxnSpPr>
              <a:cxnSpLocks noChangeShapeType="1"/>
            </p:cNvCxnSpPr>
            <p:nvPr/>
          </p:nvCxnSpPr>
          <p:spPr bwMode="auto">
            <a:xfrm>
              <a:off x="10215" y="1854"/>
              <a:ext cx="0" cy="1057"/>
            </a:xfrm>
            <a:prstGeom prst="straightConnector1">
              <a:avLst/>
            </a:prstGeom>
            <a:noFill/>
            <a:ln w="41275">
              <a:solidFill>
                <a:srgbClr val="943634"/>
              </a:solidFill>
              <a:round/>
              <a:headEnd/>
              <a:tailEnd/>
            </a:ln>
          </p:spPr>
        </p:cxnSp>
        <p:cxnSp>
          <p:nvCxnSpPr>
            <p:cNvPr id="4109" name="AutoShape 13"/>
            <p:cNvCxnSpPr>
              <a:cxnSpLocks noChangeShapeType="1"/>
            </p:cNvCxnSpPr>
            <p:nvPr/>
          </p:nvCxnSpPr>
          <p:spPr bwMode="auto">
            <a:xfrm>
              <a:off x="6243" y="1856"/>
              <a:ext cx="1" cy="965"/>
            </a:xfrm>
            <a:prstGeom prst="straightConnector1">
              <a:avLst/>
            </a:prstGeom>
            <a:noFill/>
            <a:ln w="44450">
              <a:solidFill>
                <a:srgbClr val="943634"/>
              </a:solidFill>
              <a:round/>
              <a:headEnd/>
              <a:tailEnd/>
            </a:ln>
          </p:spPr>
        </p:cxnSp>
        <p:cxnSp>
          <p:nvCxnSpPr>
            <p:cNvPr id="4110" name="AutoShape 14"/>
            <p:cNvCxnSpPr>
              <a:cxnSpLocks noChangeShapeType="1"/>
            </p:cNvCxnSpPr>
            <p:nvPr/>
          </p:nvCxnSpPr>
          <p:spPr bwMode="auto">
            <a:xfrm flipH="1">
              <a:off x="6243" y="1855"/>
              <a:ext cx="2925" cy="1"/>
            </a:xfrm>
            <a:prstGeom prst="straightConnector1">
              <a:avLst/>
            </a:prstGeom>
            <a:noFill/>
            <a:ln w="57150">
              <a:solidFill>
                <a:srgbClr val="943634"/>
              </a:solidFill>
              <a:round/>
              <a:headEnd/>
              <a:tailEnd/>
            </a:ln>
          </p:spPr>
        </p:cxnSp>
        <p:sp>
          <p:nvSpPr>
            <p:cNvPr id="4111" name="AutoShape 15"/>
            <p:cNvSpPr>
              <a:spLocks noChangeArrowheads="1"/>
            </p:cNvSpPr>
            <p:nvPr/>
          </p:nvSpPr>
          <p:spPr bwMode="auto">
            <a:xfrm flipV="1">
              <a:off x="9045" y="1767"/>
              <a:ext cx="960" cy="1144"/>
            </a:xfrm>
            <a:custGeom>
              <a:avLst/>
              <a:gdLst>
                <a:gd name="G0" fmla="+- 9257 0 0"/>
                <a:gd name="G1" fmla="+- 16251 0 0"/>
                <a:gd name="G2" fmla="+- 5400 0 0"/>
                <a:gd name="G3" fmla="*/ 9257 1 2"/>
                <a:gd name="G4" fmla="+- G3 10800 0"/>
                <a:gd name="G5" fmla="+- 21600 9257 16251"/>
                <a:gd name="G6" fmla="+- 16251 5400 0"/>
                <a:gd name="G7" fmla="*/ G6 1 2"/>
                <a:gd name="G8" fmla="*/ 16251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6251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5400 h 21600"/>
                <a:gd name="T4" fmla="*/ 0 w 21600"/>
                <a:gd name="T5" fmla="*/ 20507 h 21600"/>
                <a:gd name="T6" fmla="*/ 8126 w 21600"/>
                <a:gd name="T7" fmla="*/ 21600 h 21600"/>
                <a:gd name="T8" fmla="*/ 16251 w 21600"/>
                <a:gd name="T9" fmla="*/ 14389 h 21600"/>
                <a:gd name="T10" fmla="*/ 21600 w 21600"/>
                <a:gd name="T11" fmla="*/ 54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5400"/>
                  </a:lnTo>
                  <a:lnTo>
                    <a:pt x="14606" y="5400"/>
                  </a:lnTo>
                  <a:lnTo>
                    <a:pt x="14606" y="19414"/>
                  </a:lnTo>
                  <a:lnTo>
                    <a:pt x="0" y="19414"/>
                  </a:lnTo>
                  <a:lnTo>
                    <a:pt x="0" y="21600"/>
                  </a:lnTo>
                  <a:lnTo>
                    <a:pt x="16251" y="21600"/>
                  </a:lnTo>
                  <a:lnTo>
                    <a:pt x="16251" y="5400"/>
                  </a:lnTo>
                  <a:lnTo>
                    <a:pt x="21600" y="5400"/>
                  </a:lnTo>
                  <a:close/>
                </a:path>
              </a:pathLst>
            </a:custGeom>
            <a:solidFill>
              <a:srgbClr val="943634"/>
            </a:solidFill>
            <a:ln w="9525">
              <a:solidFill>
                <a:srgbClr val="F2DBD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4112" name="AutoShape 16"/>
            <p:cNvCxnSpPr>
              <a:cxnSpLocks noChangeShapeType="1"/>
            </p:cNvCxnSpPr>
            <p:nvPr/>
          </p:nvCxnSpPr>
          <p:spPr bwMode="auto">
            <a:xfrm>
              <a:off x="1739" y="1856"/>
              <a:ext cx="1" cy="965"/>
            </a:xfrm>
            <a:prstGeom prst="straightConnector1">
              <a:avLst/>
            </a:prstGeom>
            <a:noFill/>
            <a:ln w="44450">
              <a:solidFill>
                <a:srgbClr val="943634"/>
              </a:solidFill>
              <a:round/>
              <a:headEnd/>
              <a:tailEnd/>
            </a:ln>
          </p:spPr>
        </p:cxnSp>
        <p:cxnSp>
          <p:nvCxnSpPr>
            <p:cNvPr id="4113" name="AutoShape 17"/>
            <p:cNvCxnSpPr>
              <a:cxnSpLocks noChangeShapeType="1"/>
            </p:cNvCxnSpPr>
            <p:nvPr/>
          </p:nvCxnSpPr>
          <p:spPr bwMode="auto">
            <a:xfrm flipH="1">
              <a:off x="1739" y="1857"/>
              <a:ext cx="3346" cy="0"/>
            </a:xfrm>
            <a:prstGeom prst="straightConnector1">
              <a:avLst/>
            </a:prstGeom>
            <a:noFill/>
            <a:ln w="57150">
              <a:solidFill>
                <a:srgbClr val="943634"/>
              </a:solidFill>
              <a:round/>
              <a:headEnd/>
              <a:tailEnd/>
            </a:ln>
          </p:spPr>
        </p:cxnSp>
        <p:sp>
          <p:nvSpPr>
            <p:cNvPr id="4114" name="AutoShape 18"/>
            <p:cNvSpPr>
              <a:spLocks noChangeArrowheads="1"/>
            </p:cNvSpPr>
            <p:nvPr/>
          </p:nvSpPr>
          <p:spPr bwMode="auto">
            <a:xfrm flipV="1">
              <a:off x="5085" y="1767"/>
              <a:ext cx="1050" cy="1143"/>
            </a:xfrm>
            <a:custGeom>
              <a:avLst/>
              <a:gdLst>
                <a:gd name="G0" fmla="+- 9257 0 0"/>
                <a:gd name="G1" fmla="+- 16251 0 0"/>
                <a:gd name="G2" fmla="+- 5400 0 0"/>
                <a:gd name="G3" fmla="*/ 9257 1 2"/>
                <a:gd name="G4" fmla="+- G3 10800 0"/>
                <a:gd name="G5" fmla="+- 21600 9257 16251"/>
                <a:gd name="G6" fmla="+- 16251 5400 0"/>
                <a:gd name="G7" fmla="*/ G6 1 2"/>
                <a:gd name="G8" fmla="*/ 16251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6251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5400 h 21600"/>
                <a:gd name="T4" fmla="*/ 0 w 21600"/>
                <a:gd name="T5" fmla="*/ 20507 h 21600"/>
                <a:gd name="T6" fmla="*/ 8126 w 21600"/>
                <a:gd name="T7" fmla="*/ 21600 h 21600"/>
                <a:gd name="T8" fmla="*/ 16251 w 21600"/>
                <a:gd name="T9" fmla="*/ 14389 h 21600"/>
                <a:gd name="T10" fmla="*/ 21600 w 21600"/>
                <a:gd name="T11" fmla="*/ 54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5400"/>
                  </a:lnTo>
                  <a:lnTo>
                    <a:pt x="14606" y="5400"/>
                  </a:lnTo>
                  <a:lnTo>
                    <a:pt x="14606" y="19414"/>
                  </a:lnTo>
                  <a:lnTo>
                    <a:pt x="0" y="19414"/>
                  </a:lnTo>
                  <a:lnTo>
                    <a:pt x="0" y="21600"/>
                  </a:lnTo>
                  <a:lnTo>
                    <a:pt x="16251" y="21600"/>
                  </a:lnTo>
                  <a:lnTo>
                    <a:pt x="16251" y="5400"/>
                  </a:lnTo>
                  <a:lnTo>
                    <a:pt x="21600" y="5400"/>
                  </a:lnTo>
                  <a:close/>
                </a:path>
              </a:pathLst>
            </a:custGeom>
            <a:solidFill>
              <a:srgbClr val="943634"/>
            </a:solidFill>
            <a:ln w="9525">
              <a:solidFill>
                <a:srgbClr val="F2DBD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15" name="AutoShape 19"/>
            <p:cNvSpPr>
              <a:spLocks noChangeArrowheads="1"/>
            </p:cNvSpPr>
            <p:nvPr/>
          </p:nvSpPr>
          <p:spPr bwMode="auto">
            <a:xfrm>
              <a:off x="14325" y="5325"/>
              <a:ext cx="143" cy="675"/>
            </a:xfrm>
            <a:prstGeom prst="downArrow">
              <a:avLst>
                <a:gd name="adj1" fmla="val 50000"/>
                <a:gd name="adj2" fmla="val 118007"/>
              </a:avLst>
            </a:prstGeom>
            <a:solidFill>
              <a:srgbClr val="943634"/>
            </a:solidFill>
            <a:ln w="9525">
              <a:solidFill>
                <a:srgbClr val="94363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16" name="AutoShape 20"/>
            <p:cNvSpPr>
              <a:spLocks noChangeArrowheads="1"/>
            </p:cNvSpPr>
            <p:nvPr/>
          </p:nvSpPr>
          <p:spPr bwMode="auto">
            <a:xfrm>
              <a:off x="11490" y="7186"/>
              <a:ext cx="1005" cy="187"/>
            </a:xfrm>
            <a:prstGeom prst="rightArrow">
              <a:avLst>
                <a:gd name="adj1" fmla="val 50000"/>
                <a:gd name="adj2" fmla="val 134358"/>
              </a:avLst>
            </a:prstGeom>
            <a:solidFill>
              <a:srgbClr val="943634"/>
            </a:solidFill>
            <a:ln w="9525">
              <a:solidFill>
                <a:srgbClr val="E5B8B7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4117" name="AutoShape 21"/>
            <p:cNvCxnSpPr>
              <a:cxnSpLocks noChangeShapeType="1"/>
            </p:cNvCxnSpPr>
            <p:nvPr/>
          </p:nvCxnSpPr>
          <p:spPr bwMode="auto">
            <a:xfrm>
              <a:off x="14325" y="8415"/>
              <a:ext cx="1" cy="466"/>
            </a:xfrm>
            <a:prstGeom prst="straightConnector1">
              <a:avLst/>
            </a:prstGeom>
            <a:noFill/>
            <a:ln w="41275">
              <a:solidFill>
                <a:srgbClr val="943634"/>
              </a:solidFill>
              <a:round/>
              <a:headEnd/>
              <a:tailEnd/>
            </a:ln>
          </p:spPr>
        </p:cxnSp>
        <p:sp>
          <p:nvSpPr>
            <p:cNvPr id="4118" name="AutoShape 22"/>
            <p:cNvSpPr>
              <a:spLocks noChangeArrowheads="1"/>
            </p:cNvSpPr>
            <p:nvPr/>
          </p:nvSpPr>
          <p:spPr bwMode="auto">
            <a:xfrm>
              <a:off x="1950" y="5160"/>
              <a:ext cx="120" cy="3721"/>
            </a:xfrm>
            <a:prstGeom prst="upArrow">
              <a:avLst>
                <a:gd name="adj1" fmla="val 50000"/>
                <a:gd name="adj2" fmla="val 775208"/>
              </a:avLst>
            </a:prstGeom>
            <a:solidFill>
              <a:srgbClr val="943634"/>
            </a:solidFill>
            <a:ln w="9525">
              <a:solidFill>
                <a:srgbClr val="94363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19" name="Text Box 23"/>
            <p:cNvSpPr txBox="1">
              <a:spLocks noChangeArrowheads="1"/>
            </p:cNvSpPr>
            <p:nvPr/>
          </p:nvSpPr>
          <p:spPr bwMode="auto">
            <a:xfrm>
              <a:off x="1020" y="3150"/>
              <a:ext cx="3000" cy="1635"/>
            </a:xfrm>
            <a:prstGeom prst="rect">
              <a:avLst/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Количество форменных элементов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5010" y="3285"/>
              <a:ext cx="2565" cy="1710"/>
            </a:xfrm>
            <a:prstGeom prst="rect">
              <a:avLst/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Рецепторы костного мозга, лимфатических узлов, селезенки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8520" y="3150"/>
              <a:ext cx="3330" cy="1935"/>
            </a:xfrm>
            <a:prstGeom prst="rect">
              <a:avLst/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Нервные центры головного мозга (гипоталамус)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22" name="Text Box 26"/>
            <p:cNvSpPr txBox="1">
              <a:spLocks noChangeArrowheads="1"/>
            </p:cNvSpPr>
            <p:nvPr/>
          </p:nvSpPr>
          <p:spPr bwMode="auto">
            <a:xfrm>
              <a:off x="12915" y="3285"/>
              <a:ext cx="3030" cy="1710"/>
            </a:xfrm>
            <a:prstGeom prst="rect">
              <a:avLst/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Кровеобразование и кроверазрушение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23" name="Text Box 27"/>
            <p:cNvSpPr txBox="1">
              <a:spLocks noChangeArrowheads="1"/>
            </p:cNvSpPr>
            <p:nvPr/>
          </p:nvSpPr>
          <p:spPr bwMode="auto">
            <a:xfrm>
              <a:off x="8940" y="6870"/>
              <a:ext cx="2265" cy="825"/>
            </a:xfrm>
            <a:prstGeom prst="rect">
              <a:avLst/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Гипофиз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24" name="Text Box 28"/>
            <p:cNvSpPr txBox="1">
              <a:spLocks noChangeArrowheads="1"/>
            </p:cNvSpPr>
            <p:nvPr/>
          </p:nvSpPr>
          <p:spPr bwMode="auto">
            <a:xfrm>
              <a:off x="12720" y="6165"/>
              <a:ext cx="3225" cy="2055"/>
            </a:xfrm>
            <a:prstGeom prst="rect">
              <a:avLst/>
            </a:prstGeom>
            <a:gradFill rotWithShape="1">
              <a:gsLst>
                <a:gs pos="0">
                  <a:srgbClr val="F2DBDB"/>
                </a:gs>
                <a:gs pos="100000">
                  <a:srgbClr val="D99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Депонирование крови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Скорость  кровотока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125" name="Text Box 29"/>
            <p:cNvSpPr txBox="1">
              <a:spLocks noChangeArrowheads="1"/>
            </p:cNvSpPr>
            <p:nvPr/>
          </p:nvSpPr>
          <p:spPr bwMode="auto">
            <a:xfrm>
              <a:off x="5835" y="8070"/>
              <a:ext cx="4725" cy="660"/>
            </a:xfrm>
            <a:prstGeom prst="rect">
              <a:avLst/>
            </a:prstGeom>
            <a:gradFill rotWithShape="1">
              <a:gsLst>
                <a:gs pos="0">
                  <a:srgbClr val="D8D8D8"/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smtClean="0">
                  <a:ln>
                    <a:noFill/>
                  </a:ln>
                  <a:solidFill>
                    <a:srgbClr val="365F91"/>
                  </a:solidFill>
                  <a:effectLst/>
                  <a:latin typeface="Calibri" pitchFamily="34" charset="0"/>
                </a:rPr>
                <a:t>Обратная связь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4126" name="WordArt 30"/>
          <p:cNvSpPr>
            <a:spLocks noChangeArrowheads="1" noChangeShapeType="1" noTextEdit="1"/>
          </p:cNvSpPr>
          <p:nvPr/>
        </p:nvSpPr>
        <p:spPr bwMode="auto">
          <a:xfrm>
            <a:off x="714348" y="785794"/>
            <a:ext cx="7905779" cy="5222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Фукциональная система регуляции крови</a:t>
            </a:r>
            <a:endParaRPr lang="ru-RU" sz="3600" kern="10" spc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27" name="AutoShape 31"/>
          <p:cNvSpPr>
            <a:spLocks noChangeArrowheads="1"/>
          </p:cNvSpPr>
          <p:nvPr/>
        </p:nvSpPr>
        <p:spPr bwMode="auto">
          <a:xfrm>
            <a:off x="5214942" y="4071942"/>
            <a:ext cx="71438" cy="900113"/>
          </a:xfrm>
          <a:prstGeom prst="downArrow">
            <a:avLst>
              <a:gd name="adj1" fmla="val 50000"/>
              <a:gd name="adj2" fmla="val 310714"/>
            </a:avLst>
          </a:prstGeom>
          <a:solidFill>
            <a:srgbClr val="943634"/>
          </a:solidFill>
          <a:ln w="9525">
            <a:solidFill>
              <a:srgbClr val="943634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158" y="857232"/>
            <a:ext cx="79296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У</a:t>
            </a:r>
            <a:r>
              <a:rPr lang="ru-RU" sz="2400" dirty="0" smtClean="0"/>
              <a:t>рок </a:t>
            </a:r>
            <a:r>
              <a:rPr lang="ru-RU" sz="2400" dirty="0"/>
              <a:t>по теме «Внутренняя среда организма»</a:t>
            </a:r>
          </a:p>
          <a:p>
            <a:r>
              <a:rPr lang="ru-RU" dirty="0"/>
              <a:t> </a:t>
            </a:r>
          </a:p>
          <a:p>
            <a:pPr algn="r"/>
            <a:r>
              <a:rPr lang="ru-RU" i="1" dirty="0"/>
              <a:t>              </a:t>
            </a:r>
            <a:r>
              <a:rPr lang="ru-RU" sz="2000" i="1" dirty="0"/>
              <a:t>                                                              </a:t>
            </a:r>
            <a:r>
              <a:rPr lang="ru-RU" sz="2000" i="1" dirty="0" smtClean="0"/>
              <a:t>  Два </a:t>
            </a:r>
            <a:r>
              <a:rPr lang="ru-RU" sz="2000" i="1" dirty="0"/>
              <a:t>мира есть у человека: </a:t>
            </a:r>
            <a:endParaRPr lang="ru-RU" sz="2000" dirty="0"/>
          </a:p>
          <a:p>
            <a:pPr algn="r"/>
            <a:r>
              <a:rPr lang="ru-RU" sz="2000" i="1" dirty="0"/>
              <a:t>Один, который нас творит,</a:t>
            </a:r>
            <a:endParaRPr lang="ru-RU" sz="2000" dirty="0"/>
          </a:p>
          <a:p>
            <a:pPr algn="r"/>
            <a:r>
              <a:rPr lang="ru-RU" sz="2000" i="1" dirty="0"/>
              <a:t>Другой, который мы от века </a:t>
            </a:r>
            <a:endParaRPr lang="ru-RU" sz="2000" dirty="0"/>
          </a:p>
          <a:p>
            <a:pPr algn="r"/>
            <a:r>
              <a:rPr lang="ru-RU" sz="2000" i="1" dirty="0"/>
              <a:t>                                                               Творим по мере наших сил.</a:t>
            </a:r>
            <a:endParaRPr lang="ru-RU" sz="2000" dirty="0"/>
          </a:p>
          <a:p>
            <a:pPr algn="r"/>
            <a:r>
              <a:rPr lang="ru-RU" sz="2000" i="1" dirty="0"/>
              <a:t>Н. Заболоцкий</a:t>
            </a:r>
            <a:endParaRPr lang="ru-RU" sz="2000" dirty="0"/>
          </a:p>
          <a:p>
            <a:r>
              <a:rPr lang="ru-RU" sz="2000" dirty="0"/>
              <a:t> </a:t>
            </a:r>
          </a:p>
          <a:p>
            <a:r>
              <a:rPr lang="ru-RU" sz="2000" b="1" dirty="0"/>
              <a:t>Цели урока: </a:t>
            </a:r>
            <a:r>
              <a:rPr lang="ru-RU" sz="2000" dirty="0"/>
              <a:t>развить знания учащихся о внутренней среде организма, охарактеризо­вать состав внутренней среды, показать ее роль в организме.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2"/>
          <p:cNvGraphicFramePr>
            <a:graphicFrameLocks noChangeAspect="1"/>
          </p:cNvGraphicFramePr>
          <p:nvPr/>
        </p:nvGraphicFramePr>
        <p:xfrm>
          <a:off x="4286250" y="3086100"/>
          <a:ext cx="571500" cy="685800"/>
        </p:xfrm>
        <a:graphic>
          <a:graphicData uri="http://schemas.openxmlformats.org/presentationml/2006/ole">
            <p:oleObj spid="_x0000_s49154" name="Package" showAsIcon="1" r:id="rId5" imgW="572040" imgH="685440" progId="Package">
              <p:embed/>
            </p:oleObj>
          </a:graphicData>
        </a:graphic>
      </p:graphicFrame>
      <p:pic>
        <p:nvPicPr>
          <p:cNvPr id="5" name="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714348" y="500042"/>
            <a:ext cx="7358114" cy="5886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285728"/>
            <a:ext cx="850112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Внутренняя </a:t>
            </a:r>
            <a:r>
              <a:rPr lang="ru-RU" sz="2000" b="1" i="1" dirty="0"/>
              <a:t>среда </a:t>
            </a:r>
            <a:r>
              <a:rPr lang="ru-RU" sz="2000" i="1" dirty="0"/>
              <a:t>– это совокупность циркулирующих в организме жидкостей(кровь, лимфа и межклеточная жидкость), непосредственно соприкасающихся с клетками, участвующими в обмене веществ, химических и физических превращениях. </a:t>
            </a:r>
            <a:endParaRPr lang="ru-RU" sz="2000" i="1" dirty="0" smtClean="0"/>
          </a:p>
          <a:p>
            <a:endParaRPr lang="ru-RU" sz="2000" i="1" dirty="0" smtClean="0"/>
          </a:p>
          <a:p>
            <a:endParaRPr lang="ru-RU" sz="2000" i="1" dirty="0" smtClean="0"/>
          </a:p>
          <a:p>
            <a:endParaRPr lang="ru-RU" sz="2000" i="1" dirty="0"/>
          </a:p>
          <a:p>
            <a:pPr algn="ctr"/>
            <a:r>
              <a:rPr lang="ru-RU" sz="2400" b="1" dirty="0" smtClean="0"/>
              <a:t>Взаимосвязь компонентов   </a:t>
            </a:r>
            <a:r>
              <a:rPr lang="ru-RU" sz="2400" b="1" dirty="0"/>
              <a:t>внутренней      </a:t>
            </a:r>
            <a:r>
              <a:rPr lang="ru-RU" sz="2400" b="1" dirty="0" smtClean="0"/>
              <a:t>среды</a:t>
            </a:r>
            <a:endParaRPr lang="ru-RU" sz="2400" b="1" dirty="0"/>
          </a:p>
          <a:p>
            <a:endParaRPr lang="ru-RU" sz="2000" dirty="0"/>
          </a:p>
          <a:p>
            <a:endParaRPr lang="ru-RU" sz="2000" dirty="0"/>
          </a:p>
        </p:txBody>
      </p:sp>
      <p:grpSp>
        <p:nvGrpSpPr>
          <p:cNvPr id="18433" name="Group 1"/>
          <p:cNvGrpSpPr>
            <a:grpSpLocks/>
          </p:cNvGrpSpPr>
          <p:nvPr/>
        </p:nvGrpSpPr>
        <p:grpSpPr bwMode="auto">
          <a:xfrm>
            <a:off x="1285852" y="3214686"/>
            <a:ext cx="6429337" cy="1898115"/>
            <a:chOff x="1419" y="6442"/>
            <a:chExt cx="9424" cy="2176"/>
          </a:xfrm>
        </p:grpSpPr>
        <p:sp>
          <p:nvSpPr>
            <p:cNvPr id="18434" name="Text Box 2"/>
            <p:cNvSpPr txBox="1">
              <a:spLocks noChangeArrowheads="1"/>
            </p:cNvSpPr>
            <p:nvPr/>
          </p:nvSpPr>
          <p:spPr bwMode="auto">
            <a:xfrm>
              <a:off x="3618" y="6442"/>
              <a:ext cx="4625" cy="636"/>
            </a:xfrm>
            <a:prstGeom prst="rect">
              <a:avLst/>
            </a:prstGeom>
            <a:solidFill>
              <a:srgbClr val="E9C7BD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Тканевая жидкость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435" name="Text Box 3"/>
            <p:cNvSpPr txBox="1">
              <a:spLocks noChangeArrowheads="1"/>
            </p:cNvSpPr>
            <p:nvPr/>
          </p:nvSpPr>
          <p:spPr bwMode="auto">
            <a:xfrm>
              <a:off x="1419" y="8220"/>
              <a:ext cx="3554" cy="388"/>
            </a:xfrm>
            <a:prstGeom prst="rect">
              <a:avLst/>
            </a:prstGeom>
            <a:solidFill>
              <a:srgbClr val="E3354E">
                <a:alpha val="80000"/>
              </a:srgbClr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Кровь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436" name="Text Box 4"/>
            <p:cNvSpPr txBox="1">
              <a:spLocks noChangeArrowheads="1"/>
            </p:cNvSpPr>
            <p:nvPr/>
          </p:nvSpPr>
          <p:spPr bwMode="auto">
            <a:xfrm>
              <a:off x="7711" y="8230"/>
              <a:ext cx="3132" cy="388"/>
            </a:xfrm>
            <a:prstGeom prst="rect">
              <a:avLst/>
            </a:prstGeom>
            <a:solidFill>
              <a:srgbClr val="E4B2B2">
                <a:alpha val="36000"/>
              </a:srgbClr>
            </a:solidFill>
            <a:ln w="3175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Лимфа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8437" name="AutoShape 5"/>
            <p:cNvCxnSpPr>
              <a:cxnSpLocks noChangeShapeType="1"/>
            </p:cNvCxnSpPr>
            <p:nvPr/>
          </p:nvCxnSpPr>
          <p:spPr bwMode="auto">
            <a:xfrm flipH="1">
              <a:off x="3210" y="7078"/>
              <a:ext cx="1515" cy="113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8438" name="AutoShape 6"/>
            <p:cNvCxnSpPr>
              <a:cxnSpLocks noChangeShapeType="1"/>
            </p:cNvCxnSpPr>
            <p:nvPr/>
          </p:nvCxnSpPr>
          <p:spPr bwMode="auto">
            <a:xfrm flipV="1">
              <a:off x="3540" y="7078"/>
              <a:ext cx="1605" cy="113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8439" name="AutoShape 7"/>
            <p:cNvCxnSpPr>
              <a:cxnSpLocks noChangeShapeType="1"/>
            </p:cNvCxnSpPr>
            <p:nvPr/>
          </p:nvCxnSpPr>
          <p:spPr bwMode="auto">
            <a:xfrm>
              <a:off x="7275" y="7078"/>
              <a:ext cx="1710" cy="113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cxnSp>
          <p:nvCxnSpPr>
            <p:cNvPr id="18440" name="AutoShape 8"/>
            <p:cNvCxnSpPr>
              <a:cxnSpLocks noChangeShapeType="1"/>
            </p:cNvCxnSpPr>
            <p:nvPr/>
          </p:nvCxnSpPr>
          <p:spPr bwMode="auto">
            <a:xfrm flipH="1">
              <a:off x="4977" y="8467"/>
              <a:ext cx="2666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600</Words>
  <Application>Microsoft Office PowerPoint</Application>
  <PresentationFormat>Экран (4:3)</PresentationFormat>
  <Paragraphs>91</Paragraphs>
  <Slides>22</Slides>
  <Notes>16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Тема Office</vt:lpstr>
      <vt:lpstr>Package</vt:lpstr>
      <vt:lpstr>Пакет</vt:lpstr>
      <vt:lpstr> Методика проведения уроков по теме «Гомеостаз» и подготовка тренировочных заданий для учащихся основной школы к ГИА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Company>nod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Методика проведения уроков по теме «Гомеостаз» и подготовка тренировочных заданий для учащихся основной школы к ГИА</dc:title>
  <dc:creator>nod</dc:creator>
  <cp:lastModifiedBy>nod</cp:lastModifiedBy>
  <cp:revision>22</cp:revision>
  <dcterms:created xsi:type="dcterms:W3CDTF">2009-06-13T19:45:20Z</dcterms:created>
  <dcterms:modified xsi:type="dcterms:W3CDTF">2010-01-24T18:00:06Z</dcterms:modified>
</cp:coreProperties>
</file>