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0" r:id="rId3"/>
    <p:sldId id="261" r:id="rId4"/>
    <p:sldId id="274" r:id="rId5"/>
    <p:sldId id="273" r:id="rId6"/>
    <p:sldId id="270" r:id="rId7"/>
    <p:sldId id="262" r:id="rId8"/>
    <p:sldId id="265" r:id="rId9"/>
    <p:sldId id="271" r:id="rId10"/>
    <p:sldId id="276" r:id="rId11"/>
    <p:sldId id="272" r:id="rId12"/>
    <p:sldId id="267" r:id="rId13"/>
    <p:sldId id="266" r:id="rId14"/>
    <p:sldId id="268" r:id="rId15"/>
    <p:sldId id="269" r:id="rId16"/>
    <p:sldId id="259" r:id="rId17"/>
    <p:sldId id="263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DD753B"/>
    <a:srgbClr val="B95F2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BE0BB2-BF32-444A-8EB5-2D1063146597}" type="datetimeFigureOut">
              <a:rPr lang="ru-RU" smtClean="0"/>
              <a:pPr/>
              <a:t>10.12.2009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E74EFC-BDAC-4D53-AA3B-65B57C656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0FAA-485C-48FF-8A8E-AEA85D310DE6}" type="datetime1">
              <a:rPr lang="ru-RU" smtClean="0"/>
              <a:pPr/>
              <a:t>10.12.2009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7AD87-AD73-4C63-8396-B4AD39CF1AFA}" type="datetime1">
              <a:rPr lang="ru-RU" smtClean="0"/>
              <a:pPr/>
              <a:t>10.12.2009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C15AB-B7B2-485B-BA9D-24883F83DE58}" type="datetime1">
              <a:rPr lang="ru-RU" smtClean="0"/>
              <a:pPr/>
              <a:t>10.12.2009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4EE41-6548-4B14-980A-3D5DB7014BBD}" type="datetime1">
              <a:rPr lang="ru-RU" smtClean="0"/>
              <a:pPr/>
              <a:t>10.12.2009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483B5-C4A6-4A41-872F-8C8C240C4CD3}" type="datetime1">
              <a:rPr lang="ru-RU" smtClean="0"/>
              <a:pPr/>
              <a:t>10.12.2009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B4877-0C1D-4F89-8E4A-24E91064C530}" type="datetime1">
              <a:rPr lang="ru-RU" smtClean="0"/>
              <a:pPr/>
              <a:t>10.12.2009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F6828-02FB-44AF-BE30-6ADCFA7F4F6F}" type="datetime1">
              <a:rPr lang="ru-RU" smtClean="0"/>
              <a:pPr/>
              <a:t>10.12.2009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77046-B6E8-4BBE-9277-B103ECA81F9C}" type="datetime1">
              <a:rPr lang="ru-RU" smtClean="0"/>
              <a:pPr/>
              <a:t>10.12.2009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99431-42E6-47BE-A485-EB3260F46FFC}" type="datetime1">
              <a:rPr lang="ru-RU" smtClean="0"/>
              <a:pPr/>
              <a:t>10.12.2009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E3497-9EF5-4F48-BACB-DD6697708D12}" type="datetime1">
              <a:rPr lang="ru-RU" smtClean="0"/>
              <a:pPr/>
              <a:t>10.12.2009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3B1C7-039F-482B-9D75-648DB30818D7}" type="datetime1">
              <a:rPr lang="ru-RU" smtClean="0"/>
              <a:pPr/>
              <a:t>10.12.2009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16162-02C1-4DF2-B236-42240655B34D}" type="datetime1">
              <a:rPr lang="ru-RU" smtClean="0"/>
              <a:pPr/>
              <a:t>10.12.2009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53;&#1072;&#1076;&#1077;&#1078;&#1076;&#1072;\&#1056;&#1072;&#1073;&#1086;&#1095;&#1080;&#1081;%20&#1089;&#1090;&#1086;&#1083;\&#1089;&#1077;&#1084;&#1080;&#1085;&#1072;&#1088;%20&#1042;%20&#1043;&#1054;&#1057;&#1058;&#1071;&#1061;%20&#1059;%20&#1060;&#1045;&#1048;%20&#1044;&#1054;&#1041;&#1056;&#1054;&#1058;&#1040;\p96%20&#1051;&#1048;&#1056;&#1048;&#1063;&#1045;&#1057;&#1050;&#1040;&#1071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3;&#1072;&#1076;&#1077;&#1078;&#1076;&#1072;\&#1056;&#1072;&#1073;&#1086;&#1095;&#1080;&#1081;%20&#1089;&#1090;&#1086;&#1083;\&#1089;&#1077;&#1084;&#1080;&#1085;&#1072;&#1088;%20&#1042;%20&#1043;&#1054;&#1057;&#1058;&#1071;&#1061;%20&#1059;%20&#1060;&#1045;&#1048;%20&#1044;&#1054;&#1041;&#1056;&#1054;&#1058;&#1040;\&#1045;&#1089;&#1083;&#1080;%20&#1076;&#1086;&#1073;&#1088;&#1099;&#1081;%20&#1090;&#1099;.wma" TargetMode="Externa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audio" Target="file:///C:\Documents%20and%20Settings\&#1053;&#1072;&#1076;&#1077;&#1078;&#1076;&#1072;\&#1056;&#1072;&#1073;&#1086;&#1095;&#1080;&#1081;%20&#1089;&#1090;&#1086;&#1083;\&#1089;&#1077;&#1084;&#1080;&#1085;&#1072;&#1088;%20&#1042;%20&#1043;&#1054;&#1057;&#1058;&#1071;&#1061;%20&#1059;%20&#1060;&#1045;&#1048;%20&#1044;&#1054;&#1041;&#1056;&#1054;&#1058;&#1040;\009%20&#1058;&#1088;&#1101;&#1082;%20&amp;%20DJ%20Rodikoff%20-%20&#1071;%20&#1088;&#1080;&#1089;&#1091;&#1102;.mp3" TargetMode="External"/><Relationship Id="rId7" Type="http://schemas.openxmlformats.org/officeDocument/2006/relationships/hyperlink" Target="file:///C:\Documents%20and%20Settings\&#1053;&#1072;&#1076;&#1077;&#1078;&#1076;&#1072;\&#1056;&#1072;&#1073;&#1086;&#1095;&#1080;&#1081;%20&#1089;&#1090;&#1086;&#1083;\&#1089;&#1077;&#1084;&#1080;&#1085;&#1072;&#1088;%20&#1042;%20&#1043;&#1054;&#1057;&#1058;&#1071;&#1061;%20&#1059;%20&#1060;&#1045;&#1048;%20&#1044;&#1054;&#1041;&#1056;&#1054;&#1058;&#1040;\gameplay3.ogg" TargetMode="External"/><Relationship Id="rId2" Type="http://schemas.openxmlformats.org/officeDocument/2006/relationships/audio" Target="file:///C:\Documents%20and%20Settings\&#1053;&#1072;&#1076;&#1077;&#1078;&#1076;&#1072;\&#1056;&#1072;&#1073;&#1086;&#1095;&#1080;&#1081;%20&#1089;&#1090;&#1086;&#1083;\&#1089;&#1077;&#1084;&#1080;&#1085;&#1072;&#1088;%20&#1042;%20&#1043;&#1054;&#1057;&#1058;&#1071;&#1061;%20&#1059;%20&#1060;&#1045;&#1048;%20&#1044;&#1054;&#1041;&#1056;&#1054;&#1058;&#1040;\Fanfari2.wav" TargetMode="External"/><Relationship Id="rId1" Type="http://schemas.openxmlformats.org/officeDocument/2006/relationships/audio" Target="file:///C:\Documents%20and%20Settings\&#1053;&#1072;&#1076;&#1077;&#1078;&#1076;&#1072;\&#1056;&#1072;&#1073;&#1086;&#1095;&#1080;&#1081;%20&#1089;&#1090;&#1086;&#1083;\&#1089;&#1077;&#1084;&#1080;&#1085;&#1072;&#1088;%20&#1042;%20&#1043;&#1054;&#1057;&#1058;&#1071;&#1061;%20&#1059;%20&#1060;&#1045;&#1048;%20&#1044;&#1054;&#1041;&#1056;&#1054;&#1058;&#1040;\&#1060;&#1072;&#1085;&#1092;&#1072;&#1088;&#1099;(&#1089;&#1083;&#1091;&#1096;&#1072;&#1081;&#1090;&#1077;%20&#1074;&#1089;&#1077;).wav" TargetMode="External"/><Relationship Id="rId6" Type="http://schemas.openxmlformats.org/officeDocument/2006/relationships/image" Target="../media/image9.gif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file:///C:\Documents%20and%20Settings\&#1053;&#1072;&#1076;&#1077;&#1078;&#1076;&#1072;\&#1056;&#1072;&#1073;&#1086;&#1095;&#1080;&#1081;%20&#1089;&#1090;&#1086;&#1083;\&#1089;&#1077;&#1084;&#1080;&#1085;&#1072;&#1088;%20&#1042;%20&#1043;&#1054;&#1057;&#1058;&#1071;&#1061;%20&#1059;%20&#1060;&#1045;&#1048;%20&#1044;&#1054;&#1041;&#1056;&#1054;&#1058;&#1040;\Attack.wav" TargetMode="External"/><Relationship Id="rId1" Type="http://schemas.openxmlformats.org/officeDocument/2006/relationships/audio" Target="../media/audio3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3;&#1072;&#1076;&#1077;&#1078;&#1076;&#1072;\&#1056;&#1072;&#1073;&#1086;&#1095;&#1080;&#1081;%20&#1089;&#1090;&#1086;&#1083;\&#1089;&#1077;&#1084;&#1080;&#1085;&#1072;&#1088;%20&#1042;%20&#1043;&#1054;&#1057;&#1058;&#1071;&#1061;%20&#1059;%20&#1060;&#1045;&#1048;%20&#1044;&#1054;&#1041;&#1056;&#1054;&#1058;&#1040;\116%20&#1045;&#1089;&#1083;&#1080;%20&#1044;&#1086;&#1073;&#1088;&#1099;&#1081;%20&#1044;&#1077;&#1085;&#1100;.mp3" TargetMode="Externa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file:///C:\Documents%20and%20Settings\&#1053;&#1072;&#1076;&#1077;&#1078;&#1076;&#1072;\&#1056;&#1072;&#1073;&#1086;&#1095;&#1080;&#1081;%20&#1089;&#1090;&#1086;&#1083;\&#1089;&#1077;&#1084;&#1080;&#1085;&#1072;&#1088;%20&#1042;%20&#1043;&#1054;&#1057;&#1058;&#1071;&#1061;%20&#1059;%20&#1060;&#1045;&#1048;%20&#1044;&#1054;&#1041;&#1056;&#1054;&#1058;&#1040;\Laugh%20-%20Hilari2.mp3" TargetMode="External"/><Relationship Id="rId7" Type="http://schemas.openxmlformats.org/officeDocument/2006/relationships/image" Target="../media/image5.png"/><Relationship Id="rId2" Type="http://schemas.openxmlformats.org/officeDocument/2006/relationships/audio" Target="file:///C:\Documents%20and%20Settings\&#1053;&#1072;&#1076;&#1077;&#1078;&#1076;&#1072;\&#1056;&#1072;&#1073;&#1086;&#1095;&#1080;&#1081;%20&#1089;&#1090;&#1086;&#1083;\&#1089;&#1077;&#1084;&#1080;&#1085;&#1072;&#1088;%20&#1042;%20&#1043;&#1054;&#1057;&#1058;&#1071;&#1061;%20&#1059;%20&#1060;&#1045;&#1048;%20&#1044;&#1054;&#1041;&#1056;&#1054;&#1058;&#1040;\Attack.wav" TargetMode="External"/><Relationship Id="rId1" Type="http://schemas.openxmlformats.org/officeDocument/2006/relationships/audio" Target="../media/audio1.wav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зима\зимуш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4214" y="0"/>
            <a:ext cx="9208214" cy="6858000"/>
          </a:xfrm>
          <a:prstGeom prst="rect">
            <a:avLst/>
          </a:prstGeom>
          <a:noFill/>
        </p:spPr>
      </p:pic>
      <p:pic>
        <p:nvPicPr>
          <p:cNvPr id="6" name="p96 ЛИРИЧЕСК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6143644"/>
            <a:ext cx="304800" cy="304800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7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3" name="Если добрый ты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6572264" y="6143644"/>
            <a:ext cx="304800" cy="304800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 l="1471"/>
          <a:stretch>
            <a:fillRect/>
          </a:stretch>
        </p:blipFill>
        <p:spPr bwMode="auto">
          <a:xfrm>
            <a:off x="1643042" y="5072074"/>
            <a:ext cx="5786478" cy="9737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714744" y="5286388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ambria" pitchFamily="18" charset="0"/>
              </a:rPr>
              <a:t>ДОБРОТА</a:t>
            </a:r>
            <a:endParaRPr lang="ru-RU" sz="2800" b="1" dirty="0">
              <a:latin typeface="Cambria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643042" y="4214818"/>
            <a:ext cx="5786478" cy="928694"/>
            <a:chOff x="1643042" y="4214818"/>
            <a:chExt cx="5786478" cy="928694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/>
            <a:srcRect l="1471"/>
            <a:stretch>
              <a:fillRect/>
            </a:stretch>
          </p:blipFill>
          <p:spPr bwMode="auto">
            <a:xfrm>
              <a:off x="1643042" y="4214818"/>
              <a:ext cx="5786478" cy="92869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8" name="TextBox 7"/>
            <p:cNvSpPr txBox="1"/>
            <p:nvPr/>
          </p:nvSpPr>
          <p:spPr>
            <a:xfrm>
              <a:off x="2714612" y="4429132"/>
              <a:ext cx="3786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latin typeface="Cambria" pitchFamily="18" charset="0"/>
                </a:rPr>
                <a:t>ДОБРЫЕ СЛОВА</a:t>
              </a:r>
              <a:endParaRPr lang="ru-RU" sz="2800" b="1" dirty="0">
                <a:latin typeface="Cambria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2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1471"/>
          <a:stretch>
            <a:fillRect/>
          </a:stretch>
        </p:blipFill>
        <p:spPr bwMode="auto">
          <a:xfrm>
            <a:off x="1643042" y="5072074"/>
            <a:ext cx="5786478" cy="9737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714744" y="5286388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ambria" pitchFamily="18" charset="0"/>
              </a:rPr>
              <a:t>ДОБРОТА</a:t>
            </a:r>
            <a:endParaRPr lang="ru-RU" sz="2800" b="1" dirty="0">
              <a:latin typeface="Cambria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1471"/>
          <a:stretch>
            <a:fillRect/>
          </a:stretch>
        </p:blipFill>
        <p:spPr bwMode="auto">
          <a:xfrm>
            <a:off x="1643042" y="4214818"/>
            <a:ext cx="5786478" cy="9286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714612" y="4429132"/>
            <a:ext cx="378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ДОБРЫЕ СЛОВА</a:t>
            </a:r>
            <a:endParaRPr lang="ru-RU" sz="2800" b="1" dirty="0">
              <a:latin typeface="Cambria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643042" y="3286124"/>
            <a:ext cx="5741830" cy="928694"/>
            <a:chOff x="1643042" y="3286124"/>
            <a:chExt cx="5741830" cy="928694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/>
            <a:srcRect l="1471"/>
            <a:stretch>
              <a:fillRect/>
            </a:stretch>
          </p:blipFill>
          <p:spPr bwMode="auto">
            <a:xfrm>
              <a:off x="1643042" y="3286124"/>
              <a:ext cx="5741830" cy="92869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8" name="TextBox 7"/>
            <p:cNvSpPr txBox="1"/>
            <p:nvPr/>
          </p:nvSpPr>
          <p:spPr>
            <a:xfrm>
              <a:off x="2428860" y="3500438"/>
              <a:ext cx="40719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latin typeface="Cambria" pitchFamily="18" charset="0"/>
                </a:rPr>
                <a:t>ДОБРЫЕ ПОСТУПКИ</a:t>
              </a:r>
              <a:endParaRPr lang="ru-RU" sz="2800" b="1" dirty="0">
                <a:latin typeface="Cambria" pitchFamily="18" charset="0"/>
              </a:endParaRPr>
            </a:p>
          </p:txBody>
        </p:sp>
      </p:grp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285852" y="928670"/>
            <a:ext cx="564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928662" y="1071546"/>
            <a:ext cx="728667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Человека, на которого всегда и во всём можно положиться, называют….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57290" y="3929066"/>
            <a:ext cx="651915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добропорядочный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28662" y="1071546"/>
            <a:ext cx="750099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Человека, у которого доброе сердце, называют…..</a:t>
            </a:r>
            <a:endParaRPr lang="ru-RU" sz="4400" b="1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3571876"/>
            <a:ext cx="656448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</a:rPr>
              <a:t>добросердечный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1071546"/>
            <a:ext cx="72866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Человек, который желает другим только добра, называют…..</a:t>
            </a:r>
            <a:endParaRPr lang="ru-RU" sz="5400" b="1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4143380"/>
            <a:ext cx="61436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доброжелательный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57224" y="785794"/>
            <a:ext cx="778674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Человека с доброй душой и мягким характером, незлопамятного, называют…</a:t>
            </a:r>
            <a:endParaRPr lang="ru-RU" sz="5400" b="1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4071942"/>
            <a:ext cx="56436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добродушный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 l="1471"/>
          <a:stretch>
            <a:fillRect/>
          </a:stretch>
        </p:blipFill>
        <p:spPr bwMode="auto">
          <a:xfrm>
            <a:off x="1643042" y="5072074"/>
            <a:ext cx="5786478" cy="9737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3714744" y="5286388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ambria" pitchFamily="18" charset="0"/>
              </a:rPr>
              <a:t>ДОБРОТА</a:t>
            </a:r>
            <a:endParaRPr lang="ru-RU" sz="2800" b="1" dirty="0">
              <a:latin typeface="Cambria" pitchFamily="18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/>
          <a:srcRect l="1471"/>
          <a:stretch>
            <a:fillRect/>
          </a:stretch>
        </p:blipFill>
        <p:spPr bwMode="auto">
          <a:xfrm>
            <a:off x="1643042" y="4214818"/>
            <a:ext cx="5715040" cy="9286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/>
          <a:srcRect l="1471"/>
          <a:stretch>
            <a:fillRect/>
          </a:stretch>
        </p:blipFill>
        <p:spPr bwMode="auto">
          <a:xfrm>
            <a:off x="1643042" y="3286124"/>
            <a:ext cx="5741830" cy="9286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TextBox 17"/>
          <p:cNvSpPr txBox="1"/>
          <p:nvPr/>
        </p:nvSpPr>
        <p:spPr>
          <a:xfrm>
            <a:off x="2714612" y="4429132"/>
            <a:ext cx="378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ДОБРЫЕ СЛОВА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28860" y="3500438"/>
            <a:ext cx="407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ДОБРЫЕ ПОСТУПКИ</a:t>
            </a:r>
            <a:endParaRPr lang="ru-RU" sz="2800" b="1" dirty="0">
              <a:latin typeface="Cambria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1500166" y="857232"/>
            <a:ext cx="5929354" cy="2428892"/>
            <a:chOff x="1500166" y="857232"/>
            <a:chExt cx="5929354" cy="2428892"/>
          </a:xfrm>
        </p:grpSpPr>
        <p:sp>
          <p:nvSpPr>
            <p:cNvPr id="24" name="Блок-схема: извлечение 23"/>
            <p:cNvSpPr/>
            <p:nvPr/>
          </p:nvSpPr>
          <p:spPr>
            <a:xfrm>
              <a:off x="1500166" y="857232"/>
              <a:ext cx="5929354" cy="2428892"/>
            </a:xfrm>
            <a:prstGeom prst="flowChartExtract">
              <a:avLst/>
            </a:prstGeom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B95F2D"/>
                </a:gs>
                <a:gs pos="100000">
                  <a:srgbClr val="DD753B"/>
                </a:gs>
              </a:gsLst>
              <a:lin ang="5400000" scaled="0"/>
            </a:gradFill>
            <a:ln>
              <a:solidFill>
                <a:srgbClr val="DD75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2857488" y="2714620"/>
              <a:ext cx="3331354" cy="42326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SlantUp">
                <a:avLst>
                  <a:gd name="adj" fmla="val 1703"/>
                </a:avLst>
              </a:prstTxWarp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5400" b="1" dirty="0" smtClean="0">
                  <a:ln w="57150">
                    <a:solidFill>
                      <a:schemeClr val="tx1"/>
                    </a:solidFill>
                  </a:ln>
                  <a:solidFill>
                    <a:schemeClr val="accent6">
                      <a:lumMod val="50000"/>
                    </a:schemeClr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ЧЕЛОВЕК</a:t>
              </a:r>
              <a:endParaRPr lang="ru-RU" sz="5400" b="1" dirty="0">
                <a:ln w="57150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3000364" y="2000240"/>
              <a:ext cx="2818860" cy="50561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SlantUp">
                <a:avLst>
                  <a:gd name="adj" fmla="val 0"/>
                </a:avLst>
              </a:prstTxWarp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5400" b="1" dirty="0" smtClean="0">
                  <a:ln w="38100">
                    <a:solidFill>
                      <a:schemeClr val="tx1"/>
                    </a:solidFill>
                  </a:ln>
                  <a:solidFill>
                    <a:schemeClr val="accent6">
                      <a:lumMod val="50000"/>
                    </a:schemeClr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ДОБРЫЙ</a:t>
              </a:r>
              <a:endParaRPr lang="ru-RU" sz="5400" b="1" dirty="0">
                <a:ln w="38100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</p:grp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15" name="Фанфары(слушайте все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214282" y="5715016"/>
            <a:ext cx="876304" cy="87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Fanfari2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8072462" y="5715016"/>
            <a:ext cx="876304" cy="87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32" descr="ani-hare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86710" y="4214818"/>
            <a:ext cx="692782" cy="661992"/>
          </a:xfrm>
          <a:prstGeom prst="rect">
            <a:avLst/>
          </a:prstGeom>
          <a:noFill/>
        </p:spPr>
      </p:pic>
      <p:pic>
        <p:nvPicPr>
          <p:cNvPr id="21" name="009 Трэк &amp; DJ Rodikoff - Я рисую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/>
          <a:stretch>
            <a:fillRect/>
          </a:stretch>
        </p:blipFill>
        <p:spPr>
          <a:xfrm>
            <a:off x="8072462" y="2857496"/>
            <a:ext cx="852058" cy="114300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85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85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1632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8" descr="photo12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143304" y="2357430"/>
            <a:ext cx="2571768" cy="1823743"/>
          </a:xfrm>
          <a:prstGeom prst="rect">
            <a:avLst/>
          </a:prstGeom>
          <a:noFill/>
        </p:spPr>
      </p:pic>
      <p:pic>
        <p:nvPicPr>
          <p:cNvPr id="2" name="Picture 18" descr="photo12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0" y="0"/>
            <a:ext cx="2571768" cy="1823743"/>
          </a:xfrm>
          <a:prstGeom prst="rect">
            <a:avLst/>
          </a:prstGeom>
          <a:noFill/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8572528" y="6215082"/>
            <a:ext cx="304800" cy="304800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7" name="Attack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428596" y="6215082"/>
            <a:ext cx="304800" cy="304800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1000100" y="1071546"/>
            <a:ext cx="4572032" cy="3902737"/>
            <a:chOff x="1500166" y="857232"/>
            <a:chExt cx="5929354" cy="5188621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7"/>
            <a:srcRect l="1471"/>
            <a:stretch>
              <a:fillRect/>
            </a:stretch>
          </p:blipFill>
          <p:spPr bwMode="auto">
            <a:xfrm>
              <a:off x="1643042" y="5072074"/>
              <a:ext cx="5786478" cy="97377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11" name="TextBox 10"/>
            <p:cNvSpPr txBox="1"/>
            <p:nvPr/>
          </p:nvSpPr>
          <p:spPr>
            <a:xfrm>
              <a:off x="3260443" y="5226109"/>
              <a:ext cx="2383127" cy="695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Cambria" pitchFamily="18" charset="0"/>
                </a:rPr>
                <a:t>ДОБРОТА</a:t>
              </a:r>
              <a:endParaRPr lang="ru-RU" sz="2800" b="1" dirty="0">
                <a:latin typeface="Cambria" pitchFamily="18" charset="0"/>
              </a:endParaRPr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7"/>
            <a:srcRect l="1471"/>
            <a:stretch>
              <a:fillRect/>
            </a:stretch>
          </p:blipFill>
          <p:spPr bwMode="auto">
            <a:xfrm>
              <a:off x="1643042" y="4214818"/>
              <a:ext cx="5715040" cy="92869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7"/>
            <a:srcRect l="1471"/>
            <a:stretch>
              <a:fillRect/>
            </a:stretch>
          </p:blipFill>
          <p:spPr bwMode="auto">
            <a:xfrm>
              <a:off x="1643042" y="3286124"/>
              <a:ext cx="5741830" cy="92869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14" name="TextBox 13"/>
            <p:cNvSpPr txBox="1"/>
            <p:nvPr/>
          </p:nvSpPr>
          <p:spPr>
            <a:xfrm>
              <a:off x="2714612" y="4429132"/>
              <a:ext cx="3786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latin typeface="Cambria" pitchFamily="18" charset="0"/>
                </a:rPr>
                <a:t>ДОБРЫЕ СЛОВА</a:t>
              </a:r>
              <a:endParaRPr lang="ru-RU" sz="2800" b="1" dirty="0">
                <a:latin typeface="Cambria" pitchFamily="18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870752" y="3500438"/>
              <a:ext cx="5188185" cy="695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latin typeface="Cambria" pitchFamily="18" charset="0"/>
                </a:rPr>
                <a:t>ДОБРЫЕ ПОСТУПКИ</a:t>
              </a:r>
              <a:endParaRPr lang="ru-RU" sz="2800" b="1" dirty="0">
                <a:latin typeface="Cambria" pitchFamily="18" charset="0"/>
              </a:endParaRPr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1500166" y="857232"/>
              <a:ext cx="5929354" cy="2428892"/>
              <a:chOff x="1500166" y="857232"/>
              <a:chExt cx="5929354" cy="2428892"/>
            </a:xfrm>
          </p:grpSpPr>
          <p:sp>
            <p:nvSpPr>
              <p:cNvPr id="17" name="Блок-схема: извлечение 16"/>
              <p:cNvSpPr/>
              <p:nvPr/>
            </p:nvSpPr>
            <p:spPr>
              <a:xfrm>
                <a:off x="1500166" y="857232"/>
                <a:ext cx="5929354" cy="2428892"/>
              </a:xfrm>
              <a:prstGeom prst="flowChartExtract">
                <a:avLst/>
              </a:prstGeom>
              <a:gradFill>
                <a:gsLst>
                  <a:gs pos="0">
                    <a:srgbClr val="D6B19C"/>
                  </a:gs>
                  <a:gs pos="30000">
                    <a:srgbClr val="D49E6C"/>
                  </a:gs>
                  <a:gs pos="70000">
                    <a:srgbClr val="B95F2D"/>
                  </a:gs>
                  <a:gs pos="100000">
                    <a:srgbClr val="DD753B"/>
                  </a:gs>
                </a:gsLst>
                <a:lin ang="5400000" scaled="0"/>
              </a:gradFill>
              <a:ln>
                <a:solidFill>
                  <a:srgbClr val="DD75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2857488" y="2714620"/>
                <a:ext cx="3331354" cy="42326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SlantUp">
                  <a:avLst>
                    <a:gd name="adj" fmla="val 1703"/>
                  </a:avLst>
                </a:prstTxWarp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algn="ctr"/>
                <a:r>
                  <a:rPr lang="ru-RU" sz="5400" b="1" dirty="0" smtClean="0">
                    <a:ln w="57150">
                      <a:solidFill>
                        <a:schemeClr val="tx1"/>
                      </a:solidFill>
                    </a:ln>
                    <a:solidFill>
                      <a:schemeClr val="accent6">
                        <a:lumMod val="50000"/>
                      </a:schemeClr>
                    </a:solidFill>
                    <a:effectLst>
                      <a:outerShdw blurRad="80000" dist="40000" dir="5040000" algn="tl">
                        <a:srgbClr val="000000">
                          <a:alpha val="30000"/>
                        </a:srgbClr>
                      </a:outerShdw>
                    </a:effectLst>
                  </a:rPr>
                  <a:t>ЧЕЛОВЕК</a:t>
                </a:r>
                <a:endParaRPr lang="ru-RU" sz="5400" b="1" dirty="0">
                  <a:ln w="57150">
                    <a:solidFill>
                      <a:schemeClr val="tx1"/>
                    </a:solidFill>
                  </a:ln>
                  <a:solidFill>
                    <a:schemeClr val="accent6">
                      <a:lumMod val="50000"/>
                    </a:schemeClr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endParaRPr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3000364" y="2000240"/>
                <a:ext cx="2818860" cy="50561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SlantUp">
                  <a:avLst>
                    <a:gd name="adj" fmla="val 0"/>
                  </a:avLst>
                </a:prstTxWarp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algn="ctr"/>
                <a:r>
                  <a:rPr lang="ru-RU" sz="5400" b="1" dirty="0" smtClean="0">
                    <a:ln w="38100">
                      <a:solidFill>
                        <a:schemeClr val="tx1"/>
                      </a:solidFill>
                    </a:ln>
                    <a:solidFill>
                      <a:schemeClr val="accent6">
                        <a:lumMod val="50000"/>
                      </a:schemeClr>
                    </a:solidFill>
                    <a:effectLst>
                      <a:outerShdw blurRad="80000" dist="40000" dir="5040000" algn="tl">
                        <a:srgbClr val="000000">
                          <a:alpha val="30000"/>
                        </a:srgbClr>
                      </a:outerShdw>
                    </a:effectLst>
                  </a:rPr>
                  <a:t>ДОБРЫЙ</a:t>
                </a:r>
                <a:endParaRPr lang="ru-RU" sz="5400" b="1" dirty="0">
                  <a:ln w="38100">
                    <a:solidFill>
                      <a:schemeClr val="tx1"/>
                    </a:solidFill>
                  </a:ln>
                  <a:solidFill>
                    <a:schemeClr val="accent6">
                      <a:lumMod val="50000"/>
                    </a:schemeClr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endParaRPr>
              </a:p>
            </p:txBody>
          </p:sp>
        </p:grpSp>
      </p:grpSp>
      <p:pic>
        <p:nvPicPr>
          <p:cNvPr id="3" name="Picture 18" descr="photo12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144164" y="3786190"/>
            <a:ext cx="2571768" cy="1823743"/>
          </a:xfrm>
          <a:prstGeom prst="rect">
            <a:avLst/>
          </a:prstGeom>
          <a:noFill/>
          <a:scene3d>
            <a:camera prst="orthographicFront">
              <a:rot lat="0" lon="10799999" rev="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76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-0.08073 -0.14011 C -0.09062 -0.13456 -0.10955 -0.1126 -0.11649 -0.10011 C -0.12812 -0.07954 -0.1184 -0.0904 -0.1283 -0.08046 C -0.13663 -0.06058 -0.14566 -0.0437 -0.15903 -0.03029 C -0.16285 -0.02243 -0.17257 -0.0074 -0.17778 -0.00277 C -0.18941 0.00671 -0.20278 0.0074 -0.21372 0.01688 C -0.22865 0.02983 -0.24045 0.04717 -0.25625 0.05711 C -0.26111 0.06012 -0.27604 0.06174 -0.27847 0.06197 C -0.28802 0.06705 -0.29358 0.05896 -0.30243 0.05457 C -0.30417 0.05202 -0.30538 0.04902 -0.30764 0.04717 C -0.3092 0.04555 -0.31111 0.04601 -0.31285 0.04439 C -0.31684 0.04023 -0.31927 0.03468 -0.32274 0.0296 C -0.32448 0.02705 -0.32812 0.02197 -0.32812 0.0222 C -0.33247 0.00278 -0.32674 0.02729 -0.33316 0.00717 C -0.33611 -0.00069 -0.33698 -0.01017 -0.3401 -0.01803 C -0.34705 -0.03584 -0.3559 -0.05295 -0.36406 -0.07029 C -0.36788 -0.07907 -0.37344 -0.09433 -0.37917 -0.10011 C -0.38628 -0.10728 -0.38299 -0.10312 -0.38958 -0.11283 C -0.3941 -0.13318 -0.40035 -0.13873 -0.41007 -0.15283 C -0.42309 -0.17202 -0.43281 -0.19561 -0.44601 -0.21526 C -0.44757 -0.22358 -0.44913 -0.23029 -0.45278 -0.23769 C -0.45538 -0.25017 -0.45747 -0.25271 -0.46285 -0.26243 C -0.46823 -0.27283 -0.47257 -0.283 -0.4783 -0.29248 C -0.48142 -0.2978 -0.48368 -0.3052 -0.48819 -0.30751 C -0.49566 -0.31121 -0.50139 -0.31653 -0.50903 -0.32 C -0.51424 -0.32532 -0.5184 -0.33341 -0.52413 -0.33734 C -0.5276 -0.33942 -0.53437 -0.34243 -0.53437 -0.34219 C -0.54635 -0.35376 -0.56059 -0.34774 -0.57344 -0.34243 C -0.57882 -0.33734 -0.58299 -0.33526 -0.58889 -0.33225 C -0.59288 -0.32393 -0.59705 -0.31584 -0.60104 -0.30751 C -0.60226 -0.30173 -0.60139 -0.29433 -0.60434 -0.28994 C -0.6059 -0.28763 -0.60885 -0.28878 -0.61111 -0.28763 C -0.61719 -0.28508 -0.61615 -0.28532 -0.62153 -0.28 C -0.62622 -0.26566 -0.63142 -0.25503 -0.63507 -0.24 C -0.63646 -0.23376 -0.63837 -0.22011 -0.63837 -0.21988 C -0.63941 -0.19052 -0.63594 -0.17803 -0.64514 -0.15792 C -0.64722 -0.14728 -0.6474 -0.13988 -0.65382 -0.13271 C -0.65694 -0.12902 -0.66059 -0.12601 -0.66406 -0.12254 C -0.6658 -0.12115 -0.6691 -0.11769 -0.6691 -0.11745 C -0.67656 -0.11838 -0.6842 -0.11769 -0.69149 -0.12023 C -0.69687 -0.12231 -0.69878 -0.13826 -0.69983 -0.14266 C -0.70503 -0.16555 -0.70469 -0.18982 -0.71024 -0.21248 C -0.71146 -0.23653 -0.70937 -0.24324 -0.71701 -0.26011 C -0.71962 -0.27237 -0.7224 -0.28115 -0.73056 -0.28508 C -0.74115 -0.28 -0.74913 -0.28763 -0.75608 -0.2726 C -0.7592 -0.25942 -0.7625 -0.23283 -0.77326 -0.22774 C -0.77639 -0.22613 -0.78038 -0.22589 -0.78351 -0.22497 C -0.79757 -0.21179 -0.80104 -0.21826 -0.82257 -0.22011 C -0.83576 -0.22636 -0.83819 -0.24532 -0.84479 -0.26011 C -0.8467 -0.26959 -0.84983 -0.27584 -0.85191 -0.28508 C -0.85538 -0.3015 -0.85017 -0.34913 -0.86736 -0.34913 C -0.88628 -0.36878 -0.88351 -0.33364 -0.88767 -0.31745 C -0.88819 -0.29595 -0.88767 -0.27422 -0.88906 -0.25248 C -0.8901 -0.23884 -0.89653 -0.22104 -0.89965 -0.20763 C -0.90573 -0.20832 -0.9092 -0.08023 -0.91528 -0.08277 C -0.9191 -0.08439 -0.94184 -0.2148 -0.94392 -0.21826 C -0.94931 -0.22543 -0.93663 -0.2363 -0.94062 -0.24508 C -0.94288 -0.26497 -0.94583 -0.2793 -0.95069 -0.29734 C -0.95451 -0.31098 -0.95191 -0.31815 -0.96076 -0.32254 C -0.96597 -0.33318 -0.96337 -0.43283 -0.9717 -0.43653 C -1.02031 -0.4326 -0.99514 -0.34774 -1.01719 -0.32763 C -1.0224 -0.31537 -1.02378 -0.30196 -1.02917 -0.28994 C -1.03177 -0.2793 -1.03403 -0.26867 -1.03576 -0.25757 C -1.03646 -0.25318 -1.01562 -0.25873 -1.01753 -0.25526 C -1.01997 -0.2504 -1.02257 -0.19745 -1.02604 -0.19422 C -1.02778 -0.1926 -1.06007 -0.03722 -1.06007 -0.03699 C -1.06267 -0.043 -1.12465 -0.15237 -1.1283 -0.15491 C -1.14462 -0.16508 -1.10486 -0.26728 -1.12118 -0.27491 C -1.13264 -0.29225 -1.07865 -0.33248 -1.07396 -0.35352 C -1.07465 -0.3593 -1.09514 -0.38936 -1.09618 -0.39514 C -1.09635 -0.39792 -1.12587 -0.35722 -1.12639 -0.35977 C -1.12847 -0.37618 -1.12708 -0.40416 -1.13993 -0.41248 C -1.14601 -0.41618 -1.16632 -0.41757 -1.16736 -0.41757 C -1.18681 -0.41387 -1.17917 -0.41896 -1.1842 -0.39745 C -1.18785 -0.34266 -1.1842 -0.28763 -1.18611 -0.2326 C -1.18681 -0.20878 -1.1842 -0.16948 -1.19462 -0.14774 C -1.20295 -0.1304 -1.21962 -0.12855 -1.23038 -0.11514 C -1.24323 -0.09942 -1.25226 -0.08647 -1.26944 -0.08277 C -1.27604 -0.07954 -1.28316 -0.07769 -1.28976 -0.07537 C -1.29722 -0.07584 -1.31424 -0.07468 -1.32396 -0.08046 C -1.3309 -0.08439 -1.33385 -0.09271 -1.34115 -0.09526 C -1.35712 -0.10034 -1.37813 -0.10127 -1.39219 -0.10289 C -1.39861 -0.11214 -1.40382 -0.11121 -1.4092 -0.12023 C -1.41198 -0.12485 -1.41615 -0.13526 -1.41615 -0.13503 C -1.41667 -0.14127 -1.41788 -0.14705 -1.41788 -0.15283 C -1.41788 -0.16601 -1.41372 -0.17988 -1.41615 -0.19283 C -1.41701 -0.19769 -1.42639 -0.19769 -1.42639 -0.19745 C -1.44618 -0.19584 -1.45295 -0.19537 -1.4691 -0.19006 C -1.47622 -0.18774 -1.49132 -0.18497 -1.49132 -0.18474 " pathEditMode="relative" rAng="0" ptsTypes="fffffffffffffffffffffffffffffffffffffffffffffffffffffffffffffffffffffffffffffffffffffffff">
                                      <p:cBhvr>
                                        <p:cTn id="12" dur="12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5" y="-4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26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1500166" y="857232"/>
            <a:ext cx="5929354" cy="5188621"/>
            <a:chOff x="1500166" y="857232"/>
            <a:chExt cx="5929354" cy="5188621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3"/>
            <a:srcRect l="1471"/>
            <a:stretch>
              <a:fillRect/>
            </a:stretch>
          </p:blipFill>
          <p:spPr bwMode="auto">
            <a:xfrm>
              <a:off x="1643042" y="5072074"/>
              <a:ext cx="5786478" cy="97377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4" name="TextBox 3"/>
            <p:cNvSpPr txBox="1"/>
            <p:nvPr/>
          </p:nvSpPr>
          <p:spPr>
            <a:xfrm>
              <a:off x="3714744" y="5286388"/>
              <a:ext cx="19288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Cambria" pitchFamily="18" charset="0"/>
                </a:rPr>
                <a:t>ДОБРОТА</a:t>
              </a:r>
              <a:endParaRPr lang="ru-RU" sz="2800" b="1" dirty="0">
                <a:latin typeface="Cambria" pitchFamily="18" charset="0"/>
              </a:endParaRPr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/>
            <a:srcRect l="1471"/>
            <a:stretch>
              <a:fillRect/>
            </a:stretch>
          </p:blipFill>
          <p:spPr bwMode="auto">
            <a:xfrm>
              <a:off x="1643042" y="4214818"/>
              <a:ext cx="5715040" cy="92869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/>
            <a:srcRect l="1471"/>
            <a:stretch>
              <a:fillRect/>
            </a:stretch>
          </p:blipFill>
          <p:spPr bwMode="auto">
            <a:xfrm>
              <a:off x="1643042" y="3286124"/>
              <a:ext cx="5741830" cy="92869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7" name="TextBox 6"/>
            <p:cNvSpPr txBox="1"/>
            <p:nvPr/>
          </p:nvSpPr>
          <p:spPr>
            <a:xfrm>
              <a:off x="2714612" y="4429132"/>
              <a:ext cx="3786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latin typeface="Cambria" pitchFamily="18" charset="0"/>
                </a:rPr>
                <a:t>ДОБРЫЕ СЛОВА</a:t>
              </a:r>
              <a:endParaRPr lang="ru-RU" sz="2800" b="1" dirty="0">
                <a:latin typeface="Cambria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428860" y="3500438"/>
              <a:ext cx="40719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latin typeface="Cambria" pitchFamily="18" charset="0"/>
                </a:rPr>
                <a:t>ДОБРЫЕ ПОСТУПКИ</a:t>
              </a:r>
              <a:endParaRPr lang="ru-RU" sz="2800" b="1" dirty="0">
                <a:latin typeface="Cambria" pitchFamily="18" charset="0"/>
              </a:endParaRPr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1500166" y="857232"/>
              <a:ext cx="5929354" cy="2428892"/>
              <a:chOff x="1500166" y="857232"/>
              <a:chExt cx="5929354" cy="2428892"/>
            </a:xfrm>
          </p:grpSpPr>
          <p:sp>
            <p:nvSpPr>
              <p:cNvPr id="10" name="Блок-схема: извлечение 9"/>
              <p:cNvSpPr/>
              <p:nvPr/>
            </p:nvSpPr>
            <p:spPr>
              <a:xfrm>
                <a:off x="1500166" y="857232"/>
                <a:ext cx="5929354" cy="2428892"/>
              </a:xfrm>
              <a:prstGeom prst="flowChartExtract">
                <a:avLst/>
              </a:prstGeom>
              <a:gradFill>
                <a:gsLst>
                  <a:gs pos="0">
                    <a:srgbClr val="D6B19C"/>
                  </a:gs>
                  <a:gs pos="30000">
                    <a:srgbClr val="D49E6C"/>
                  </a:gs>
                  <a:gs pos="70000">
                    <a:srgbClr val="B95F2D"/>
                  </a:gs>
                  <a:gs pos="100000">
                    <a:srgbClr val="DD753B"/>
                  </a:gs>
                </a:gsLst>
                <a:lin ang="5400000" scaled="0"/>
              </a:gradFill>
              <a:ln>
                <a:solidFill>
                  <a:srgbClr val="DD75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2857488" y="2714620"/>
                <a:ext cx="3331354" cy="42326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SlantUp">
                  <a:avLst>
                    <a:gd name="adj" fmla="val 1703"/>
                  </a:avLst>
                </a:prstTxWarp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algn="ctr"/>
                <a:r>
                  <a:rPr lang="ru-RU" sz="5400" b="1" dirty="0" smtClean="0">
                    <a:ln w="57150">
                      <a:solidFill>
                        <a:schemeClr val="tx1"/>
                      </a:solidFill>
                    </a:ln>
                    <a:solidFill>
                      <a:schemeClr val="accent6">
                        <a:lumMod val="50000"/>
                      </a:schemeClr>
                    </a:solidFill>
                    <a:effectLst>
                      <a:outerShdw blurRad="80000" dist="40000" dir="5040000" algn="tl">
                        <a:srgbClr val="000000">
                          <a:alpha val="30000"/>
                        </a:srgbClr>
                      </a:outerShdw>
                    </a:effectLst>
                  </a:rPr>
                  <a:t>ЧЕЛОВЕК</a:t>
                </a:r>
                <a:endParaRPr lang="ru-RU" sz="5400" b="1" dirty="0">
                  <a:ln w="57150">
                    <a:solidFill>
                      <a:schemeClr val="tx1"/>
                    </a:solidFill>
                  </a:ln>
                  <a:solidFill>
                    <a:schemeClr val="accent6">
                      <a:lumMod val="50000"/>
                    </a:schemeClr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endParaRP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3000364" y="2000240"/>
                <a:ext cx="2818860" cy="50561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SlantUp">
                  <a:avLst>
                    <a:gd name="adj" fmla="val 0"/>
                  </a:avLst>
                </a:prstTxWarp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algn="ctr"/>
                <a:r>
                  <a:rPr lang="ru-RU" sz="5400" b="1" dirty="0" smtClean="0">
                    <a:ln w="38100">
                      <a:solidFill>
                        <a:schemeClr val="tx1"/>
                      </a:solidFill>
                    </a:ln>
                    <a:solidFill>
                      <a:schemeClr val="accent6">
                        <a:lumMod val="50000"/>
                      </a:schemeClr>
                    </a:solidFill>
                    <a:effectLst>
                      <a:outerShdw blurRad="80000" dist="40000" dir="5040000" algn="tl">
                        <a:srgbClr val="000000">
                          <a:alpha val="30000"/>
                        </a:srgbClr>
                      </a:outerShdw>
                    </a:effectLst>
                  </a:rPr>
                  <a:t>ДОБРЫЙ</a:t>
                </a:r>
                <a:endParaRPr lang="ru-RU" sz="5400" b="1" dirty="0">
                  <a:ln w="38100">
                    <a:solidFill>
                      <a:schemeClr val="tx1"/>
                    </a:solidFill>
                  </a:ln>
                  <a:solidFill>
                    <a:schemeClr val="accent6">
                      <a:lumMod val="50000"/>
                    </a:schemeClr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endParaRPr>
              </a:p>
            </p:txBody>
          </p:sp>
        </p:grpSp>
      </p:grpSp>
      <p:pic>
        <p:nvPicPr>
          <p:cNvPr id="15" name="116 Если Добрый Ден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43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8" descr="photo12[1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952750" y="0"/>
            <a:ext cx="2952750" cy="2093913"/>
          </a:xfrm>
          <a:prstGeom prst="rect">
            <a:avLst/>
          </a:prstGeom>
          <a:noFill/>
        </p:spPr>
      </p:pic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  <p:pic>
        <p:nvPicPr>
          <p:cNvPr id="6" name="Attack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Picture 18" descr="photo12[1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44000" y="785794"/>
            <a:ext cx="2571768" cy="1823743"/>
          </a:xfrm>
          <a:prstGeom prst="rect">
            <a:avLst/>
          </a:prstGeom>
          <a:noFill/>
          <a:scene3d>
            <a:camera prst="orthographicFront">
              <a:rot lat="0" lon="10799999" rev="0"/>
            </a:camera>
            <a:lightRig rig="threePt" dir="t"/>
          </a:scene3d>
        </p:spPr>
      </p:pic>
      <p:pic>
        <p:nvPicPr>
          <p:cNvPr id="8" name="Laugh - Hilari2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8"/>
          <a:stretch>
            <a:fillRect/>
          </a:stretch>
        </p:blipFill>
        <p:spPr>
          <a:xfrm>
            <a:off x="5000628" y="3143248"/>
            <a:ext cx="304800" cy="304800"/>
          </a:xfrm>
          <a:prstGeom prst="rect">
            <a:avLst/>
          </a:prstGeom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6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3)">
                                      <p:cBhvr>
                                        <p:cTn id="8" dur="261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5.78035E-8 L 1.31511 -0.0094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" y="-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33369 0.0111 L -0.08594 -0.00994 " pathEditMode="relative" rAng="0" ptsTypes="AA">
                                      <p:cBhvr>
                                        <p:cTn id="12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" y="-1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3906 0.16879 C 0.01597 0.21156 0.07101 0.25457 0.08229 0.26266 C 0.09358 0.27075 -0.07274 0.21688 0.0283 0.21688 C 0.12917 0.21688 0.60608 0.23746 0.68889 0.26266 C 0.7717 0.28786 0.55174 0.35006 0.52465 0.3674 " pathEditMode="relative" rAng="0" ptsTypes="aaaaA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" y="9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55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13000"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ердце 7"/>
          <p:cNvSpPr/>
          <p:nvPr/>
        </p:nvSpPr>
        <p:spPr>
          <a:xfrm>
            <a:off x="3857620" y="3143248"/>
            <a:ext cx="1928826" cy="1643074"/>
          </a:xfrm>
          <a:prstGeom prst="hear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2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repeatCount="indefinite" accel="50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mph" presetSubtype="0" repeatCount="indefinite" autoRev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6" presetClass="emph" presetSubtype="0" repeatCount="indefinite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6" presetClass="emph" presetSubtype="0" repeatCount="indefinite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 animBg="1"/>
      <p:bldP spid="8" grpId="1" uiExpand="1" build="allAtOnce" animBg="1"/>
      <p:bldP spid="8" grpId="2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1471"/>
          <a:stretch>
            <a:fillRect/>
          </a:stretch>
        </p:blipFill>
        <p:spPr bwMode="auto">
          <a:xfrm rot="1979551">
            <a:off x="6728965" y="4058822"/>
            <a:ext cx="1604138" cy="2634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1471"/>
          <a:stretch>
            <a:fillRect/>
          </a:stretch>
        </p:blipFill>
        <p:spPr bwMode="auto">
          <a:xfrm rot="20350555">
            <a:off x="242807" y="4178018"/>
            <a:ext cx="1764050" cy="289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 l="1471"/>
          <a:stretch>
            <a:fillRect/>
          </a:stretch>
        </p:blipFill>
        <p:spPr bwMode="auto">
          <a:xfrm>
            <a:off x="4500562" y="3714752"/>
            <a:ext cx="1357322" cy="2229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 l="1471"/>
          <a:stretch>
            <a:fillRect/>
          </a:stretch>
        </p:blipFill>
        <p:spPr bwMode="auto">
          <a:xfrm rot="2320630">
            <a:off x="3592277" y="5040667"/>
            <a:ext cx="1850848" cy="3039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 l="1471"/>
          <a:stretch>
            <a:fillRect/>
          </a:stretch>
        </p:blipFill>
        <p:spPr bwMode="auto">
          <a:xfrm rot="21268422">
            <a:off x="3266491" y="4972103"/>
            <a:ext cx="2393630" cy="393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1714480" y="5072074"/>
            <a:ext cx="5929354" cy="973779"/>
            <a:chOff x="1643042" y="5072074"/>
            <a:chExt cx="5929354" cy="973779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/>
            <a:srcRect l="1471"/>
            <a:stretch>
              <a:fillRect/>
            </a:stretch>
          </p:blipFill>
          <p:spPr bwMode="auto">
            <a:xfrm>
              <a:off x="1643042" y="5072074"/>
              <a:ext cx="5929354" cy="97377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4" name="TextBox 3"/>
            <p:cNvSpPr txBox="1"/>
            <p:nvPr/>
          </p:nvSpPr>
          <p:spPr>
            <a:xfrm>
              <a:off x="3714744" y="5286388"/>
              <a:ext cx="19288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Cambria" pitchFamily="18" charset="0"/>
                </a:rPr>
                <a:t>ДОБРОТА</a:t>
              </a:r>
              <a:endParaRPr lang="ru-RU" sz="2800" b="1" dirty="0">
                <a:latin typeface="Cambria" pitchFamily="18" charset="0"/>
              </a:endParaRPr>
            </a:p>
          </p:txBody>
        </p:sp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5786" y="1071546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Comic Sans MS" pitchFamily="66" charset="0"/>
              </a:rPr>
              <a:t>добро</a:t>
            </a:r>
            <a:endParaRPr lang="ru-RU" sz="4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43240" y="1214422"/>
            <a:ext cx="4857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286116" y="1142984"/>
            <a:ext cx="4857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000364" y="1214422"/>
            <a:ext cx="54292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omic Sans MS" pitchFamily="66" charset="0"/>
              </a:rPr>
              <a:t>- то, что хорошо, полезно, приятно</a:t>
            </a:r>
            <a:endParaRPr lang="ru-RU" sz="3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86" y="2643182"/>
            <a:ext cx="2786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Comic Sans MS" pitchFamily="66" charset="0"/>
              </a:rPr>
              <a:t>доброта</a:t>
            </a:r>
            <a:endParaRPr lang="ru-RU" sz="4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86116" y="2786058"/>
            <a:ext cx="5572164" cy="1661993"/>
          </a:xfrm>
          <a:prstGeom prst="rect">
            <a:avLst/>
          </a:prstGeom>
          <a:noFill/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ru-RU" sz="3400" b="1" dirty="0" smtClean="0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tx2">
                        <a:lumMod val="40000"/>
                        <a:lumOff val="60000"/>
                      </a:schemeClr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- </a:t>
            </a:r>
            <a:r>
              <a:rPr lang="ru-RU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отзывчивость, дружеское расположение к людям</a:t>
            </a:r>
            <a:endParaRPr lang="ru-RU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4286256"/>
            <a:ext cx="29289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добрый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14744" y="4429132"/>
            <a:ext cx="47863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- готовый помочь людям, отзывчивый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0100" y="1129713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Доброе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3174" y="1142984"/>
            <a:ext cx="5715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дело и в воде не тонет.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2357430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omic Sans MS" pitchFamily="66" charset="0"/>
              </a:rPr>
              <a:t>Добрые </a:t>
            </a:r>
            <a:endParaRPr lang="ru-RU" sz="3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3174" y="235743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дела и после смерти живут.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3772919"/>
            <a:ext cx="3286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Жизнь дана на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00496" y="3772919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Comic Sans MS" pitchFamily="66" charset="0"/>
              </a:rPr>
              <a:t>добрые</a:t>
            </a:r>
            <a:endParaRPr lang="ru-RU" sz="32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86446" y="3786190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Comic Sans MS" pitchFamily="66" charset="0"/>
              </a:rPr>
              <a:t>дела.</a:t>
            </a:r>
            <a:endParaRPr lang="ru-RU" sz="32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8662" y="4714884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Comic Sans MS" pitchFamily="66" charset="0"/>
              </a:rPr>
              <a:t>Мир не без</a:t>
            </a:r>
            <a:endParaRPr lang="ru-RU" sz="32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86116" y="471488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Comic Sans MS" pitchFamily="66" charset="0"/>
              </a:rPr>
              <a:t>добрых</a:t>
            </a:r>
            <a:endParaRPr lang="ru-RU" sz="32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72066" y="4714884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Comic Sans MS" pitchFamily="66" charset="0"/>
              </a:rPr>
              <a:t>людей.</a:t>
            </a:r>
            <a:endParaRPr lang="ru-RU" sz="32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00100" y="1129713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Злючка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28662" y="2357430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боится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29058" y="3772919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добрых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00430" y="4714884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слов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43042" y="714356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42976" y="1282471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Comic Sans MS" pitchFamily="66" charset="0"/>
              </a:rPr>
              <a:t>* * *</a:t>
            </a:r>
            <a:endParaRPr lang="ru-RU" sz="3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42976" y="2496917"/>
            <a:ext cx="135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Comic Sans MS" pitchFamily="66" charset="0"/>
              </a:rPr>
              <a:t>* * *</a:t>
            </a:r>
            <a:endParaRPr lang="ru-RU" sz="3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86248" y="3925677"/>
            <a:ext cx="1428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Comic Sans MS" pitchFamily="66" charset="0"/>
              </a:rPr>
              <a:t>* * *</a:t>
            </a:r>
            <a:endParaRPr lang="ru-RU" sz="36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28992" y="4854371"/>
            <a:ext cx="135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Comic Sans MS" pitchFamily="66" charset="0"/>
              </a:rPr>
              <a:t>* * *</a:t>
            </a:r>
            <a:endParaRPr lang="ru-RU" sz="36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5" name="Номер слайда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"/>
                            </p:stCondLst>
                            <p:childTnLst>
                              <p:par>
                                <p:cTn id="105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36994E-6 L 0.00174 0.31329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57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4.04624E-6 C 0.06997 0.02497 0.14028 0.04994 0.16962 0.06566 C 0.19896 0.08138 0.17066 0.08416 0.17604 0.09271 C 0.18142 0.10104 0.19583 0.11028 0.20174 0.11699 C 0.20747 0.12393 0.20885 0.13179 0.21007 0.13456 " pathEditMode="relative" rAng="0" ptsTypes="aaaaA">
                                      <p:cBhvr>
                                        <p:cTn id="10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" y="67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27168E-6 C 0.00521 -0.0296 0.01076 -0.05873 0.01389 -0.07075 C 0.01666 -0.08231 0.0151 -0.07122 0.01632 -0.07075 C 0.01788 -0.07029 0.01857 -0.06705 0.0217 -0.06705 C 0.02482 -0.06705 0.03316 -0.07006 0.03576 -0.07075 " pathEditMode="relative" rAng="0" ptsTypes="aaaaA">
                                      <p:cBhvr>
                                        <p:cTn id="1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" y="-41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44509E-6 C 0.01928 -0.01711 0.03889 -0.03353 0.06112 -0.04046 C 0.08351 -0.04786 0.10556 -0.0437 0.13438 -0.04439 C 0.16355 -0.04486 0.21407 -0.0333 0.23525 -0.04439 C 0.2566 -0.05549 0.25539 -0.08555 0.26268 -0.11145 C 0.26997 -0.13711 0.27605 -0.18474 0.27934 -0.19838 " pathEditMode="relative" rAng="0" ptsTypes="aaaaaA">
                                      <p:cBhvr>
                                        <p:cTn id="1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" y="-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5" grpId="2"/>
      <p:bldP spid="6" grpId="0"/>
      <p:bldP spid="7" grpId="0"/>
      <p:bldP spid="7" grpId="1"/>
      <p:bldP spid="8" grpId="0"/>
      <p:bldP spid="9" grpId="0"/>
      <p:bldP spid="10" grpId="0"/>
      <p:bldP spid="10" grpId="1"/>
      <p:bldP spid="11" grpId="0"/>
      <p:bldP spid="12" grpId="0"/>
      <p:bldP spid="13" grpId="0"/>
      <p:bldP spid="13" grpId="1"/>
      <p:bldP spid="14" grpId="0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1471"/>
          <a:stretch>
            <a:fillRect/>
          </a:stretch>
        </p:blipFill>
        <p:spPr bwMode="auto">
          <a:xfrm>
            <a:off x="1643042" y="5072074"/>
            <a:ext cx="5786478" cy="9737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714744" y="5286388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ambria" pitchFamily="18" charset="0"/>
              </a:rPr>
              <a:t>ДОБРОТА</a:t>
            </a:r>
            <a:endParaRPr lang="ru-RU" sz="2800" b="1" dirty="0">
              <a:latin typeface="Cambria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643042" y="4214818"/>
            <a:ext cx="5786478" cy="928694"/>
            <a:chOff x="1643042" y="4214818"/>
            <a:chExt cx="5786478" cy="928694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 l="1471"/>
            <a:stretch>
              <a:fillRect/>
            </a:stretch>
          </p:blipFill>
          <p:spPr bwMode="auto">
            <a:xfrm>
              <a:off x="1643042" y="4214818"/>
              <a:ext cx="5786478" cy="92869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7" name="TextBox 6"/>
            <p:cNvSpPr txBox="1"/>
            <p:nvPr/>
          </p:nvSpPr>
          <p:spPr>
            <a:xfrm>
              <a:off x="2714612" y="4429132"/>
              <a:ext cx="3786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latin typeface="Cambria" pitchFamily="18" charset="0"/>
                </a:rPr>
                <a:t>ДОБРЫЕ СЛОВА</a:t>
              </a:r>
              <a:endParaRPr lang="ru-RU" sz="2800" b="1" dirty="0">
                <a:latin typeface="Cambria" pitchFamily="18" charset="0"/>
              </a:endParaRPr>
            </a:p>
          </p:txBody>
        </p:sp>
      </p:grp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</TotalTime>
  <Words>167</Words>
  <PresentationFormat>Экран (4:3)</PresentationFormat>
  <Paragraphs>73</Paragraphs>
  <Slides>18</Slides>
  <Notes>0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Надежда</cp:lastModifiedBy>
  <cp:revision>67</cp:revision>
  <dcterms:modified xsi:type="dcterms:W3CDTF">2009-12-10T19:40:33Z</dcterms:modified>
</cp:coreProperties>
</file>